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269" r:id="rId5"/>
    <p:sldId id="278" r:id="rId6"/>
    <p:sldId id="279" r:id="rId7"/>
    <p:sldId id="259" r:id="rId8"/>
    <p:sldId id="281" r:id="rId9"/>
    <p:sldId id="280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7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89" autoAdjust="0"/>
    <p:restoredTop sz="81633" autoAdjust="0"/>
  </p:normalViewPr>
  <p:slideViewPr>
    <p:cSldViewPr snapToGrid="0">
      <p:cViewPr varScale="1">
        <p:scale>
          <a:sx n="68" d="100"/>
          <a:sy n="68" d="100"/>
        </p:scale>
        <p:origin x="84" y="90"/>
      </p:cViewPr>
      <p:guideLst/>
    </p:cSldViewPr>
  </p:slideViewPr>
  <p:notesTextViewPr>
    <p:cViewPr>
      <p:scale>
        <a:sx n="1" d="1"/>
        <a:sy n="1" d="1"/>
      </p:scale>
      <p:origin x="0" y="-768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yssa Beer" userId="70d1b027-2e30-4425-a264-75cdd89f79d9" providerId="ADAL" clId="{A45916BE-9C14-46FB-88A2-C98AFB101FFA}"/>
    <pc:docChg chg="modSld">
      <pc:chgData name="Alyssa Beer" userId="70d1b027-2e30-4425-a264-75cdd89f79d9" providerId="ADAL" clId="{A45916BE-9C14-46FB-88A2-C98AFB101FFA}" dt="2022-01-31T22:31:21.806" v="13" actId="113"/>
      <pc:docMkLst>
        <pc:docMk/>
      </pc:docMkLst>
      <pc:sldChg chg="modNotesTx">
        <pc:chgData name="Alyssa Beer" userId="70d1b027-2e30-4425-a264-75cdd89f79d9" providerId="ADAL" clId="{A45916BE-9C14-46FB-88A2-C98AFB101FFA}" dt="2022-01-31T22:31:21.806" v="13" actId="113"/>
        <pc:sldMkLst>
          <pc:docMk/>
          <pc:sldMk cId="2577222163" sldId="27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2279C0-CB4F-400F-B97C-C319709EDC7B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429607-C4A6-4C2D-8D0F-A21533BAE4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846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1930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0791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7181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>
                <a:effectLst/>
                <a:latin typeface="Arial" panose="020B0604020202020204" pitchFamily="34" charset="0"/>
              </a:rPr>
              <a:t>Knowledge Check</a:t>
            </a:r>
          </a:p>
          <a:p>
            <a:pPr marL="228600" indent="-228600">
              <a:buAutoNum type="arabicPeriod"/>
            </a:pPr>
            <a:r>
              <a:rPr lang="en-US" b="0" i="0" dirty="0">
                <a:effectLst/>
                <a:latin typeface="Arial" panose="020B0604020202020204" pitchFamily="34" charset="0"/>
              </a:rPr>
              <a:t>What is one example of a produce item that is considered to be a TCS food? </a:t>
            </a:r>
          </a:p>
          <a:p>
            <a:pPr marL="228600" indent="-228600">
              <a:buAutoNum type="arabicPeriod"/>
            </a:pPr>
            <a:r>
              <a:rPr lang="en-US" b="0" i="0" dirty="0">
                <a:effectLst/>
                <a:latin typeface="Arial" panose="020B0604020202020204" pitchFamily="34" charset="0"/>
              </a:rPr>
              <a:t>Do all fruits and vegetables need to be stored at 41°F (5°C) or lower?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3495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Answers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1. </a:t>
            </a:r>
            <a:r>
              <a:rPr lang="en-US" b="1" i="0" dirty="0">
                <a:effectLst/>
                <a:latin typeface="Arial" panose="020B0604020202020204" pitchFamily="34" charset="0"/>
              </a:rPr>
              <a:t>What is the recommended top-to-bottom order for storing the following food in the same cooler: raw trout, an uncooked beef roast, raw chicken, pecan pie, and raw ground beef? </a:t>
            </a:r>
            <a:endParaRPr lang="en-US" b="1" dirty="0"/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recommended top-to-bottom order for storing the items in the same cooler is: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Pecan pie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Raw trout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Uncooked beef roast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Raw ground beef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Raw chicken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 typeface="Symbol" panose="05050102010706020507" pitchFamily="18" charset="2"/>
              <a:buNone/>
              <a:tabLst>
                <a:tab pos="457200" algn="l"/>
              </a:tabLst>
              <a:defRPr/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2. </a:t>
            </a:r>
            <a:r>
              <a:rPr lang="en-US" sz="4000" b="1" i="0" dirty="0">
                <a:effectLst/>
                <a:latin typeface="Arial" panose="020B0604020202020204" pitchFamily="34" charset="0"/>
              </a:rPr>
              <a:t>What are the requirements for storing live shellfish? </a:t>
            </a:r>
          </a:p>
          <a:p>
            <a:pPr marL="0" marR="0" lvl="0" indent="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None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Live shellfish must be stored in its original container at an air temperature of 41°F (5°C) or lower.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Shellstock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identification tags must be kept on file for 90 days from the date the last shellfish was sold or served from the container. </a:t>
            </a:r>
            <a:endParaRPr lang="en-US" sz="1800" dirty="0">
              <a:effectLst/>
              <a:latin typeface="Calibri" panose="020F0502020204030204" pitchFamily="34" charset="0"/>
              <a:ea typeface="MS Mincho" panose="02020609040205080304" pitchFamily="49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3.</a:t>
            </a:r>
            <a:r>
              <a:rPr lang="en-US" sz="1800" b="1" dirty="0">
                <a:effectLst/>
                <a:latin typeface="MS Mincho" panose="02020609040205080304" pitchFamily="49" charset="-128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en-US" sz="4000" b="1" i="0" dirty="0">
                <a:effectLst/>
                <a:latin typeface="Arial" panose="020B0604020202020204" pitchFamily="34" charset="0"/>
              </a:rPr>
              <a:t>Explain the labeling requirements for food packaged on-site for retail sale. </a:t>
            </a:r>
            <a:endParaRPr lang="en-US" sz="1800" b="1" dirty="0">
              <a:effectLst/>
              <a:latin typeface="MS Mincho" panose="02020609040205080304" pitchFamily="49" charset="-128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label must include the following information: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Common name of the food or a statement that clearly identifies it</a:t>
            </a:r>
            <a:r>
              <a:rPr lang="en-US" sz="1800" dirty="0">
                <a:effectLst/>
                <a:latin typeface="MS Mincho" panose="02020609040205080304" pitchFamily="49" charset="-128"/>
                <a:ea typeface="Times New Roman" panose="02020603050405020304" pitchFamily="18" charset="0"/>
                <a:cs typeface="Segoe UI" panose="020B0502040204020203" pitchFamily="34" charset="0"/>
              </a:rPr>
              <a:t>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Quantity of the food.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Ingredients and sub-ingredients in descending order by weight</a:t>
            </a:r>
            <a:r>
              <a:rPr lang="en-US" sz="1800" dirty="0">
                <a:effectLst/>
                <a:latin typeface="MS Mincho" panose="02020609040205080304" pitchFamily="49" charset="-128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if the item contains two or more ingredients.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Artificial colors and flavors</a:t>
            </a:r>
            <a:r>
              <a:rPr lang="en-US" sz="1800" dirty="0">
                <a:effectLst/>
                <a:latin typeface="MS Mincho" panose="02020609040205080304" pitchFamily="49" charset="-128"/>
                <a:ea typeface="Times New Roman" panose="02020603050405020304" pitchFamily="18" charset="0"/>
                <a:cs typeface="Segoe UI" panose="020B0502040204020203" pitchFamily="34" charset="0"/>
              </a:rPr>
              <a:t>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Chemical preservatives</a:t>
            </a:r>
            <a:r>
              <a:rPr lang="en-US" sz="1800" dirty="0">
                <a:effectLst/>
                <a:latin typeface="MS Mincho" panose="02020609040205080304" pitchFamily="49" charset="-128"/>
                <a:ea typeface="Times New Roman" panose="02020603050405020304" pitchFamily="18" charset="0"/>
                <a:cs typeface="Segoe UI" panose="020B0502040204020203" pitchFamily="34" charset="0"/>
              </a:rPr>
              <a:t>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Name and place of business of the manufacturer, packer, or distributor. 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Source of each major food allergen contained in the food. This is not necessary if the source is already part of the common name of the ingredient.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 typeface="Symbol" panose="05050102010706020507" pitchFamily="18" charset="2"/>
              <a:buNone/>
              <a:tabLst>
                <a:tab pos="457200" algn="l"/>
              </a:tabLst>
              <a:defRPr/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en-US" sz="4000" b="1" i="0" dirty="0">
                <a:effectLst/>
                <a:latin typeface="Arial" panose="020B0604020202020204" pitchFamily="34" charset="0"/>
              </a:rPr>
              <a:t>What is the maximum time that TCS food that was prepped in-house may be stored?</a:t>
            </a:r>
            <a:endParaRPr lang="en-US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None/>
              <a:tabLst>
                <a:tab pos="457200" algn="l"/>
              </a:tabLst>
            </a:pPr>
            <a:r>
              <a:rPr lang="en-US" sz="1800" dirty="0">
                <a:effectLst/>
                <a:highlight>
                  <a:srgbClr val="00FF00"/>
                </a:highlight>
                <a:latin typeface="Calibri" panose="020F0502020204030204" pitchFamily="34" charset="0"/>
                <a:ea typeface="MS Mincho" panose="02020609040205080304" pitchFamily="49" charset="-128"/>
              </a:rPr>
              <a:t>TCS food was prepped in-house can be stored for only seven days if held at 41°F (5°C) or lower. After that, it must be discarded.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901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Instructor Notes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*This slide contains Core Food Safety content.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5960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Instructor Notes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*This slide contains Core Food Safety content.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99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Instructor Notes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*This slide contains Core Food Safety content.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1536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Instructor Notes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*This slide contains Core Food Safety content.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5705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Instructor Notes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*This slide contains Core Food Safety content. </a:t>
            </a:r>
          </a:p>
          <a:p>
            <a:r>
              <a:rPr lang="en-US" b="1" i="0" dirty="0">
                <a:effectLst/>
                <a:latin typeface="Arial" panose="020B0604020202020204" pitchFamily="34" charset="0"/>
              </a:rPr>
              <a:t>Activity: </a:t>
            </a:r>
            <a:r>
              <a:rPr lang="en-US" b="0" i="0" dirty="0">
                <a:effectLst/>
                <a:latin typeface="Arial" panose="020B0604020202020204" pitchFamily="34" charset="0"/>
              </a:rPr>
              <a:t>Stock the Cooler </a:t>
            </a:r>
          </a:p>
          <a:p>
            <a:r>
              <a:rPr lang="en-US" b="1" i="0" dirty="0">
                <a:effectLst/>
                <a:latin typeface="Arial" panose="020B0604020202020204" pitchFamily="34" charset="0"/>
              </a:rPr>
              <a:t>Knowledge Check</a:t>
            </a:r>
          </a:p>
          <a:p>
            <a:pPr marL="228600" indent="-228600">
              <a:buAutoNum type="arabicPeriod"/>
            </a:pPr>
            <a:r>
              <a:rPr lang="en-US" b="0" i="0" dirty="0">
                <a:effectLst/>
                <a:latin typeface="Arial" panose="020B0604020202020204" pitchFamily="34" charset="0"/>
              </a:rPr>
              <a:t>When must food be date marked?</a:t>
            </a:r>
          </a:p>
          <a:p>
            <a:pPr marL="228600" indent="-228600">
              <a:buAutoNum type="arabicPeriod"/>
            </a:pPr>
            <a:r>
              <a:rPr lang="en-US" b="0" i="0" dirty="0">
                <a:effectLst/>
                <a:latin typeface="Arial" panose="020B0604020202020204" pitchFamily="34" charset="0"/>
              </a:rPr>
              <a:t>Explain the FIFO method of stock rotation.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12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6587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2984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580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99248" y="914400"/>
            <a:ext cx="4334256" cy="1371600"/>
          </a:xfrm>
        </p:spPr>
        <p:txBody>
          <a:bodyPr lIns="182880" rIns="182880" anchor="t" anchorCtr="0">
            <a:noAutofit/>
          </a:bodyPr>
          <a:lstStyle>
            <a:lvl1pPr>
              <a:defRPr sz="9600" baseline="0">
                <a:solidFill>
                  <a:schemeClr val="bg2"/>
                </a:solidFill>
              </a:defRPr>
            </a:lvl1pPr>
          </a:lstStyle>
          <a:p>
            <a:r>
              <a:rPr lang="en-US" dirty="0" err="1"/>
              <a:t>Ch</a:t>
            </a:r>
            <a:r>
              <a:rPr lang="en-US" dirty="0"/>
              <a:t>#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543800" y="5029200"/>
            <a:ext cx="4648199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7543800" y="5943600"/>
            <a:ext cx="46451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5438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7546848" y="4937760"/>
            <a:ext cx="46451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7699246" y="6336792"/>
            <a:ext cx="4334257" cy="369332"/>
          </a:xfrm>
          <a:prstGeom prst="rect">
            <a:avLst/>
          </a:prstGeom>
        </p:spPr>
        <p:txBody>
          <a:bodyPr wrap="square" lIns="182880" rIns="182880">
            <a:spAutoFit/>
          </a:bodyPr>
          <a:lstStyle/>
          <a:p>
            <a:r>
              <a:rPr lang="en-US" sz="600" dirty="0"/>
              <a:t>©2022 National Restaurant Association Educational Foundation (NRAEF). All rights reserved. </a:t>
            </a:r>
            <a:r>
              <a:rPr lang="en-US" sz="600" dirty="0" err="1"/>
              <a:t>ServSafe</a:t>
            </a:r>
            <a:r>
              <a:rPr lang="en-US" sz="600" dirty="0"/>
              <a:t>® is a trademark of the NRAEF. National Restaurant Association® and the arc design are trademarks of the National Restaurant Association. Reproducible for instructional use only. Not for individual sale.</a:t>
            </a:r>
          </a:p>
        </p:txBody>
      </p:sp>
      <p:sp>
        <p:nvSpPr>
          <p:cNvPr id="18" name="Rectangle 17"/>
          <p:cNvSpPr/>
          <p:nvPr userDrawn="1"/>
        </p:nvSpPr>
        <p:spPr>
          <a:xfrm>
            <a:off x="7699246" y="5120640"/>
            <a:ext cx="4334257" cy="769441"/>
          </a:xfrm>
          <a:prstGeom prst="rect">
            <a:avLst/>
          </a:prstGeom>
        </p:spPr>
        <p:txBody>
          <a:bodyPr wrap="square" lIns="91440" rIns="91440">
            <a:spAutoFit/>
          </a:bodyPr>
          <a:lstStyle/>
          <a:p>
            <a:r>
              <a:rPr lang="en-US" sz="2600" b="1" spc="-50" baseline="0" dirty="0">
                <a:solidFill>
                  <a:schemeClr val="bg1"/>
                </a:solidFill>
                <a:latin typeface="+mj-lt"/>
              </a:rPr>
              <a:t>SERVSAFE</a:t>
            </a:r>
            <a:r>
              <a:rPr lang="en-US" sz="2600" b="1" spc="-50" baseline="0" dirty="0">
                <a:solidFill>
                  <a:schemeClr val="bg2"/>
                </a:solidFill>
                <a:latin typeface="+mj-lt"/>
              </a:rPr>
              <a:t> COURSEBOOK</a:t>
            </a:r>
          </a:p>
          <a:p>
            <a:pPr algn="r"/>
            <a:r>
              <a:rPr lang="en-US" sz="1800" b="1" dirty="0">
                <a:solidFill>
                  <a:schemeClr val="bg1"/>
                </a:solidFill>
                <a:latin typeface="+mj-lt"/>
              </a:rPr>
              <a:t>8th Edition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1"/>
          </p:nvPr>
        </p:nvSpPr>
        <p:spPr>
          <a:xfrm>
            <a:off x="7699375" y="2711450"/>
            <a:ext cx="4333875" cy="1908175"/>
          </a:xfrm>
        </p:spPr>
        <p:txBody>
          <a:bodyPr lIns="182880" rIns="182880">
            <a:normAutofit/>
          </a:bodyPr>
          <a:lstStyle>
            <a:lvl1pPr>
              <a:defRPr sz="3200" baseline="0"/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960" y="155448"/>
            <a:ext cx="1448290" cy="64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19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hoto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6400800" y="1554481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400800" y="3894137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2542032" y="1554480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542032" y="3894136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07297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hoto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8321040" y="1554481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8321040" y="3894137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612648" y="1554480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612648" y="3894136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4480560" y="1554480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4480560" y="3894136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61248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Knowledge Che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609600" y="914401"/>
            <a:ext cx="10972800" cy="9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Knowledge Check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61963" indent="-461963">
              <a:buClr>
                <a:schemeClr val="accent1"/>
              </a:buClr>
              <a:buFont typeface="+mj-lt"/>
              <a:buAutoNum type="arabicPeriod"/>
              <a:defRPr>
                <a:solidFill>
                  <a:schemeClr val="accent1"/>
                </a:solidFill>
              </a:defRPr>
            </a:lvl1pPr>
            <a:lvl2pPr marL="457200" indent="0">
              <a:buClr>
                <a:schemeClr val="accent1"/>
              </a:buClr>
              <a:buFontTx/>
              <a:buNone/>
              <a:defRPr>
                <a:solidFill>
                  <a:schemeClr val="accent1"/>
                </a:solidFill>
              </a:defRPr>
            </a:lvl2pPr>
            <a:lvl3pPr marL="1257300" indent="-34290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</a:defRPr>
            </a:lvl3pPr>
            <a:lvl4pPr marL="1657350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</a:defRPr>
            </a:lvl4pPr>
            <a:lvl5pPr marL="2114550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54564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1pPr>
            <a:lvl2pPr marL="4572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182880"/>
            <a:ext cx="8732520" cy="5492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7162" y="182880"/>
            <a:ext cx="2095238" cy="673016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38502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Tex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54480"/>
            <a:ext cx="5184648" cy="4351338"/>
          </a:xfrm>
        </p:spPr>
        <p:txBody>
          <a:bodyPr/>
          <a:lstStyle>
            <a:lvl1pPr marL="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1pPr>
            <a:lvl2pPr marL="4572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182880"/>
            <a:ext cx="8732520" cy="5492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7162" y="182880"/>
            <a:ext cx="2095238" cy="673016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400800" y="1554481"/>
            <a:ext cx="5184648" cy="4351338"/>
          </a:xfrm>
          <a:ln>
            <a:solidFill>
              <a:schemeClr val="bg1"/>
            </a:soli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309841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 Questions">
    <p:bg>
      <p:bgPr>
        <a:solidFill>
          <a:schemeClr val="accent2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55448" y="182880"/>
            <a:ext cx="7315200" cy="584775"/>
          </a:xfrm>
          <a:prstGeom prst="rect">
            <a:avLst/>
          </a:prstGeom>
          <a:noFill/>
        </p:spPr>
        <p:txBody>
          <a:bodyPr wrap="square" lIns="457200" rIns="548640" rtlCol="0">
            <a:spAutoFit/>
          </a:bodyPr>
          <a:lstStyle/>
          <a:p>
            <a:r>
              <a:rPr lang="en-US" sz="3200" b="1" spc="-50" baseline="0" dirty="0">
                <a:solidFill>
                  <a:schemeClr val="bg1"/>
                </a:solidFill>
                <a:latin typeface="+mj-lt"/>
              </a:rPr>
              <a:t>Discussion Questions</a:t>
            </a:r>
          </a:p>
        </p:txBody>
      </p:sp>
    </p:spTree>
    <p:extLst>
      <p:ext uri="{BB962C8B-B14F-4D97-AF65-F5344CB8AC3E}">
        <p14:creationId xmlns:p14="http://schemas.microsoft.com/office/powerpoint/2010/main" val="1397407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669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Text Ha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54480"/>
            <a:ext cx="518464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6400800" y="1554480"/>
            <a:ext cx="518464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88102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Text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651760"/>
            <a:ext cx="5184648" cy="32540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6400800" y="2651760"/>
            <a:ext cx="5184648" cy="32540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612648" y="1216152"/>
            <a:ext cx="2286000" cy="10972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3502152" y="1216152"/>
            <a:ext cx="8083296" cy="1097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54182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hoto Ha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6400800" y="1554480"/>
            <a:ext cx="518160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8" y="1554480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93469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ho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8321040" y="1554480"/>
            <a:ext cx="324612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8" y="1554480"/>
            <a:ext cx="7114032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833244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8321040" y="1554481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8" y="1554480"/>
            <a:ext cx="7114032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8321040" y="3894137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5341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12648" y="1554479"/>
            <a:ext cx="518160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6400800" y="1554480"/>
            <a:ext cx="518160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10629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8321040" y="1554480"/>
            <a:ext cx="324612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12648" y="1554479"/>
            <a:ext cx="324612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4480560" y="1554479"/>
            <a:ext cx="324612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49539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182880"/>
            <a:ext cx="11887200" cy="549276"/>
          </a:xfrm>
          <a:prstGeom prst="rect">
            <a:avLst/>
          </a:prstGeom>
        </p:spPr>
        <p:txBody>
          <a:bodyPr vert="horz" lIns="457200" tIns="45720" rIns="45720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54480"/>
            <a:ext cx="10972800" cy="4351338"/>
          </a:xfrm>
          <a:prstGeom prst="rect">
            <a:avLst/>
          </a:prstGeom>
        </p:spPr>
        <p:txBody>
          <a:bodyPr vert="horz" lIns="457200" tIns="45720" rIns="45720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39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0" r:id="rId2"/>
    <p:sldLayoutId id="2147483662" r:id="rId3"/>
    <p:sldLayoutId id="2147483673" r:id="rId4"/>
    <p:sldLayoutId id="2147483652" r:id="rId5"/>
    <p:sldLayoutId id="2147483660" r:id="rId6"/>
    <p:sldLayoutId id="2147483663" r:id="rId7"/>
    <p:sldLayoutId id="2147483666" r:id="rId8"/>
    <p:sldLayoutId id="2147483667" r:id="rId9"/>
    <p:sldLayoutId id="2147483665" r:id="rId10"/>
    <p:sldLayoutId id="2147483664" r:id="rId11"/>
    <p:sldLayoutId id="2147483668" r:id="rId12"/>
    <p:sldLayoutId id="2147483669" r:id="rId13"/>
    <p:sldLayoutId id="2147483671" r:id="rId14"/>
    <p:sldLayoutId id="2147483672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spc="-5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3600"/>
        </a:spcBef>
        <a:buClr>
          <a:schemeClr val="bg2"/>
        </a:buClr>
        <a:buSzPct val="100000"/>
        <a:buFont typeface="Arial" panose="020B0604020202020204" pitchFamily="34" charset="0"/>
        <a:buNone/>
        <a:defRPr sz="2800" b="1" kern="1200" spc="-50" baseline="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</a:t>
            </a: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27D04B47-5D43-4E7C-A83E-7FA531815F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" r="602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The Flow of Food: Storage </a:t>
            </a:r>
          </a:p>
        </p:txBody>
      </p:sp>
    </p:spTree>
    <p:extLst>
      <p:ext uri="{BB962C8B-B14F-4D97-AF65-F5344CB8AC3E}">
        <p14:creationId xmlns:p14="http://schemas.microsoft.com/office/powerpoint/2010/main" val="3919065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Close up of three fresh clams">
            <a:extLst>
              <a:ext uri="{FF2B5EF4-FFF2-40B4-BE49-F238E27FC236}">
                <a16:creationId xmlns:a16="http://schemas.microsoft.com/office/drawing/2014/main" id="{917516FE-532A-4599-A0E9-02178D78534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43" r="25143"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1FF6418-4B6E-45AF-9ACF-CD29F8BCC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Storing Specific Types of Food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3169BC-8C56-4EA1-8F2F-F453DA6926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648" y="1413165"/>
            <a:ext cx="7114032" cy="4701308"/>
          </a:xfrm>
        </p:spPr>
        <p:txBody>
          <a:bodyPr>
            <a:normAutofit lnSpcReduction="10000"/>
          </a:bodyPr>
          <a:lstStyle/>
          <a:p>
            <a:pPr>
              <a:spcBef>
                <a:spcPts val="1800"/>
              </a:spcBef>
            </a:pPr>
            <a:r>
              <a:rPr lang="en-US" u="sng" dirty="0"/>
              <a:t>Shellfish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chemeClr val="bg2"/>
                </a:solidFill>
              </a:rPr>
              <a:t>Temperature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kern="1200" dirty="0">
                <a:latin typeface="+mj-lt"/>
                <a:ea typeface="ＭＳ Ｐゴシック" charset="0"/>
                <a:cs typeface="+mn-cs"/>
              </a:rPr>
              <a:t>Internal temperature of 41ºF or lower (shucked)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kern="1200" dirty="0">
                <a:latin typeface="+mj-lt"/>
                <a:ea typeface="ＭＳ Ｐゴシック" charset="0"/>
                <a:cs typeface="+mn-cs"/>
              </a:rPr>
              <a:t>Air temperature of 41ºF or lower (live) </a:t>
            </a:r>
            <a:endParaRPr lang="en-US" sz="2600" b="0" dirty="0"/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chemeClr val="bg2"/>
                </a:solidFill>
              </a:rPr>
              <a:t>Containers/Location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i="0" dirty="0">
                <a:effectLst/>
                <a:latin typeface="Arial" panose="020B0604020202020204" pitchFamily="34" charset="0"/>
              </a:rPr>
              <a:t>Store live shellfish in original container.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i="0" dirty="0">
                <a:effectLst/>
                <a:latin typeface="Arial" panose="020B0604020202020204" pitchFamily="34" charset="0"/>
              </a:rPr>
              <a:t>Do not remove the </a:t>
            </a:r>
            <a:r>
              <a:rPr lang="en-US" sz="2600" b="0" i="0" dirty="0" err="1">
                <a:effectLst/>
                <a:latin typeface="Arial" panose="020B0604020202020204" pitchFamily="34" charset="0"/>
              </a:rPr>
              <a:t>shellstock</a:t>
            </a:r>
            <a:r>
              <a:rPr lang="en-US" sz="2600" b="0" i="0" dirty="0">
                <a:effectLst/>
                <a:latin typeface="Arial" panose="020B0604020202020204" pitchFamily="34" charset="0"/>
              </a:rPr>
              <a:t> tag from the container.</a:t>
            </a:r>
            <a:endParaRPr lang="en-US" sz="2600" dirty="0">
              <a:solidFill>
                <a:schemeClr val="bg2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E485AB-E4DD-4604-88FB-95F6F1D599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0365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A flat of fresh shell eggs ">
            <a:extLst>
              <a:ext uri="{FF2B5EF4-FFF2-40B4-BE49-F238E27FC236}">
                <a16:creationId xmlns:a16="http://schemas.microsoft.com/office/drawing/2014/main" id="{7679F6E4-F443-47C2-B5A1-8940AC5E774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40" r="22640"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1FF6418-4B6E-45AF-9ACF-CD29F8BCC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Storing Specific Types of Food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3169BC-8C56-4EA1-8F2F-F453DA6926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648" y="1413165"/>
            <a:ext cx="7114032" cy="4701308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u="sng" dirty="0"/>
              <a:t>Eggs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chemeClr val="bg2"/>
                </a:solidFill>
              </a:rPr>
              <a:t>Temperature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kern="1200" dirty="0">
                <a:latin typeface="+mj-lt"/>
                <a:ea typeface="ＭＳ Ｐゴシック" charset="0"/>
                <a:cs typeface="+mn-cs"/>
              </a:rPr>
              <a:t>Air temperature of 45ºF or lower 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chemeClr val="bg2"/>
                </a:solidFill>
              </a:rPr>
              <a:t>Containers/Location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i="0" dirty="0">
                <a:effectLst/>
                <a:latin typeface="Arial" panose="020B0604020202020204" pitchFamily="34" charset="0"/>
              </a:rPr>
              <a:t>Do not wash before storing.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i="0" dirty="0">
                <a:effectLst/>
                <a:latin typeface="Arial" panose="020B0604020202020204" pitchFamily="34" charset="0"/>
              </a:rPr>
              <a:t>Keep shell eggs in cold storage and take out only as many as needed for immediate use.</a:t>
            </a:r>
            <a:endParaRPr lang="en-US" sz="2600" dirty="0">
              <a:solidFill>
                <a:schemeClr val="bg2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E485AB-E4DD-4604-88FB-95F6F1D599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136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A raw whole chicken ">
            <a:extLst>
              <a:ext uri="{FF2B5EF4-FFF2-40B4-BE49-F238E27FC236}">
                <a16:creationId xmlns:a16="http://schemas.microsoft.com/office/drawing/2014/main" id="{D1F03436-C4BF-44B5-9FFF-7A48A79F332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023" b="-17023"/>
          <a:stretch/>
        </p:blipFill>
        <p:spPr>
          <a:xfrm>
            <a:off x="8321040" y="1554480"/>
            <a:ext cx="3246120" cy="435133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1FF6418-4B6E-45AF-9ACF-CD29F8BCC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Storing Specific Types of Food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3169BC-8C56-4EA1-8F2F-F453DA6926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648" y="1413165"/>
            <a:ext cx="7114032" cy="4701308"/>
          </a:xfrm>
        </p:spPr>
        <p:txBody>
          <a:bodyPr>
            <a:normAutofit lnSpcReduction="10000"/>
          </a:bodyPr>
          <a:lstStyle/>
          <a:p>
            <a:pPr>
              <a:spcBef>
                <a:spcPts val="1800"/>
              </a:spcBef>
            </a:pPr>
            <a:r>
              <a:rPr lang="en-US" u="sng" dirty="0"/>
              <a:t>Poultry 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chemeClr val="bg2"/>
                </a:solidFill>
              </a:rPr>
              <a:t>Temperature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kern="1200" dirty="0">
                <a:latin typeface="+mj-lt"/>
                <a:ea typeface="ＭＳ Ｐゴシック" charset="0"/>
                <a:cs typeface="+mn-cs"/>
              </a:rPr>
              <a:t>Internal temperature of 41ºF or lower (fresh)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chemeClr val="bg2"/>
                </a:solidFill>
              </a:rPr>
              <a:t>Containers/Location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i="0" dirty="0">
                <a:effectLst/>
                <a:latin typeface="Arial" panose="020B0604020202020204" pitchFamily="34" charset="0"/>
              </a:rPr>
              <a:t>If the poultry has been removed from its original packaging, place it in an airtight container or wrap it in airtight material.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i="0" dirty="0">
                <a:effectLst/>
                <a:latin typeface="Arial" panose="020B0604020202020204" pitchFamily="34" charset="0"/>
              </a:rPr>
              <a:t>Ice-packed poultry can be stored in a cooler as is.</a:t>
            </a:r>
            <a:endParaRPr lang="en-US" sz="2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E485AB-E4DD-4604-88FB-95F6F1D599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944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A pile of various types of produce.">
            <a:extLst>
              <a:ext uri="{FF2B5EF4-FFF2-40B4-BE49-F238E27FC236}">
                <a16:creationId xmlns:a16="http://schemas.microsoft.com/office/drawing/2014/main" id="{6019380A-3052-47FB-B721-CB19747EA09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544" b="-29544"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1FF6418-4B6E-45AF-9ACF-CD29F8BCC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Storing Specific Types of Food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3169BC-8C56-4EA1-8F2F-F453DA6926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648" y="1413165"/>
            <a:ext cx="7072007" cy="4701308"/>
          </a:xfrm>
        </p:spPr>
        <p:txBody>
          <a:bodyPr>
            <a:normAutofit fontScale="92500"/>
          </a:bodyPr>
          <a:lstStyle/>
          <a:p>
            <a:pPr>
              <a:spcBef>
                <a:spcPts val="1800"/>
              </a:spcBef>
            </a:pPr>
            <a:r>
              <a:rPr lang="en-US" u="sng" dirty="0"/>
              <a:t>Fresh Produce  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chemeClr val="bg2"/>
                </a:solidFill>
              </a:rPr>
              <a:t>Temperature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kern="1200" dirty="0">
                <a:ea typeface="ＭＳ Ｐゴシック" charset="0"/>
                <a:cs typeface="+mn-cs"/>
              </a:rPr>
              <a:t>TCS foods: 41ºF or lower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kern="1200" dirty="0">
                <a:ea typeface="ＭＳ Ｐゴシック" charset="0"/>
                <a:cs typeface="+mn-cs"/>
              </a:rPr>
              <a:t>Whole citrus, squash, eggplants, root vegetables: </a:t>
            </a:r>
            <a:r>
              <a:rPr lang="en-US" b="0" i="0" dirty="0">
                <a:effectLst/>
              </a:rPr>
              <a:t>60°F to 70°F</a:t>
            </a:r>
            <a:endParaRPr lang="en-US" b="0" kern="1200" dirty="0">
              <a:ea typeface="ＭＳ Ｐゴシック" charset="0"/>
              <a:cs typeface="+mn-cs"/>
            </a:endParaRP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chemeClr val="bg2"/>
                </a:solidFill>
              </a:rPr>
              <a:t>Containers/Location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i="0" dirty="0">
                <a:effectLst/>
                <a:latin typeface="Arial" panose="020B0604020202020204" pitchFamily="34" charset="0"/>
              </a:rPr>
              <a:t>Whole citrus, root vegetables, etc</a:t>
            </a:r>
            <a:r>
              <a:rPr lang="en-US" sz="2600" b="0" dirty="0">
                <a:latin typeface="Arial" panose="020B0604020202020204" pitchFamily="34" charset="0"/>
              </a:rPr>
              <a:t>. can be in dry storage with well-ventilated containers. </a:t>
            </a:r>
            <a:endParaRPr lang="en-US" sz="2600" b="0" i="0" dirty="0">
              <a:effectLst/>
              <a:latin typeface="Arial" panose="020B0604020202020204" pitchFamily="34" charset="0"/>
            </a:endParaRP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i="0" dirty="0">
                <a:effectLst/>
                <a:latin typeface="Arial" panose="020B0604020202020204" pitchFamily="34" charset="0"/>
              </a:rPr>
              <a:t>Do not wash most produce before storage.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en-US" sz="2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E485AB-E4DD-4604-88FB-95F6F1D599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1547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Salt stored in an air-tight and properly labeled container">
            <a:extLst>
              <a:ext uri="{FF2B5EF4-FFF2-40B4-BE49-F238E27FC236}">
                <a16:creationId xmlns:a16="http://schemas.microsoft.com/office/drawing/2014/main" id="{759370EB-0EF0-4A13-8654-09CCCB52C29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43" r="25143"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1FF6418-4B6E-45AF-9ACF-CD29F8BCC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Storing Specific Types of Food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3169BC-8C56-4EA1-8F2F-F453DA6926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648" y="1413165"/>
            <a:ext cx="7114032" cy="4701308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u="sng" dirty="0"/>
              <a:t>Dry food 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chemeClr val="bg2"/>
                </a:solidFill>
              </a:rPr>
              <a:t>Temperature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kern="1200" dirty="0">
                <a:latin typeface="+mj-lt"/>
                <a:ea typeface="ＭＳ Ｐゴシック" charset="0"/>
                <a:cs typeface="+mn-cs"/>
              </a:rPr>
              <a:t>Low humidity 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chemeClr val="bg2"/>
                </a:solidFill>
              </a:rPr>
              <a:t>Containers/Location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i="0" dirty="0">
                <a:effectLst/>
                <a:latin typeface="+mj-lt"/>
              </a:rPr>
              <a:t>Keep flour, cereal, and grain items in airtight containers.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i="0" dirty="0">
                <a:effectLst/>
                <a:latin typeface="+mj-lt"/>
              </a:rPr>
              <a:t>Check containers/packages for damage from pests before using. </a:t>
            </a:r>
            <a:endParaRPr lang="en-US" sz="2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E485AB-E4DD-4604-88FB-95F6F1D599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2744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What is the recommended top-to-bottom order for storing the following food in the same cooler: raw trout, an uncooked beef roast, raw chicken, pecan pie, and raw ground beef? </a:t>
            </a:r>
          </a:p>
          <a:p>
            <a:r>
              <a:rPr lang="en-US" b="0" i="0" dirty="0">
                <a:effectLst/>
                <a:latin typeface="Arial" panose="020B0604020202020204" pitchFamily="34" charset="0"/>
              </a:rPr>
              <a:t>What are the requirements for storing live shellfish? </a:t>
            </a:r>
          </a:p>
          <a:p>
            <a:r>
              <a:rPr lang="en-US" b="0" i="0" dirty="0">
                <a:effectLst/>
                <a:latin typeface="Arial" panose="020B0604020202020204" pitchFamily="34" charset="0"/>
              </a:rPr>
              <a:t>Explain the labeling requirements for food packaged on-site for retail sale. </a:t>
            </a:r>
            <a:endParaRPr lang="en-US" b="0" dirty="0">
              <a:latin typeface="Arial" panose="020B0604020202020204" pitchFamily="34" charset="0"/>
            </a:endParaRPr>
          </a:p>
          <a:p>
            <a:r>
              <a:rPr lang="en-US" b="0" i="0" dirty="0">
                <a:effectLst/>
                <a:latin typeface="Arial" panose="020B0604020202020204" pitchFamily="34" charset="0"/>
              </a:rPr>
              <a:t>What is the maximum time that TCS food that was prepped in-house may be stored?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222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73AC5-9454-414B-AA5C-28FAF943D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13675-017C-43D6-A493-06F8B0A0B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40873"/>
            <a:ext cx="10972800" cy="4516581"/>
          </a:xfrm>
        </p:spPr>
        <p:txBody>
          <a:bodyPr>
            <a:normAutofit fontScale="92500"/>
          </a:bodyPr>
          <a:lstStyle/>
          <a:p>
            <a:pPr>
              <a:spcBef>
                <a:spcPts val="1800"/>
              </a:spcBef>
            </a:pPr>
            <a:r>
              <a:rPr lang="en-US" sz="3000" i="0" dirty="0">
                <a:effectLst/>
                <a:latin typeface="Arial" panose="020B0604020202020204" pitchFamily="34" charset="0"/>
              </a:rPr>
              <a:t>After completing this chapter, you should be able to: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Arial" panose="020B0604020202020204" pitchFamily="34" charset="0"/>
              </a:rPr>
              <a:t>Describe how to properly label and date mark food.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Arial" panose="020B0604020202020204" pitchFamily="34" charset="0"/>
              </a:rPr>
              <a:t>Explain time and temperature requirements for food in storage.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Arial" panose="020B0604020202020204" pitchFamily="34" charset="0"/>
              </a:rPr>
              <a:t>Describe how to prevent temperature abuse during storage.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Arial" panose="020B0604020202020204" pitchFamily="34" charset="0"/>
              </a:rPr>
              <a:t>Describe how to prevent cross-contamination during storage.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Arial" panose="020B0604020202020204" pitchFamily="34" charset="0"/>
              </a:rPr>
              <a:t>Explain how to rotate food using the first-in, first-out (FIFO) method.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Arial" panose="020B0604020202020204" pitchFamily="34" charset="0"/>
              </a:rPr>
              <a:t>Identify guidelines for storing specific types of food including meat, poultry, fish, shellfish, eggs, produce, and dry food.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DB94-1897-419B-9CAB-AF22BC8546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318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A pan of turkey chili marked with a use-by date and time&#10;">
            <a:extLst>
              <a:ext uri="{FF2B5EF4-FFF2-40B4-BE49-F238E27FC236}">
                <a16:creationId xmlns:a16="http://schemas.microsoft.com/office/drawing/2014/main" id="{2A7014FB-EA85-4F31-9018-257D8294272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12" b="8012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7.1 General Storage Guidelines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Labeling food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Onsite</a:t>
            </a:r>
            <a:r>
              <a:rPr lang="en-US" b="0" dirty="0"/>
              <a:t>: label any item not being stored in its original container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Retail</a:t>
            </a:r>
            <a:r>
              <a:rPr lang="en-US" b="0" dirty="0"/>
              <a:t>: label food that is packaged on site and sold for customers to use at home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563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Storage Guidelines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54480"/>
            <a:ext cx="10972800" cy="4486102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Date-marking</a:t>
            </a:r>
          </a:p>
          <a:p>
            <a:pPr marL="0" lvl="1" indent="0" eaLnBrk="1" hangingPunct="1">
              <a:spcBef>
                <a:spcPts val="1800"/>
              </a:spcBef>
              <a:buNone/>
              <a:tabLst>
                <a:tab pos="0" algn="l"/>
              </a:tabLst>
              <a:defRPr/>
            </a:pPr>
            <a:r>
              <a:rPr lang="en-US" sz="2600" dirty="0">
                <a:solidFill>
                  <a:schemeClr val="tx2"/>
                </a:solidFill>
              </a:rPr>
              <a:t>Ready-to-eat TCS food must be date marked if held for longer than 24 hours.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Can be stored for seven days if held at 41˚F (5˚C) or lower.</a:t>
            </a:r>
          </a:p>
          <a:p>
            <a:pPr marL="0" lvl="1" indent="0" eaLnBrk="1" hangingPunct="1">
              <a:spcBef>
                <a:spcPts val="1800"/>
              </a:spcBef>
              <a:buFont typeface="Wingdings" pitchFamily="2" charset="2"/>
              <a:buNone/>
              <a:defRPr/>
            </a:pPr>
            <a:r>
              <a:rPr lang="en-US" sz="2600" dirty="0">
                <a:solidFill>
                  <a:schemeClr val="tx2"/>
                </a:solidFill>
                <a:ea typeface="+mn-ea"/>
                <a:cs typeface="+mn-cs"/>
              </a:rPr>
              <a:t>If a </a:t>
            </a:r>
            <a:r>
              <a:rPr lang="en-US" sz="2600" dirty="0">
                <a:solidFill>
                  <a:schemeClr val="bg2"/>
                </a:solidFill>
              </a:rPr>
              <a:t>commercially processed food</a:t>
            </a:r>
            <a:r>
              <a:rPr lang="en-US" sz="2600" dirty="0">
                <a:solidFill>
                  <a:schemeClr val="tx2"/>
                </a:solidFill>
              </a:rPr>
              <a:t> has a use-by date that is less than seven days from the date the container was opened, the container should be marked with this use-by date.</a:t>
            </a:r>
          </a:p>
          <a:p>
            <a:pPr marL="0" lvl="1" indent="0" eaLnBrk="1" hangingPunct="1">
              <a:spcBef>
                <a:spcPts val="1800"/>
              </a:spcBef>
              <a:buFont typeface="Wingdings" pitchFamily="2" charset="2"/>
              <a:buNone/>
              <a:defRPr/>
            </a:pPr>
            <a:r>
              <a:rPr lang="en-US" sz="2600" b="0" i="0" dirty="0">
                <a:solidFill>
                  <a:schemeClr val="tx2"/>
                </a:solidFill>
                <a:effectLst/>
              </a:rPr>
              <a:t>When </a:t>
            </a:r>
            <a:r>
              <a:rPr lang="en-US" sz="2600" b="0" i="0" dirty="0">
                <a:solidFill>
                  <a:schemeClr val="bg2"/>
                </a:solidFill>
                <a:effectLst/>
              </a:rPr>
              <a:t>combining food </a:t>
            </a:r>
            <a:r>
              <a:rPr lang="en-US" sz="2600" b="0" i="0" dirty="0">
                <a:solidFill>
                  <a:schemeClr val="tx2"/>
                </a:solidFill>
                <a:effectLst/>
              </a:rPr>
              <a:t>with different use-by dates in a dish, the discard date should be based on the earliest use-by date.</a:t>
            </a:r>
            <a:endParaRPr lang="en-US" sz="26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203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Hands putting a bag of flour on a shelf with the expiration date facing out">
            <a:extLst>
              <a:ext uri="{FF2B5EF4-FFF2-40B4-BE49-F238E27FC236}">
                <a16:creationId xmlns:a16="http://schemas.microsoft.com/office/drawing/2014/main" id="{0B9FB391-09A7-4C35-9E90-AA167EEC407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36" r="22036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Storage Guidelines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7" y="1554479"/>
            <a:ext cx="7386043" cy="4652358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Rotation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>
                <a:solidFill>
                  <a:schemeClr val="bg2"/>
                </a:solidFill>
              </a:rPr>
              <a:t>First-in, first-out </a:t>
            </a:r>
            <a:r>
              <a:rPr lang="en-US" sz="2600" b="0" dirty="0"/>
              <a:t>method (FIFO) </a:t>
            </a:r>
          </a:p>
          <a:p>
            <a:pPr>
              <a:spcBef>
                <a:spcPts val="1800"/>
              </a:spcBef>
            </a:pPr>
            <a:r>
              <a:rPr lang="en-US" dirty="0"/>
              <a:t>Temperature guidelines include: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Store</a:t>
            </a:r>
            <a:r>
              <a:rPr lang="en-US" sz="2600" dirty="0"/>
              <a:t> </a:t>
            </a:r>
            <a:r>
              <a:rPr lang="en-US" sz="2600" b="0" i="0" dirty="0">
                <a:effectLst/>
              </a:rPr>
              <a:t>TCS food at an internal temperature of 41°F or lower or 135°F or higher.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i="0" dirty="0">
                <a:effectLst/>
              </a:rPr>
              <a:t>Store meat, poultry, seafood, and dairy in the coldest part of the unit.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Defrost freezers regularly. </a:t>
            </a:r>
            <a:endParaRPr lang="en-US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823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1D6C5-D32F-44CE-8500-CC534FA12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Preventing Cross-contamination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C636D9-0277-450F-A337-50624A42B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54480"/>
            <a:ext cx="4581236" cy="4351338"/>
          </a:xfrm>
        </p:spPr>
        <p:txBody>
          <a:bodyPr/>
          <a:lstStyle/>
          <a:p>
            <a:r>
              <a:rPr lang="en-US" dirty="0"/>
              <a:t>Guidelines to prevent </a:t>
            </a:r>
            <a:r>
              <a:rPr lang="en-US" dirty="0">
                <a:solidFill>
                  <a:schemeClr val="bg2"/>
                </a:solidFill>
              </a:rPr>
              <a:t>cross-contamination</a:t>
            </a:r>
            <a:r>
              <a:rPr lang="en-US" dirty="0"/>
              <a:t> in storage include: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77F5D8-C70A-4732-9DBC-092FF5618A4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310908" y="1554480"/>
            <a:ext cx="6417266" cy="4351338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0" dirty="0"/>
              <a:t>Store food in a clean dry area away from contaminants.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0" dirty="0"/>
              <a:t>Discard food that is damaged, spoiled, or incorrectly stored.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0" dirty="0"/>
              <a:t>Store supplies in designated areas.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0" dirty="0"/>
              <a:t>Store food in containers intended for food.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98929E-2D4B-4577-BA07-5D89FD19EB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076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 descr="A cooler storing food in the following top-to-bottom order on separate shelves: ready-to-eat food, seafood, whole cuts of beef and pork, ground meat and ground fish, and whole and ground poultry">
            <a:extLst>
              <a:ext uri="{FF2B5EF4-FFF2-40B4-BE49-F238E27FC236}">
                <a16:creationId xmlns:a16="http://schemas.microsoft.com/office/drawing/2014/main" id="{E4C78B83-7072-4E7B-980E-41DA7DA6FB5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0" b="5300"/>
          <a:stretch/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71D6C5-D32F-44CE-8500-CC534FA12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Preventing Cross-contamination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C636D9-0277-450F-A337-50624A42B42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Storage Order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Arial" panose="020B0604020202020204" pitchFamily="34" charset="0"/>
              </a:rPr>
              <a:t>Safe food storage starts with wrapping or covering food.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Arial" panose="020B0604020202020204" pitchFamily="34" charset="0"/>
              </a:rPr>
              <a:t>After that, how you store the food depends on the type of food and your options for storage.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98929E-2D4B-4577-BA07-5D89FD19EB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260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Two fresh New York strip steaks">
            <a:extLst>
              <a:ext uri="{FF2B5EF4-FFF2-40B4-BE49-F238E27FC236}">
                <a16:creationId xmlns:a16="http://schemas.microsoft.com/office/drawing/2014/main" id="{E19F2155-DC27-4D50-BAA9-DA828036ECD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766" b="-40766"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1FF6418-4B6E-45AF-9ACF-CD29F8BCC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7.2 Storing Specific Types of Food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3169BC-8C56-4EA1-8F2F-F453DA6926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648" y="1477819"/>
            <a:ext cx="7114032" cy="4636654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u="sng" dirty="0"/>
              <a:t>Meat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chemeClr val="bg2"/>
                </a:solidFill>
              </a:rPr>
              <a:t>Temperature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kern="1200" dirty="0">
                <a:latin typeface="+mj-lt"/>
                <a:ea typeface="ＭＳ Ｐゴシック" charset="0"/>
                <a:cs typeface="+mn-cs"/>
              </a:rPr>
              <a:t>Internal temperature of 41ºF or lower (fresh) </a:t>
            </a:r>
            <a:endParaRPr lang="en-US" sz="2600" b="0" dirty="0"/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chemeClr val="bg2"/>
                </a:solidFill>
              </a:rPr>
              <a:t>Containers/Location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i="0" dirty="0">
                <a:effectLst/>
                <a:latin typeface="Arial" panose="020B0604020202020204" pitchFamily="34" charset="0"/>
              </a:rPr>
              <a:t>Immediately after delivery and inspection, store meat in its own storage unit or in the coldest part of the cooler. </a:t>
            </a:r>
            <a:endParaRPr lang="en-US" sz="2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E485AB-E4DD-4604-88FB-95F6F1D599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024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A fresh fish">
            <a:extLst>
              <a:ext uri="{FF2B5EF4-FFF2-40B4-BE49-F238E27FC236}">
                <a16:creationId xmlns:a16="http://schemas.microsoft.com/office/drawing/2014/main" id="{990C44B6-AF9E-42E1-8A4D-B42A8135152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0535" b="-50535"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1FF6418-4B6E-45AF-9ACF-CD29F8BCC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Storing Specific Types of Food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3169BC-8C56-4EA1-8F2F-F453DA6926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648" y="1450109"/>
            <a:ext cx="7114032" cy="4664363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u="sng" dirty="0"/>
              <a:t>Fish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chemeClr val="bg2"/>
                </a:solidFill>
              </a:rPr>
              <a:t>Temperature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kern="1200" dirty="0">
                <a:latin typeface="+mj-lt"/>
                <a:ea typeface="ＭＳ Ｐゴシック" charset="0"/>
                <a:cs typeface="+mn-cs"/>
              </a:rPr>
              <a:t>Internal temperature of 41ºF or lower (fresh) </a:t>
            </a:r>
            <a:endParaRPr lang="en-US" sz="2600" b="0" dirty="0"/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chemeClr val="bg2"/>
                </a:solidFill>
              </a:rPr>
              <a:t>Containers/Location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i="0" dirty="0">
                <a:effectLst/>
                <a:latin typeface="Arial" panose="020B0604020202020204" pitchFamily="34" charset="0"/>
              </a:rPr>
              <a:t>Keep in original packaging or tightly wrap in moisture-proof materials.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i="0" dirty="0">
                <a:effectLst/>
                <a:latin typeface="Arial" panose="020B0604020202020204" pitchFamily="34" charset="0"/>
              </a:rPr>
              <a:t>Fresh, whole fish can be packed in flaked or crushed ice.</a:t>
            </a:r>
            <a:endParaRPr lang="en-US" sz="2600" dirty="0">
              <a:solidFill>
                <a:schemeClr val="bg2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E485AB-E4DD-4604-88FB-95F6F1D599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9428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ursebook_8E">
      <a:dk1>
        <a:sysClr val="windowText" lastClr="000000"/>
      </a:dk1>
      <a:lt1>
        <a:sysClr val="window" lastClr="FFFFFF"/>
      </a:lt1>
      <a:dk2>
        <a:srgbClr val="172745"/>
      </a:dk2>
      <a:lt2>
        <a:srgbClr val="DF9C35"/>
      </a:lt2>
      <a:accent1>
        <a:srgbClr val="562714"/>
      </a:accent1>
      <a:accent2>
        <a:srgbClr val="B8CBD5"/>
      </a:accent2>
      <a:accent3>
        <a:srgbClr val="EEF1F3"/>
      </a:accent3>
      <a:accent4>
        <a:srgbClr val="C9242D"/>
      </a:accent4>
      <a:accent5>
        <a:srgbClr val="2C9145"/>
      </a:accent5>
      <a:accent6>
        <a:srgbClr val="FFFF00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ursebook_8E-TEMPLATE.pptx" id="{C341BBF4-26A3-43F4-9D1A-9D0C02031CCD}" vid="{C6AE7C19-1B0A-452E-8607-0015272D48A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035408FDB182F4C8BEA4A0943496152" ma:contentTypeVersion="13" ma:contentTypeDescription="Create a new document." ma:contentTypeScope="" ma:versionID="a936c18b8618a4ca3059975b14f579d4">
  <xsd:schema xmlns:xsd="http://www.w3.org/2001/XMLSchema" xmlns:xs="http://www.w3.org/2001/XMLSchema" xmlns:p="http://schemas.microsoft.com/office/2006/metadata/properties" xmlns:ns2="670ae7cf-2779-4335-b55d-ddf3266fd9bb" xmlns:ns3="d9905d2b-a45b-4f19-8572-4568a650575a" targetNamespace="http://schemas.microsoft.com/office/2006/metadata/properties" ma:root="true" ma:fieldsID="4f6e35b1841cfa9d4bc317877cf587ec" ns2:_="" ns3:_="">
    <xsd:import namespace="670ae7cf-2779-4335-b55d-ddf3266fd9bb"/>
    <xsd:import namespace="d9905d2b-a45b-4f19-8572-4568a65057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0ae7cf-2779-4335-b55d-ddf3266fd9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905d2b-a45b-4f19-8572-4568a650575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323765-2846-400E-859E-1D547C93732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62FBE8D-2E26-45B4-8DEE-3EF3C8B9A67E}">
  <ds:schemaRefs>
    <ds:schemaRef ds:uri="http://purl.org/dc/terms/"/>
    <ds:schemaRef ds:uri="http://purl.org/dc/dcmitype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d9905d2b-a45b-4f19-8572-4568a650575a"/>
    <ds:schemaRef ds:uri="http://schemas.microsoft.com/office/infopath/2007/PartnerControls"/>
    <ds:schemaRef ds:uri="670ae7cf-2779-4335-b55d-ddf3266fd9bb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36A4CB1-216A-4A6B-AEF0-3F514C5FE8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0ae7cf-2779-4335-b55d-ddf3266fd9bb"/>
    <ds:schemaRef ds:uri="d9905d2b-a45b-4f19-8572-4568a65057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1184</Words>
  <Application>Microsoft Office PowerPoint</Application>
  <PresentationFormat>Widescreen</PresentationFormat>
  <Paragraphs>156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MS Mincho</vt:lpstr>
      <vt:lpstr>Arial</vt:lpstr>
      <vt:lpstr>Calibri</vt:lpstr>
      <vt:lpstr>Symbol</vt:lpstr>
      <vt:lpstr>Times New Roman</vt:lpstr>
      <vt:lpstr>Wingdings</vt:lpstr>
      <vt:lpstr>Office Theme</vt:lpstr>
      <vt:lpstr>7</vt:lpstr>
      <vt:lpstr>Learning Objectives </vt:lpstr>
      <vt:lpstr>7.1 General Storage Guidelines </vt:lpstr>
      <vt:lpstr>General Storage Guidelines</vt:lpstr>
      <vt:lpstr>General Storage Guidelines</vt:lpstr>
      <vt:lpstr>Preventing Cross-contamination </vt:lpstr>
      <vt:lpstr>Preventing Cross-contamination </vt:lpstr>
      <vt:lpstr>7.2 Storing Specific Types of Food </vt:lpstr>
      <vt:lpstr>Storing Specific Types of Food </vt:lpstr>
      <vt:lpstr>Storing Specific Types of Food </vt:lpstr>
      <vt:lpstr>Storing Specific Types of Food </vt:lpstr>
      <vt:lpstr>Storing Specific Types of Food </vt:lpstr>
      <vt:lpstr>Storing Specific Types of Food </vt:lpstr>
      <vt:lpstr>Storing Specific Types of Food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</dc:title>
  <dc:creator>Julia Norma McKenna</dc:creator>
  <cp:lastModifiedBy>Alyssa Beer</cp:lastModifiedBy>
  <cp:revision>6</cp:revision>
  <dcterms:created xsi:type="dcterms:W3CDTF">2022-01-29T22:34:58Z</dcterms:created>
  <dcterms:modified xsi:type="dcterms:W3CDTF">2022-01-31T22:31:24Z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0x0101006035408FDB182F4C8BEA4A0943496152</vt:lpwstr>
  </property>
</Properties>
</file>