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91" r:id="rId5"/>
    <p:sldId id="278" r:id="rId6"/>
    <p:sldId id="292" r:id="rId7"/>
    <p:sldId id="293" r:id="rId8"/>
    <p:sldId id="260" r:id="rId9"/>
    <p:sldId id="294" r:id="rId10"/>
    <p:sldId id="259" r:id="rId11"/>
    <p:sldId id="296" r:id="rId12"/>
    <p:sldId id="297" r:id="rId13"/>
    <p:sldId id="262" r:id="rId14"/>
    <p:sldId id="298" r:id="rId15"/>
    <p:sldId id="27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F72514-1CB2-887E-5D03-EFE1C30CE58B}" v="4" dt="2022-02-23T16:02:03.351"/>
    <p1510:client id="{53755C78-CFB6-5971-B442-1FFE8DFD924D}" v="2" dt="2022-02-25T22:17:18.2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706" autoAdjust="0"/>
    <p:restoredTop sz="86364" autoAdjust="0"/>
  </p:normalViewPr>
  <p:slideViewPr>
    <p:cSldViewPr snapToGrid="0">
      <p:cViewPr>
        <p:scale>
          <a:sx n="127" d="100"/>
          <a:sy n="127" d="100"/>
        </p:scale>
        <p:origin x="184" y="232"/>
      </p:cViewPr>
      <p:guideLst/>
    </p:cSldViewPr>
  </p:slideViewPr>
  <p:outlineViewPr>
    <p:cViewPr>
      <p:scale>
        <a:sx n="33" d="100"/>
        <a:sy n="33" d="100"/>
      </p:scale>
      <p:origin x="0" y="-922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Haas" userId="S::mhaas@restaurant.org::700aa1c5-fa11-4911-b2cc-ea30f7499a80" providerId="AD" clId="Web-{53755C78-CFB6-5971-B442-1FFE8DFD924D}"/>
    <pc:docChg chg="modSld">
      <pc:chgData name="Matthew Haas" userId="S::mhaas@restaurant.org::700aa1c5-fa11-4911-b2cc-ea30f7499a80" providerId="AD" clId="Web-{53755C78-CFB6-5971-B442-1FFE8DFD924D}" dt="2022-02-25T22:17:16.659" v="0"/>
      <pc:docMkLst>
        <pc:docMk/>
      </pc:docMkLst>
      <pc:sldChg chg="modSp">
        <pc:chgData name="Matthew Haas" userId="S::mhaas@restaurant.org::700aa1c5-fa11-4911-b2cc-ea30f7499a80" providerId="AD" clId="Web-{53755C78-CFB6-5971-B442-1FFE8DFD924D}" dt="2022-02-25T22:17:16.659" v="0"/>
        <pc:sldMkLst>
          <pc:docMk/>
          <pc:sldMk cId="2800669652" sldId="291"/>
        </pc:sldMkLst>
        <pc:picChg chg="mod">
          <ac:chgData name="Matthew Haas" userId="S::mhaas@restaurant.org::700aa1c5-fa11-4911-b2cc-ea30f7499a80" providerId="AD" clId="Web-{53755C78-CFB6-5971-B442-1FFE8DFD924D}" dt="2022-02-25T22:17:16.659" v="0"/>
          <ac:picMkLst>
            <pc:docMk/>
            <pc:sldMk cId="2800669652" sldId="291"/>
            <ac:picMk id="3" creationId="{42F69ED2-D7B6-45B0-A420-7ECD33BC20C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2279C0-CB4F-400F-B97C-C319709EDC7B}" type="datetimeFigureOut">
              <a:rPr lang="en-US" smtClean="0"/>
              <a:t>2/25/2022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429607-C4A6-4C2D-8D0F-A21533BAE4D7}" type="slidenum">
              <a:rPr lang="en-US" smtClean="0"/>
              <a:t>‹#›</a:t>
            </a:fld>
            <a:endParaRPr lang="en-US"/>
          </a:p>
        </p:txBody>
      </p:sp>
    </p:spTree>
    <p:extLst>
      <p:ext uri="{BB962C8B-B14F-4D97-AF65-F5344CB8AC3E}">
        <p14:creationId xmlns:p14="http://schemas.microsoft.com/office/powerpoint/2010/main" val="1507846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dirty="0">
                <a:solidFill>
                  <a:srgbClr val="000000"/>
                </a:solidFill>
                <a:effectLst/>
                <a:latin typeface="Calibri" panose="020F0502020204030204" pitchFamily="34" charset="0"/>
              </a:rPr>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3</a:t>
            </a:fld>
            <a:endParaRPr lang="en-US"/>
          </a:p>
        </p:txBody>
      </p:sp>
    </p:spTree>
    <p:extLst>
      <p:ext uri="{BB962C8B-B14F-4D97-AF65-F5344CB8AC3E}">
        <p14:creationId xmlns:p14="http://schemas.microsoft.com/office/powerpoint/2010/main" val="2935573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dirty="0">
                <a:solidFill>
                  <a:srgbClr val="000000"/>
                </a:solidFill>
                <a:effectLst/>
                <a:latin typeface="Calibri" panose="020F0502020204030204" pitchFamily="34" charset="0"/>
              </a:rPr>
              <a:t>*This slide contains Core Food Safety content. </a:t>
            </a:r>
            <a:endParaRPr lang="en-US" dirty="0"/>
          </a:p>
          <a:p>
            <a:r>
              <a:rPr lang="en-US" b="1" dirty="0"/>
              <a:t>Knowledge Check </a:t>
            </a:r>
          </a:p>
          <a:p>
            <a:pPr marL="228600" indent="-228600">
              <a:buAutoNum type="arabicPeriod"/>
            </a:pPr>
            <a:r>
              <a:rPr lang="en-US" dirty="0"/>
              <a:t>Are regulatory agencies required to adopt the FDA Food Code? </a:t>
            </a:r>
          </a:p>
          <a:p>
            <a:pPr marL="228600" indent="-228600">
              <a:buAutoNum type="arabicPeriod"/>
            </a:pPr>
            <a:r>
              <a:rPr lang="en-US" dirty="0"/>
              <a:t>Who is responsible for inspecting and enforcing food safety regulations for a local business, such as a restaurant or grocery store?</a:t>
            </a:r>
          </a:p>
        </p:txBody>
      </p:sp>
      <p:sp>
        <p:nvSpPr>
          <p:cNvPr id="4" name="Slide Number Placeholder 3"/>
          <p:cNvSpPr>
            <a:spLocks noGrp="1"/>
          </p:cNvSpPr>
          <p:nvPr>
            <p:ph type="sldNum" sz="quarter" idx="5"/>
          </p:nvPr>
        </p:nvSpPr>
        <p:spPr/>
        <p:txBody>
          <a:bodyPr/>
          <a:lstStyle/>
          <a:p>
            <a:fld id="{BC429607-C4A6-4C2D-8D0F-A21533BAE4D7}" type="slidenum">
              <a:rPr lang="en-US" smtClean="0"/>
              <a:t>4</a:t>
            </a:fld>
            <a:endParaRPr lang="en-US"/>
          </a:p>
        </p:txBody>
      </p:sp>
    </p:spTree>
    <p:extLst>
      <p:ext uri="{BB962C8B-B14F-4D97-AF65-F5344CB8AC3E}">
        <p14:creationId xmlns:p14="http://schemas.microsoft.com/office/powerpoint/2010/main" val="1074939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6</a:t>
            </a:fld>
            <a:endParaRPr lang="en-US"/>
          </a:p>
        </p:txBody>
      </p:sp>
    </p:spTree>
    <p:extLst>
      <p:ext uri="{BB962C8B-B14F-4D97-AF65-F5344CB8AC3E}">
        <p14:creationId xmlns:p14="http://schemas.microsoft.com/office/powerpoint/2010/main" val="2120958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8</a:t>
            </a:fld>
            <a:endParaRPr lang="en-US"/>
          </a:p>
        </p:txBody>
      </p:sp>
    </p:spTree>
    <p:extLst>
      <p:ext uri="{BB962C8B-B14F-4D97-AF65-F5344CB8AC3E}">
        <p14:creationId xmlns:p14="http://schemas.microsoft.com/office/powerpoint/2010/main" val="2639785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Knowledge Check </a:t>
            </a:r>
          </a:p>
          <a:p>
            <a:pPr marL="228600" indent="-228600">
              <a:buAutoNum type="arabicPeriod"/>
            </a:pPr>
            <a:r>
              <a:rPr lang="en-US" dirty="0"/>
              <a:t>Name at least two of the records that a sanitarian might request during an inspection. </a:t>
            </a:r>
          </a:p>
          <a:p>
            <a:pPr marL="228600" indent="-228600">
              <a:buAutoNum type="arabicPeriod"/>
            </a:pPr>
            <a:r>
              <a:rPr lang="en-US" dirty="0"/>
              <a:t>When violations have been noted in an inspection report, how much time does the operation have to correct them?</a:t>
            </a:r>
          </a:p>
        </p:txBody>
      </p:sp>
      <p:sp>
        <p:nvSpPr>
          <p:cNvPr id="4" name="Slide Number Placeholder 3"/>
          <p:cNvSpPr>
            <a:spLocks noGrp="1"/>
          </p:cNvSpPr>
          <p:nvPr>
            <p:ph type="sldNum" sz="quarter" idx="5"/>
          </p:nvPr>
        </p:nvSpPr>
        <p:spPr/>
        <p:txBody>
          <a:bodyPr/>
          <a:lstStyle/>
          <a:p>
            <a:fld id="{BC429607-C4A6-4C2D-8D0F-A21533BAE4D7}" type="slidenum">
              <a:rPr lang="en-US" smtClean="0"/>
              <a:t>9</a:t>
            </a:fld>
            <a:endParaRPr lang="en-US"/>
          </a:p>
        </p:txBody>
      </p:sp>
    </p:spTree>
    <p:extLst>
      <p:ext uri="{BB962C8B-B14F-4D97-AF65-F5344CB8AC3E}">
        <p14:creationId xmlns:p14="http://schemas.microsoft.com/office/powerpoint/2010/main" val="830555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Activity: </a:t>
            </a:r>
            <a:r>
              <a:rPr lang="en-US" sz="1200" b="0" i="0" dirty="0">
                <a:solidFill>
                  <a:srgbClr val="000000"/>
                </a:solidFill>
                <a:effectLst/>
                <a:latin typeface="Calibri" panose="020F0502020204030204" pitchFamily="34" charset="0"/>
              </a:rPr>
              <a:t>Checking Out the Check List  </a:t>
            </a:r>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10</a:t>
            </a:fld>
            <a:endParaRPr lang="en-US"/>
          </a:p>
        </p:txBody>
      </p:sp>
    </p:spTree>
    <p:extLst>
      <p:ext uri="{BB962C8B-B14F-4D97-AF65-F5344CB8AC3E}">
        <p14:creationId xmlns:p14="http://schemas.microsoft.com/office/powerpoint/2010/main" val="1414000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Knowledge Check </a:t>
            </a:r>
          </a:p>
          <a:p>
            <a:pPr marL="228600" indent="-228600">
              <a:buAutoNum type="arabicPeriod"/>
            </a:pPr>
            <a:r>
              <a:rPr lang="en-US" dirty="0"/>
              <a:t>Who is responsible for conducting self-inspections? </a:t>
            </a:r>
          </a:p>
          <a:p>
            <a:pPr marL="228600" indent="-228600">
              <a:buAutoNum type="arabicPeriod"/>
            </a:pPr>
            <a:r>
              <a:rPr lang="en-US" dirty="0"/>
              <a:t>What are the benefits of a self-inspection program?</a:t>
            </a:r>
          </a:p>
        </p:txBody>
      </p:sp>
      <p:sp>
        <p:nvSpPr>
          <p:cNvPr id="4" name="Slide Number Placeholder 3"/>
          <p:cNvSpPr>
            <a:spLocks noGrp="1"/>
          </p:cNvSpPr>
          <p:nvPr>
            <p:ph type="sldNum" sz="quarter" idx="5"/>
          </p:nvPr>
        </p:nvSpPr>
        <p:spPr/>
        <p:txBody>
          <a:bodyPr/>
          <a:lstStyle/>
          <a:p>
            <a:fld id="{BC429607-C4A6-4C2D-8D0F-A21533BAE4D7}" type="slidenum">
              <a:rPr lang="en-US" smtClean="0"/>
              <a:t>11</a:t>
            </a:fld>
            <a:endParaRPr lang="en-US"/>
          </a:p>
        </p:txBody>
      </p:sp>
    </p:spTree>
    <p:extLst>
      <p:ext uri="{BB962C8B-B14F-4D97-AF65-F5344CB8AC3E}">
        <p14:creationId xmlns:p14="http://schemas.microsoft.com/office/powerpoint/2010/main" val="28212420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2400"/>
              </a:spcBef>
            </a:pPr>
            <a:r>
              <a:rPr lang="en-US" b="1" u="sng" dirty="0"/>
              <a:t>Answers</a:t>
            </a:r>
          </a:p>
          <a:p>
            <a:pPr marL="228600" indent="-228600">
              <a:spcBef>
                <a:spcPts val="2400"/>
              </a:spcBef>
              <a:buAutoNum type="arabicPeriod"/>
            </a:pPr>
            <a:r>
              <a:rPr lang="en-US" b="1" dirty="0"/>
              <a:t>What are some hazards that require the closure of an operation?</a:t>
            </a:r>
          </a:p>
          <a:p>
            <a:pPr marL="0" indent="0">
              <a:spcBef>
                <a:spcPts val="2400"/>
              </a:spcBef>
              <a:buNone/>
            </a:pPr>
            <a:r>
              <a:rPr lang="en-US" b="0" dirty="0"/>
              <a:t>The following hazards require the closure of an operation: </a:t>
            </a:r>
          </a:p>
          <a:p>
            <a:pPr marL="628650" lvl="1" indent="-171450">
              <a:spcBef>
                <a:spcPts val="2400"/>
              </a:spcBef>
              <a:buFont typeface="Arial" panose="020B0604020202020204" pitchFamily="34" charset="0"/>
              <a:buChar char="•"/>
            </a:pPr>
            <a:r>
              <a:rPr lang="en-US" b="0" dirty="0"/>
              <a:t>Significant lack of refrigeration </a:t>
            </a:r>
          </a:p>
          <a:p>
            <a:pPr marL="628650" lvl="1" indent="-171450">
              <a:spcBef>
                <a:spcPts val="2400"/>
              </a:spcBef>
              <a:buFont typeface="Arial" panose="020B0604020202020204" pitchFamily="34" charset="0"/>
              <a:buChar char="•"/>
            </a:pPr>
            <a:r>
              <a:rPr lang="en-US" b="0" dirty="0"/>
              <a:t>Backup of sewage into the operation or its water supply </a:t>
            </a:r>
          </a:p>
          <a:p>
            <a:pPr marL="628650" lvl="1" indent="-171450">
              <a:spcBef>
                <a:spcPts val="2400"/>
              </a:spcBef>
              <a:buFont typeface="Arial" panose="020B0604020202020204" pitchFamily="34" charset="0"/>
              <a:buChar char="•"/>
            </a:pPr>
            <a:r>
              <a:rPr lang="en-US" b="0" dirty="0"/>
              <a:t>Emergency, such as a building fire or flood </a:t>
            </a:r>
          </a:p>
          <a:p>
            <a:pPr marL="628650" lvl="1" indent="-171450">
              <a:spcBef>
                <a:spcPts val="2400"/>
              </a:spcBef>
              <a:buFont typeface="Arial" panose="020B0604020202020204" pitchFamily="34" charset="0"/>
              <a:buChar char="•"/>
            </a:pPr>
            <a:r>
              <a:rPr lang="en-US" b="0" dirty="0"/>
              <a:t>Significant infestation of insects or rodents </a:t>
            </a:r>
          </a:p>
          <a:p>
            <a:pPr marL="628650" lvl="1" indent="-171450">
              <a:spcBef>
                <a:spcPts val="2400"/>
              </a:spcBef>
              <a:buFont typeface="Arial" panose="020B0604020202020204" pitchFamily="34" charset="0"/>
              <a:buChar char="•"/>
            </a:pPr>
            <a:r>
              <a:rPr lang="en-US" b="0" dirty="0"/>
              <a:t>Long interruption of electrical or water service </a:t>
            </a:r>
            <a:endParaRPr lang="en-US" b="1" dirty="0"/>
          </a:p>
          <a:p>
            <a:pPr marL="628650" lvl="1" indent="-171450">
              <a:spcBef>
                <a:spcPts val="2400"/>
              </a:spcBef>
              <a:buFont typeface="Arial" panose="020B0604020202020204" pitchFamily="34" charset="0"/>
              <a:buChar char="•"/>
            </a:pPr>
            <a:r>
              <a:rPr lang="en-US" b="0" dirty="0"/>
              <a:t>Clear evidence of a foodborne-illness outbreak related to the operation </a:t>
            </a:r>
          </a:p>
          <a:p>
            <a:pPr marL="0" lvl="0" indent="0">
              <a:spcBef>
                <a:spcPts val="2400"/>
              </a:spcBef>
              <a:buFont typeface="Arial" panose="020B0604020202020204" pitchFamily="34" charset="0"/>
              <a:buNone/>
            </a:pPr>
            <a:r>
              <a:rPr lang="en-US" b="1" dirty="0"/>
              <a:t>2. What are the roles of federal, state, and local agencies regarding the regulation of food safety in operations?</a:t>
            </a:r>
          </a:p>
          <a:p>
            <a:pPr algn="l" rtl="0" fontAlgn="base"/>
            <a:r>
              <a:rPr lang="en-US" sz="1800" b="0" i="0" dirty="0">
                <a:solidFill>
                  <a:srgbClr val="000000"/>
                </a:solidFill>
                <a:effectLst/>
                <a:latin typeface="Calibri" panose="020F0502020204030204" pitchFamily="34" charset="0"/>
              </a:rPr>
              <a:t>The FDA and USDA inspect food and regulate food transported across state lines. The FDA also issues the FDA Food Code, which is the government’s recommendations for food safety regulations. The CDC and the PHS assist the FDA and the USDA by conducting research into the causes of foodborne-illness outbreaks. State and local regulatory authorities write or adopt food codes that regulate retail and foodservice operations. These codes differ widely from one state or locality to another. State and local regulatory authorities enforce these food codes. </a:t>
            </a:r>
            <a:endParaRPr lang="en-US" b="0"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In addition, they investigate complaints and illnesses, issue licenses and permits, and approve construction. </a:t>
            </a:r>
            <a:endParaRPr lang="en-US" b="0" i="0" dirty="0">
              <a:solidFill>
                <a:srgbClr val="000000"/>
              </a:solidFill>
              <a:effectLst/>
              <a:latin typeface="Segoe UI" panose="020B0502040204020203" pitchFamily="34" charset="0"/>
            </a:endParaRPr>
          </a:p>
          <a:p>
            <a:pPr marL="0" indent="0">
              <a:spcBef>
                <a:spcPts val="2400"/>
              </a:spcBef>
              <a:buNone/>
            </a:pPr>
            <a:r>
              <a:rPr lang="en-US" b="1" dirty="0"/>
              <a:t>3. What should a manager do during and after an inspection? </a:t>
            </a:r>
          </a:p>
          <a:p>
            <a:pPr algn="l" rtl="0" fontAlgn="base"/>
            <a:r>
              <a:rPr lang="en-US" sz="1800" b="0" i="0" dirty="0">
                <a:solidFill>
                  <a:srgbClr val="000000"/>
                </a:solidFill>
                <a:effectLst/>
                <a:latin typeface="Calibri" panose="020F0502020204030204" pitchFamily="34" charset="0"/>
              </a:rPr>
              <a:t>During an inspection, a manager should do the following: </a:t>
            </a:r>
            <a:endParaRPr lang="en-US" b="0" i="0" dirty="0">
              <a:solidFill>
                <a:srgbClr val="000000"/>
              </a:solidFill>
              <a:effectLst/>
              <a:latin typeface="Segoe UI" panose="020B0502040204020203" pitchFamily="34" charset="0"/>
            </a:endParaRPr>
          </a:p>
          <a:p>
            <a:pPr marL="742950" lvl="1"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Ask for identification. </a:t>
            </a:r>
            <a:endParaRPr lang="en-US" b="0" i="0" dirty="0">
              <a:solidFill>
                <a:srgbClr val="000000"/>
              </a:solidFill>
              <a:effectLst/>
              <a:latin typeface="Segoe UI" panose="020B0502040204020203" pitchFamily="34" charset="0"/>
            </a:endParaRPr>
          </a:p>
          <a:p>
            <a:pPr marL="742950" lvl="1"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Cooperate. </a:t>
            </a:r>
            <a:endParaRPr lang="en-US" b="0" i="0" dirty="0">
              <a:solidFill>
                <a:srgbClr val="000000"/>
              </a:solidFill>
              <a:effectLst/>
              <a:latin typeface="Segoe UI" panose="020B0502040204020203" pitchFamily="34" charset="0"/>
            </a:endParaRPr>
          </a:p>
          <a:p>
            <a:pPr marL="742950" lvl="1"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Take notes. </a:t>
            </a:r>
            <a:endParaRPr lang="en-US" b="0" i="0" dirty="0">
              <a:solidFill>
                <a:srgbClr val="000000"/>
              </a:solidFill>
              <a:effectLst/>
              <a:latin typeface="Segoe UI" panose="020B0502040204020203" pitchFamily="34" charset="0"/>
            </a:endParaRPr>
          </a:p>
          <a:p>
            <a:pPr marL="742950" lvl="1"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Keep the relationship professional. </a:t>
            </a:r>
            <a:endParaRPr lang="en-US" b="0" i="0" dirty="0">
              <a:solidFill>
                <a:srgbClr val="000000"/>
              </a:solidFill>
              <a:effectLst/>
              <a:latin typeface="Segoe UI" panose="020B0502040204020203" pitchFamily="34" charset="0"/>
            </a:endParaRPr>
          </a:p>
          <a:p>
            <a:pPr marL="742950" lvl="1"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Be prepared to provide records requested by the inspector. </a:t>
            </a:r>
            <a:endParaRPr lang="en-US" b="0"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After the inspection, the manager should do the following: </a:t>
            </a:r>
            <a:endParaRPr lang="en-US" b="0" i="0" dirty="0">
              <a:solidFill>
                <a:srgbClr val="000000"/>
              </a:solidFill>
              <a:effectLst/>
              <a:latin typeface="Segoe UI" panose="020B0502040204020203" pitchFamily="34" charset="0"/>
            </a:endParaRPr>
          </a:p>
          <a:p>
            <a:pPr marL="742950" lvl="1"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Discuss violations and time frames for correction with the inspector. </a:t>
            </a:r>
            <a:endParaRPr lang="en-US" b="0" i="0" dirty="0">
              <a:solidFill>
                <a:srgbClr val="000000"/>
              </a:solidFill>
              <a:effectLst/>
              <a:latin typeface="Segoe UI" panose="020B0502040204020203" pitchFamily="34" charset="0"/>
            </a:endParaRPr>
          </a:p>
          <a:p>
            <a:pPr marL="742950" lvl="1"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Act on all deficiencies noted in the report by determining why each problem occurred, and then establish new procedures or revise existing ones. It may also be necessary to retrain staff. </a:t>
            </a:r>
            <a:endParaRPr lang="en-US" b="1" dirty="0"/>
          </a:p>
          <a:p>
            <a:pPr marL="0" indent="0">
              <a:spcBef>
                <a:spcPts val="2400"/>
              </a:spcBef>
              <a:buNone/>
            </a:pPr>
            <a:r>
              <a:rPr lang="en-US" b="1" dirty="0"/>
              <a:t>4. What are some factors that determine the frequency of health inspections in an operation? </a:t>
            </a:r>
          </a:p>
          <a:p>
            <a:pPr algn="l" rtl="0" fontAlgn="base"/>
            <a:r>
              <a:rPr lang="en-US" sz="1800" b="0" i="0" dirty="0">
                <a:solidFill>
                  <a:srgbClr val="000000"/>
                </a:solidFill>
                <a:effectLst/>
                <a:latin typeface="Calibri" panose="020F0502020204030204" pitchFamily="34" charset="0"/>
              </a:rPr>
              <a:t>Factors that determine the frequency of a health inspection include: </a:t>
            </a:r>
            <a:endParaRPr lang="en-US" b="0" i="0" dirty="0">
              <a:solidFill>
                <a:srgbClr val="000000"/>
              </a:solidFill>
              <a:effectLst/>
              <a:latin typeface="Segoe UI" panose="020B0502040204020203" pitchFamily="34" charset="0"/>
            </a:endParaRPr>
          </a:p>
          <a:p>
            <a:pPr marL="285750"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Size and complexity of the operation. Larger operations offering a large number of TCS food items might be inspected more frequently. </a:t>
            </a:r>
            <a:endParaRPr lang="en-US" b="0" i="0" dirty="0">
              <a:solidFill>
                <a:srgbClr val="000000"/>
              </a:solidFill>
              <a:effectLst/>
              <a:latin typeface="Segoe UI" panose="020B0502040204020203" pitchFamily="34" charset="0"/>
            </a:endParaRPr>
          </a:p>
          <a:p>
            <a:pPr marL="285750"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Inspection history of the operation. Operations with a history of low sanitation scores or consecutive violations might be inspected more frequently. </a:t>
            </a:r>
            <a:endParaRPr lang="en-US" b="0" i="0" dirty="0">
              <a:solidFill>
                <a:srgbClr val="000000"/>
              </a:solidFill>
              <a:effectLst/>
              <a:latin typeface="Segoe UI" panose="020B0502040204020203" pitchFamily="34" charset="0"/>
            </a:endParaRPr>
          </a:p>
          <a:p>
            <a:pPr marL="285750"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Clientele’s susceptibility to foodborne illness. Nursing homes, schools, daycare centers, and hospitals might receive more frequent inspections. </a:t>
            </a:r>
            <a:endParaRPr lang="en-US" b="0" i="0" dirty="0">
              <a:solidFill>
                <a:srgbClr val="000000"/>
              </a:solidFill>
              <a:effectLst/>
              <a:latin typeface="Segoe UI" panose="020B0502040204020203" pitchFamily="34" charset="0"/>
            </a:endParaRPr>
          </a:p>
          <a:p>
            <a:pPr marL="285750" indent="-285750"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Workload of the local health department and the number of inspectors available. </a:t>
            </a:r>
            <a:endParaRPr lang="en-US" b="0" i="0" dirty="0">
              <a:solidFill>
                <a:srgbClr val="000000"/>
              </a:solidFill>
              <a:effectLst/>
              <a:latin typeface="Segoe UI" panose="020B0502040204020203" pitchFamily="34" charset="0"/>
            </a:endParaRPr>
          </a:p>
          <a:p>
            <a:pPr marL="0" indent="0">
              <a:spcBef>
                <a:spcPts val="2400"/>
              </a:spcBef>
              <a:buNone/>
            </a:pPr>
            <a:r>
              <a:rPr lang="en-US" b="1" dirty="0"/>
              <a:t>5. How frequently should self-inspections be conducted?</a:t>
            </a:r>
          </a:p>
          <a:p>
            <a:r>
              <a:rPr lang="en-US" b="0" i="0" dirty="0">
                <a:solidFill>
                  <a:srgbClr val="000000"/>
                </a:solidFill>
                <a:effectLst/>
                <a:latin typeface="WordVisi_MSFontService"/>
              </a:rPr>
              <a:t>Well-managed operations perform frequent self-inspections to keep food safe. These are done in addition to—and more often than—regulatory inspections.</a:t>
            </a:r>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12</a:t>
            </a:fld>
            <a:endParaRPr lang="en-US"/>
          </a:p>
        </p:txBody>
      </p:sp>
    </p:spTree>
    <p:extLst>
      <p:ext uri="{BB962C8B-B14F-4D97-AF65-F5344CB8AC3E}">
        <p14:creationId xmlns:p14="http://schemas.microsoft.com/office/powerpoint/2010/main" val="42215897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99248" y="914400"/>
            <a:ext cx="4334256" cy="1371600"/>
          </a:xfrm>
        </p:spPr>
        <p:txBody>
          <a:bodyPr lIns="182880" rIns="182880" anchor="t" anchorCtr="0">
            <a:noAutofit/>
          </a:bodyPr>
          <a:lstStyle>
            <a:lvl1pPr>
              <a:defRPr sz="9600" baseline="0">
                <a:solidFill>
                  <a:schemeClr val="bg2"/>
                </a:solidFill>
              </a:defRPr>
            </a:lvl1pPr>
          </a:lstStyle>
          <a:p>
            <a:r>
              <a:rPr lang="en-US" dirty="0" err="1"/>
              <a:t>Ch</a:t>
            </a:r>
            <a:r>
              <a:rPr lang="en-US" dirty="0"/>
              <a:t>#</a:t>
            </a:r>
          </a:p>
        </p:txBody>
      </p:sp>
      <p:sp>
        <p:nvSpPr>
          <p:cNvPr id="7" name="Rectangle 6"/>
          <p:cNvSpPr/>
          <p:nvPr userDrawn="1"/>
        </p:nvSpPr>
        <p:spPr>
          <a:xfrm>
            <a:off x="7543800" y="5029200"/>
            <a:ext cx="4648199"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7543800" y="5943600"/>
            <a:ext cx="46451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p:cNvSpPr>
            <a:spLocks noGrp="1"/>
          </p:cNvSpPr>
          <p:nvPr>
            <p:ph type="pic" sz="quarter" idx="10"/>
          </p:nvPr>
        </p:nvSpPr>
        <p:spPr>
          <a:xfrm>
            <a:off x="0" y="0"/>
            <a:ext cx="7543800" cy="6858000"/>
          </a:xfrm>
        </p:spPr>
        <p:txBody>
          <a:bodyPr/>
          <a:lstStyle/>
          <a:p>
            <a:r>
              <a:rPr lang="en-US"/>
              <a:t>Click icon to add picture</a:t>
            </a:r>
            <a:endParaRPr lang="en-US" dirty="0"/>
          </a:p>
        </p:txBody>
      </p:sp>
      <p:sp>
        <p:nvSpPr>
          <p:cNvPr id="15" name="Rectangle 14"/>
          <p:cNvSpPr/>
          <p:nvPr userDrawn="1"/>
        </p:nvSpPr>
        <p:spPr>
          <a:xfrm>
            <a:off x="7546848" y="4937760"/>
            <a:ext cx="46451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7699246" y="6336792"/>
            <a:ext cx="4334257" cy="369332"/>
          </a:xfrm>
          <a:prstGeom prst="rect">
            <a:avLst/>
          </a:prstGeom>
        </p:spPr>
        <p:txBody>
          <a:bodyPr wrap="square" lIns="182880" rIns="182880">
            <a:spAutoFit/>
          </a:bodyPr>
          <a:lstStyle/>
          <a:p>
            <a:r>
              <a:rPr lang="en-US" sz="600" dirty="0"/>
              <a:t>©2022 National Restaurant Association Educational Foundation (NRAEF). All rights reserved. </a:t>
            </a:r>
            <a:r>
              <a:rPr lang="en-US" sz="600" dirty="0" err="1"/>
              <a:t>ServSafe</a:t>
            </a:r>
            <a:r>
              <a:rPr lang="en-US" sz="600" dirty="0"/>
              <a:t>® is a trademark of the NRAEF. National Restaurant Association® and the arc design are trademarks of the National Restaurant Association. Reproducible for instructional use only. Not for individual sale.</a:t>
            </a:r>
          </a:p>
        </p:txBody>
      </p:sp>
      <p:sp>
        <p:nvSpPr>
          <p:cNvPr id="18" name="Rectangle 17"/>
          <p:cNvSpPr/>
          <p:nvPr userDrawn="1"/>
        </p:nvSpPr>
        <p:spPr>
          <a:xfrm>
            <a:off x="7699246" y="5120640"/>
            <a:ext cx="4334257" cy="769441"/>
          </a:xfrm>
          <a:prstGeom prst="rect">
            <a:avLst/>
          </a:prstGeom>
        </p:spPr>
        <p:txBody>
          <a:bodyPr wrap="square" lIns="91440" rIns="91440">
            <a:spAutoFit/>
          </a:bodyPr>
          <a:lstStyle/>
          <a:p>
            <a:r>
              <a:rPr lang="en-US" sz="2600" b="1" spc="-50" baseline="0" dirty="0">
                <a:solidFill>
                  <a:schemeClr val="bg1"/>
                </a:solidFill>
                <a:latin typeface="+mj-lt"/>
              </a:rPr>
              <a:t>SERVSAFE</a:t>
            </a:r>
            <a:r>
              <a:rPr lang="en-US" sz="2600" b="1" spc="-50" baseline="0" dirty="0">
                <a:solidFill>
                  <a:schemeClr val="bg2"/>
                </a:solidFill>
                <a:latin typeface="+mj-lt"/>
              </a:rPr>
              <a:t> COURSEBOOK</a:t>
            </a:r>
          </a:p>
          <a:p>
            <a:pPr algn="r"/>
            <a:r>
              <a:rPr lang="en-US" sz="1800" b="1" dirty="0">
                <a:solidFill>
                  <a:schemeClr val="bg1"/>
                </a:solidFill>
                <a:latin typeface="+mj-lt"/>
              </a:rPr>
              <a:t>8th Edition</a:t>
            </a:r>
          </a:p>
        </p:txBody>
      </p:sp>
      <p:sp>
        <p:nvSpPr>
          <p:cNvPr id="21" name="Text Placeholder 20"/>
          <p:cNvSpPr>
            <a:spLocks noGrp="1"/>
          </p:cNvSpPr>
          <p:nvPr>
            <p:ph type="body" sz="quarter" idx="11"/>
          </p:nvPr>
        </p:nvSpPr>
        <p:spPr>
          <a:xfrm>
            <a:off x="7699375" y="2711450"/>
            <a:ext cx="4333875" cy="1908175"/>
          </a:xfrm>
        </p:spPr>
        <p:txBody>
          <a:bodyPr lIns="182880" rIns="182880">
            <a:normAutofit/>
          </a:bodyPr>
          <a:lstStyle>
            <a:lvl1pPr>
              <a:defRPr sz="3200" baseline="0"/>
            </a:lvl1pPr>
            <a:lvl2pPr marL="457200" indent="0">
              <a:buNone/>
              <a:defRPr/>
            </a:lvl2pPr>
          </a:lstStyle>
          <a:p>
            <a:pPr lvl="0"/>
            <a:r>
              <a:rPr lang="en-US"/>
              <a:t>Click to edit Master text styles</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84960" y="155448"/>
            <a:ext cx="1448290" cy="647342"/>
          </a:xfrm>
          <a:prstGeom prst="rect">
            <a:avLst/>
          </a:prstGeom>
        </p:spPr>
      </p:pic>
    </p:spTree>
    <p:extLst>
      <p:ext uri="{BB962C8B-B14F-4D97-AF65-F5344CB8AC3E}">
        <p14:creationId xmlns:p14="http://schemas.microsoft.com/office/powerpoint/2010/main" val="1904193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6400800" y="1554481"/>
            <a:ext cx="3246120" cy="2011680"/>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5" name="Picture Placeholder 11"/>
          <p:cNvSpPr>
            <a:spLocks noGrp="1"/>
          </p:cNvSpPr>
          <p:nvPr>
            <p:ph type="pic" sz="quarter" idx="13"/>
          </p:nvPr>
        </p:nvSpPr>
        <p:spPr>
          <a:xfrm>
            <a:off x="6400800" y="3894137"/>
            <a:ext cx="3246120" cy="2011680"/>
          </a:xfrm>
          <a:ln>
            <a:solidFill>
              <a:schemeClr val="tx2"/>
            </a:solidFill>
          </a:ln>
        </p:spPr>
        <p:txBody>
          <a:bodyPr/>
          <a:lstStyle/>
          <a:p>
            <a:r>
              <a:rPr lang="en-US"/>
              <a:t>Click icon to add picture</a:t>
            </a:r>
          </a:p>
        </p:txBody>
      </p:sp>
      <p:sp>
        <p:nvSpPr>
          <p:cNvPr id="14" name="Picture Placeholder 11"/>
          <p:cNvSpPr>
            <a:spLocks noGrp="1"/>
          </p:cNvSpPr>
          <p:nvPr>
            <p:ph type="pic" sz="quarter" idx="16"/>
          </p:nvPr>
        </p:nvSpPr>
        <p:spPr>
          <a:xfrm>
            <a:off x="2542032" y="1554480"/>
            <a:ext cx="3246120" cy="2011680"/>
          </a:xfrm>
          <a:ln>
            <a:solidFill>
              <a:schemeClr val="tx2"/>
            </a:solidFill>
          </a:ln>
        </p:spPr>
        <p:txBody>
          <a:bodyPr/>
          <a:lstStyle/>
          <a:p>
            <a:r>
              <a:rPr lang="en-US"/>
              <a:t>Click icon to add picture</a:t>
            </a:r>
          </a:p>
        </p:txBody>
      </p:sp>
      <p:sp>
        <p:nvSpPr>
          <p:cNvPr id="16" name="Picture Placeholder 11"/>
          <p:cNvSpPr>
            <a:spLocks noGrp="1"/>
          </p:cNvSpPr>
          <p:nvPr>
            <p:ph type="pic" sz="quarter" idx="17"/>
          </p:nvPr>
        </p:nvSpPr>
        <p:spPr>
          <a:xfrm>
            <a:off x="2542032" y="3894136"/>
            <a:ext cx="3246120" cy="2011680"/>
          </a:xfrm>
          <a:ln>
            <a:solidFill>
              <a:schemeClr val="tx2"/>
            </a:solidFill>
          </a:ln>
        </p:spPr>
        <p:txBody>
          <a:bodyPr/>
          <a:lstStyle/>
          <a:p>
            <a:r>
              <a:rPr lang="en-US"/>
              <a:t>Click icon to add picture</a:t>
            </a:r>
          </a:p>
        </p:txBody>
      </p:sp>
      <p:sp>
        <p:nvSpPr>
          <p:cNvPr id="17"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2431072978"/>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1"/>
            <a:ext cx="3246120" cy="2011680"/>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5" name="Picture Placeholder 11"/>
          <p:cNvSpPr>
            <a:spLocks noGrp="1"/>
          </p:cNvSpPr>
          <p:nvPr>
            <p:ph type="pic" sz="quarter" idx="13"/>
          </p:nvPr>
        </p:nvSpPr>
        <p:spPr>
          <a:xfrm>
            <a:off x="8321040" y="3894137"/>
            <a:ext cx="3246120" cy="2011680"/>
          </a:xfrm>
          <a:ln>
            <a:solidFill>
              <a:schemeClr val="tx2"/>
            </a:solidFill>
          </a:ln>
        </p:spPr>
        <p:txBody>
          <a:bodyPr/>
          <a:lstStyle/>
          <a:p>
            <a:r>
              <a:rPr lang="en-US"/>
              <a:t>Click icon to add picture</a:t>
            </a:r>
          </a:p>
        </p:txBody>
      </p:sp>
      <p:sp>
        <p:nvSpPr>
          <p:cNvPr id="11" name="Picture Placeholder 11"/>
          <p:cNvSpPr>
            <a:spLocks noGrp="1"/>
          </p:cNvSpPr>
          <p:nvPr>
            <p:ph type="pic" sz="quarter" idx="14"/>
          </p:nvPr>
        </p:nvSpPr>
        <p:spPr>
          <a:xfrm>
            <a:off x="612648" y="1554480"/>
            <a:ext cx="3246120" cy="2011680"/>
          </a:xfrm>
          <a:ln>
            <a:solidFill>
              <a:schemeClr val="tx2"/>
            </a:solidFill>
          </a:ln>
        </p:spPr>
        <p:txBody>
          <a:bodyPr/>
          <a:lstStyle/>
          <a:p>
            <a:r>
              <a:rPr lang="en-US"/>
              <a:t>Click icon to add picture</a:t>
            </a:r>
          </a:p>
        </p:txBody>
      </p:sp>
      <p:sp>
        <p:nvSpPr>
          <p:cNvPr id="13" name="Picture Placeholder 11"/>
          <p:cNvSpPr>
            <a:spLocks noGrp="1"/>
          </p:cNvSpPr>
          <p:nvPr>
            <p:ph type="pic" sz="quarter" idx="15"/>
          </p:nvPr>
        </p:nvSpPr>
        <p:spPr>
          <a:xfrm>
            <a:off x="612648" y="3894136"/>
            <a:ext cx="3246120" cy="2011680"/>
          </a:xfrm>
          <a:ln>
            <a:solidFill>
              <a:schemeClr val="tx2"/>
            </a:solidFill>
          </a:ln>
        </p:spPr>
        <p:txBody>
          <a:bodyPr/>
          <a:lstStyle/>
          <a:p>
            <a:r>
              <a:rPr lang="en-US"/>
              <a:t>Click icon to add picture</a:t>
            </a:r>
          </a:p>
        </p:txBody>
      </p:sp>
      <p:sp>
        <p:nvSpPr>
          <p:cNvPr id="14" name="Picture Placeholder 11"/>
          <p:cNvSpPr>
            <a:spLocks noGrp="1"/>
          </p:cNvSpPr>
          <p:nvPr>
            <p:ph type="pic" sz="quarter" idx="16"/>
          </p:nvPr>
        </p:nvSpPr>
        <p:spPr>
          <a:xfrm>
            <a:off x="4480560" y="1554480"/>
            <a:ext cx="3246120" cy="2011680"/>
          </a:xfrm>
          <a:ln>
            <a:solidFill>
              <a:schemeClr val="tx2"/>
            </a:solidFill>
          </a:ln>
        </p:spPr>
        <p:txBody>
          <a:bodyPr/>
          <a:lstStyle/>
          <a:p>
            <a:r>
              <a:rPr lang="en-US"/>
              <a:t>Click icon to add picture</a:t>
            </a:r>
          </a:p>
        </p:txBody>
      </p:sp>
      <p:sp>
        <p:nvSpPr>
          <p:cNvPr id="16" name="Picture Placeholder 11"/>
          <p:cNvSpPr>
            <a:spLocks noGrp="1"/>
          </p:cNvSpPr>
          <p:nvPr>
            <p:ph type="pic" sz="quarter" idx="17"/>
          </p:nvPr>
        </p:nvSpPr>
        <p:spPr>
          <a:xfrm>
            <a:off x="4480560" y="3894136"/>
            <a:ext cx="3246120" cy="2011680"/>
          </a:xfrm>
          <a:ln>
            <a:solidFill>
              <a:schemeClr val="tx2"/>
            </a:solidFill>
          </a:ln>
        </p:spPr>
        <p:txBody>
          <a:bodyPr/>
          <a:lstStyle/>
          <a:p>
            <a:r>
              <a:rPr lang="en-US"/>
              <a:t>Click icon to add picture</a:t>
            </a:r>
          </a:p>
        </p:txBody>
      </p:sp>
      <p:sp>
        <p:nvSpPr>
          <p:cNvPr id="17"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07866124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Knowledge Check">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609600" y="914401"/>
            <a:ext cx="10972800"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p:txBody>
          <a:bodyPr/>
          <a:lstStyle>
            <a:lvl1pPr>
              <a:defRPr baseline="0">
                <a:solidFill>
                  <a:schemeClr val="accent1"/>
                </a:solidFill>
              </a:defRPr>
            </a:lvl1pPr>
          </a:lstStyle>
          <a:p>
            <a:r>
              <a:rPr lang="en-US" dirty="0"/>
              <a:t>Knowledge Check</a:t>
            </a:r>
          </a:p>
        </p:txBody>
      </p:sp>
      <p:sp>
        <p:nvSpPr>
          <p:cNvPr id="3" name="Content Placeholder 2"/>
          <p:cNvSpPr>
            <a:spLocks noGrp="1"/>
          </p:cNvSpPr>
          <p:nvPr>
            <p:ph idx="1"/>
          </p:nvPr>
        </p:nvSpPr>
        <p:spPr/>
        <p:txBody>
          <a:bodyPr/>
          <a:lstStyle>
            <a:lvl1pPr marL="461963" indent="-461963">
              <a:buClr>
                <a:schemeClr val="accent1"/>
              </a:buClr>
              <a:buFont typeface="+mj-lt"/>
              <a:buAutoNum type="arabicPeriod"/>
              <a:defRPr>
                <a:solidFill>
                  <a:schemeClr val="accent1"/>
                </a:solidFill>
              </a:defRPr>
            </a:lvl1pPr>
            <a:lvl2pPr marL="457200" indent="0">
              <a:buClr>
                <a:schemeClr val="accent1"/>
              </a:buClr>
              <a:buFontTx/>
              <a:buNone/>
              <a:defRPr>
                <a:solidFill>
                  <a:schemeClr val="accent1"/>
                </a:solidFill>
              </a:defRPr>
            </a:lvl2pPr>
            <a:lvl3pPr marL="1257300" indent="-342900">
              <a:buClr>
                <a:schemeClr val="accent1"/>
              </a:buClr>
              <a:buFont typeface="Arial" panose="020B0604020202020204" pitchFamily="34" charset="0"/>
              <a:buChar char="•"/>
              <a:defRPr>
                <a:solidFill>
                  <a:schemeClr val="accent1"/>
                </a:solidFill>
              </a:defRPr>
            </a:lvl3pPr>
            <a:lvl4pPr marL="1657350" indent="-285750">
              <a:buClr>
                <a:schemeClr val="accent1"/>
              </a:buClr>
              <a:buFont typeface="Arial" panose="020B0604020202020204" pitchFamily="34" charset="0"/>
              <a:buChar char="•"/>
              <a:defRPr>
                <a:solidFill>
                  <a:schemeClr val="accent1"/>
                </a:solidFill>
              </a:defRPr>
            </a:lvl4pPr>
            <a:lvl5pPr marL="2114550" indent="-285750">
              <a:buClr>
                <a:schemeClr val="accent1"/>
              </a:buClr>
              <a:buFont typeface="Arial" panose="020B0604020202020204" pitchFamily="34" charset="0"/>
              <a:buChar cha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accent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4245456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debar Text Only">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lvl1pPr marL="0" indent="0">
              <a:buClr>
                <a:schemeClr val="accent1"/>
              </a:buClr>
              <a:buFontTx/>
              <a:buNone/>
              <a:defRPr>
                <a:solidFill>
                  <a:schemeClr val="bg1"/>
                </a:solidFill>
              </a:defRPr>
            </a:lvl1pPr>
            <a:lvl2pPr marL="457200" indent="0">
              <a:buClr>
                <a:schemeClr val="accent1"/>
              </a:buClr>
              <a:buFontTx/>
              <a:buNone/>
              <a:defRPr>
                <a:solidFill>
                  <a:schemeClr val="bg1"/>
                </a:solidFill>
              </a:defRPr>
            </a:lvl2pPr>
            <a:lvl3pPr marL="914400" indent="0">
              <a:buClr>
                <a:schemeClr val="accent1"/>
              </a:buClr>
              <a:buFontTx/>
              <a:buNone/>
              <a:defRPr>
                <a:solidFill>
                  <a:schemeClr val="bg1"/>
                </a:solidFill>
              </a:defRPr>
            </a:lvl3pPr>
            <a:lvl4pPr marL="1371600" indent="0">
              <a:buClr>
                <a:schemeClr val="accent1"/>
              </a:buClr>
              <a:buFontTx/>
              <a:buNone/>
              <a:defRPr>
                <a:solidFill>
                  <a:schemeClr val="bg1"/>
                </a:solidFill>
              </a:defRPr>
            </a:lvl4pPr>
            <a:lvl5pPr marL="1828800" indent="0">
              <a:buClr>
                <a:schemeClr val="accent1"/>
              </a:buClr>
              <a:buFontTx/>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152400" y="182880"/>
            <a:ext cx="8732520" cy="549276"/>
          </a:xfrm>
        </p:spPr>
        <p:txBody>
          <a:bodyPr/>
          <a:lstStyle/>
          <a:p>
            <a:r>
              <a:rPr lang="en-US"/>
              <a:t>Click to edit Master title style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87162" y="182880"/>
            <a:ext cx="2095238" cy="673016"/>
          </a:xfrm>
          <a:prstGeom prst="rect">
            <a:avLst/>
          </a:prstGeom>
        </p:spPr>
      </p:pic>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187838502"/>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debar Text Photo">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1554480"/>
            <a:ext cx="5184648" cy="4351338"/>
          </a:xfrm>
        </p:spPr>
        <p:txBody>
          <a:bodyPr/>
          <a:lstStyle>
            <a:lvl1pPr marL="0" indent="0">
              <a:buClr>
                <a:schemeClr val="accent1"/>
              </a:buClr>
              <a:buFontTx/>
              <a:buNone/>
              <a:defRPr>
                <a:solidFill>
                  <a:schemeClr val="bg1"/>
                </a:solidFill>
              </a:defRPr>
            </a:lvl1pPr>
            <a:lvl2pPr marL="457200" indent="0">
              <a:buClr>
                <a:schemeClr val="accent1"/>
              </a:buClr>
              <a:buFontTx/>
              <a:buNone/>
              <a:defRPr>
                <a:solidFill>
                  <a:schemeClr val="bg1"/>
                </a:solidFill>
              </a:defRPr>
            </a:lvl2pPr>
            <a:lvl3pPr marL="914400" indent="0">
              <a:buClr>
                <a:schemeClr val="accent1"/>
              </a:buClr>
              <a:buFontTx/>
              <a:buNone/>
              <a:defRPr>
                <a:solidFill>
                  <a:schemeClr val="bg1"/>
                </a:solidFill>
              </a:defRPr>
            </a:lvl3pPr>
            <a:lvl4pPr marL="1371600" indent="0">
              <a:buClr>
                <a:schemeClr val="accent1"/>
              </a:buClr>
              <a:buFontTx/>
              <a:buNone/>
              <a:defRPr>
                <a:solidFill>
                  <a:schemeClr val="bg1"/>
                </a:solidFill>
              </a:defRPr>
            </a:lvl4pPr>
            <a:lvl5pPr marL="1828800" indent="0">
              <a:buClr>
                <a:schemeClr val="accent1"/>
              </a:buClr>
              <a:buFontTx/>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152400" y="182880"/>
            <a:ext cx="8732520" cy="549276"/>
          </a:xfrm>
        </p:spPr>
        <p:txBody>
          <a:bodyPr/>
          <a:lstStyle/>
          <a:p>
            <a:r>
              <a:rPr lang="en-US"/>
              <a:t>Click to edit Master title style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87162" y="182880"/>
            <a:ext cx="2095238" cy="673016"/>
          </a:xfrm>
          <a:prstGeom prst="rect">
            <a:avLst/>
          </a:prstGeom>
        </p:spPr>
      </p:pic>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BF568A59-ACA4-4C70-9252-AAB755DA2F6B}" type="slidenum">
              <a:rPr lang="en-US" smtClean="0"/>
              <a:pPr/>
              <a:t>‹#›</a:t>
            </a:fld>
            <a:endParaRPr lang="en-US"/>
          </a:p>
        </p:txBody>
      </p:sp>
      <p:sp>
        <p:nvSpPr>
          <p:cNvPr id="4" name="Picture Placeholder 3"/>
          <p:cNvSpPr>
            <a:spLocks noGrp="1"/>
          </p:cNvSpPr>
          <p:nvPr>
            <p:ph type="pic" sz="quarter" idx="10"/>
          </p:nvPr>
        </p:nvSpPr>
        <p:spPr>
          <a:xfrm>
            <a:off x="6400800" y="1554481"/>
            <a:ext cx="5184648" cy="4351338"/>
          </a:xfrm>
          <a:ln>
            <a:solidFill>
              <a:schemeClr val="bg1"/>
            </a:solidFill>
          </a:ln>
        </p:spPr>
        <p:txBody>
          <a:bodyPr/>
          <a:lstStyle>
            <a:lvl1pPr>
              <a:defRPr>
                <a:solidFill>
                  <a:schemeClr val="bg1"/>
                </a:solidFill>
              </a:defRPr>
            </a:lvl1pPr>
          </a:lstStyle>
          <a:p>
            <a:r>
              <a:rPr lang="en-US"/>
              <a:t>Click icon to add picture</a:t>
            </a:r>
          </a:p>
        </p:txBody>
      </p:sp>
    </p:spTree>
    <p:extLst>
      <p:ext uri="{BB962C8B-B14F-4D97-AF65-F5344CB8AC3E}">
        <p14:creationId xmlns:p14="http://schemas.microsoft.com/office/powerpoint/2010/main" val="183098412"/>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scussion Questions">
    <p:bg>
      <p:bgPr>
        <a:solidFill>
          <a:schemeClr val="accent2">
            <a:alpha val="5000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lvl1pPr marL="514350" indent="-514350">
              <a:buClr>
                <a:schemeClr val="tx1"/>
              </a:buClr>
              <a:buFont typeface="+mj-lt"/>
              <a:buAutoNum type="arabicPeriod"/>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
        <p:nvSpPr>
          <p:cNvPr id="4" name="TextBox 3"/>
          <p:cNvSpPr txBox="1"/>
          <p:nvPr userDrawn="1"/>
        </p:nvSpPr>
        <p:spPr>
          <a:xfrm>
            <a:off x="155448" y="182880"/>
            <a:ext cx="7315200" cy="584775"/>
          </a:xfrm>
          <a:prstGeom prst="rect">
            <a:avLst/>
          </a:prstGeom>
          <a:noFill/>
        </p:spPr>
        <p:txBody>
          <a:bodyPr wrap="square" lIns="457200" rIns="548640" rtlCol="0">
            <a:spAutoFit/>
          </a:bodyPr>
          <a:lstStyle/>
          <a:p>
            <a:r>
              <a:rPr lang="en-US" sz="3200" b="1" spc="-50" baseline="0" dirty="0">
                <a:solidFill>
                  <a:schemeClr val="bg1"/>
                </a:solidFill>
                <a:latin typeface="+mj-lt"/>
              </a:rPr>
              <a:t>Discussion Questions</a:t>
            </a:r>
          </a:p>
        </p:txBody>
      </p:sp>
    </p:spTree>
    <p:extLst>
      <p:ext uri="{BB962C8B-B14F-4D97-AF65-F5344CB8AC3E}">
        <p14:creationId xmlns:p14="http://schemas.microsoft.com/office/powerpoint/2010/main" val="1397407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456669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Text Half">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554480"/>
            <a:ext cx="518464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0"/>
          </p:nvPr>
        </p:nvSpPr>
        <p:spPr>
          <a:xfrm>
            <a:off x="6400800" y="1554480"/>
            <a:ext cx="518464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635881027"/>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Text Header">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2651760"/>
            <a:ext cx="5184648" cy="32540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0"/>
          </p:nvPr>
        </p:nvSpPr>
        <p:spPr>
          <a:xfrm>
            <a:off x="6400800" y="2651760"/>
            <a:ext cx="5184648" cy="32540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
        <p:nvSpPr>
          <p:cNvPr id="9" name="Picture Placeholder 11"/>
          <p:cNvSpPr>
            <a:spLocks noGrp="1"/>
          </p:cNvSpPr>
          <p:nvPr>
            <p:ph type="pic" sz="quarter" idx="14"/>
          </p:nvPr>
        </p:nvSpPr>
        <p:spPr>
          <a:xfrm>
            <a:off x="612648" y="1216152"/>
            <a:ext cx="2286000" cy="1097280"/>
          </a:xfrm>
          <a:ln>
            <a:solidFill>
              <a:schemeClr val="tx2"/>
            </a:solidFill>
          </a:ln>
        </p:spPr>
        <p:txBody>
          <a:bodyPr/>
          <a:lstStyle/>
          <a:p>
            <a:r>
              <a:rPr lang="en-US"/>
              <a:t>Click icon to add picture</a:t>
            </a:r>
            <a:endParaRPr lang="en-US" dirty="0"/>
          </a:p>
        </p:txBody>
      </p:sp>
      <p:sp>
        <p:nvSpPr>
          <p:cNvPr id="12" name="Content Placeholder 2"/>
          <p:cNvSpPr>
            <a:spLocks noGrp="1"/>
          </p:cNvSpPr>
          <p:nvPr>
            <p:ph idx="15"/>
          </p:nvPr>
        </p:nvSpPr>
        <p:spPr>
          <a:xfrm>
            <a:off x="3502152" y="1216152"/>
            <a:ext cx="8083296" cy="1097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1954182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Photo Half">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6400800" y="1554480"/>
            <a:ext cx="518160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8793469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Photo Vertical">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0"/>
            <a:ext cx="3246120" cy="4351337"/>
          </a:xfrm>
          <a:ln>
            <a:solidFill>
              <a:schemeClr val="tx2"/>
            </a:solidFill>
          </a:ln>
        </p:spPr>
        <p:txBody>
          <a:bodyPr/>
          <a:lstStyle/>
          <a:p>
            <a:r>
              <a:rPr lang="en-US"/>
              <a:t>Click icon to add picture</a:t>
            </a:r>
            <a:endParaRPr lang="en-US" dirty="0"/>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711403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064833244"/>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2 Photos">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1"/>
            <a:ext cx="3246120" cy="2011680"/>
          </a:xfrm>
          <a:ln>
            <a:solidFill>
              <a:schemeClr val="tx2"/>
            </a:solidFill>
          </a:ln>
        </p:spPr>
        <p:txBody>
          <a:bodyPr/>
          <a:lstStyle/>
          <a:p>
            <a:r>
              <a:rPr lang="en-US"/>
              <a:t>Click icon to add picture</a:t>
            </a:r>
            <a:endParaRPr lang="en-US" dirty="0"/>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711403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Picture Placeholder 11"/>
          <p:cNvSpPr>
            <a:spLocks noGrp="1"/>
          </p:cNvSpPr>
          <p:nvPr>
            <p:ph type="pic" sz="quarter" idx="13"/>
          </p:nvPr>
        </p:nvSpPr>
        <p:spPr>
          <a:xfrm>
            <a:off x="8321040" y="3894137"/>
            <a:ext cx="3246120" cy="2011680"/>
          </a:xfrm>
          <a:ln>
            <a:solidFill>
              <a:schemeClr val="tx2"/>
            </a:solidFill>
          </a:ln>
        </p:spPr>
        <p:txBody>
          <a:bodyPr/>
          <a:lstStyle/>
          <a:p>
            <a:r>
              <a:rPr lang="en-US"/>
              <a:t>Click icon to add picture</a:t>
            </a:r>
          </a:p>
        </p:txBody>
      </p:sp>
      <p:sp>
        <p:nvSpPr>
          <p:cNvPr id="16"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765341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Photos Only">
    <p:spTree>
      <p:nvGrpSpPr>
        <p:cNvPr id="1" name=""/>
        <p:cNvGrpSpPr/>
        <p:nvPr/>
      </p:nvGrpSpPr>
      <p:grpSpPr>
        <a:xfrm>
          <a:off x="0" y="0"/>
          <a:ext cx="0" cy="0"/>
          <a:chOff x="0" y="0"/>
          <a:chExt cx="0" cy="0"/>
        </a:xfrm>
      </p:grpSpPr>
      <p:sp>
        <p:nvSpPr>
          <p:cNvPr id="11" name="Picture Placeholder 11"/>
          <p:cNvSpPr>
            <a:spLocks noGrp="1"/>
          </p:cNvSpPr>
          <p:nvPr>
            <p:ph type="pic" sz="quarter" idx="12"/>
          </p:nvPr>
        </p:nvSpPr>
        <p:spPr>
          <a:xfrm>
            <a:off x="612648" y="1554479"/>
            <a:ext cx="5181600" cy="4351337"/>
          </a:xfrm>
          <a:ln>
            <a:solidFill>
              <a:schemeClr val="tx2"/>
            </a:solidFill>
          </a:ln>
        </p:spPr>
        <p:txBody>
          <a:bodyPr/>
          <a:lstStyle/>
          <a:p>
            <a:r>
              <a:rPr lang="en-US"/>
              <a:t>Click icon to add picture</a:t>
            </a:r>
          </a:p>
        </p:txBody>
      </p:sp>
      <p:sp>
        <p:nvSpPr>
          <p:cNvPr id="12" name="Picture Placeholder 11"/>
          <p:cNvSpPr>
            <a:spLocks noGrp="1"/>
          </p:cNvSpPr>
          <p:nvPr>
            <p:ph type="pic" sz="quarter" idx="11"/>
          </p:nvPr>
        </p:nvSpPr>
        <p:spPr>
          <a:xfrm>
            <a:off x="6400800" y="1554480"/>
            <a:ext cx="518160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3"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46610629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0"/>
            <a:ext cx="324612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1" name="Picture Placeholder 11"/>
          <p:cNvSpPr>
            <a:spLocks noGrp="1"/>
          </p:cNvSpPr>
          <p:nvPr>
            <p:ph type="pic" sz="quarter" idx="12"/>
          </p:nvPr>
        </p:nvSpPr>
        <p:spPr>
          <a:xfrm>
            <a:off x="612648" y="1554479"/>
            <a:ext cx="3246120" cy="4351337"/>
          </a:xfrm>
          <a:ln>
            <a:solidFill>
              <a:schemeClr val="tx2"/>
            </a:solidFill>
          </a:ln>
        </p:spPr>
        <p:txBody>
          <a:bodyPr/>
          <a:lstStyle/>
          <a:p>
            <a:r>
              <a:rPr lang="en-US"/>
              <a:t>Click icon to add picture</a:t>
            </a:r>
          </a:p>
        </p:txBody>
      </p:sp>
      <p:sp>
        <p:nvSpPr>
          <p:cNvPr id="13" name="Picture Placeholder 11"/>
          <p:cNvSpPr>
            <a:spLocks noGrp="1"/>
          </p:cNvSpPr>
          <p:nvPr>
            <p:ph type="pic" sz="quarter" idx="13"/>
          </p:nvPr>
        </p:nvSpPr>
        <p:spPr>
          <a:xfrm>
            <a:off x="4480560" y="1554479"/>
            <a:ext cx="3246120" cy="4351337"/>
          </a:xfrm>
          <a:ln>
            <a:solidFill>
              <a:schemeClr val="tx2"/>
            </a:solidFill>
          </a:ln>
        </p:spPr>
        <p:txBody>
          <a:bodyPr/>
          <a:lstStyle/>
          <a:p>
            <a:r>
              <a:rPr lang="en-US"/>
              <a:t>Click icon to add picture</a:t>
            </a:r>
          </a:p>
        </p:txBody>
      </p:sp>
      <p:sp>
        <p:nvSpPr>
          <p:cNvPr id="14"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95849539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 y="182880"/>
            <a:ext cx="11887200" cy="549276"/>
          </a:xfrm>
          <a:prstGeom prst="rect">
            <a:avLst/>
          </a:prstGeom>
        </p:spPr>
        <p:txBody>
          <a:bodyPr vert="horz" lIns="457200" tIns="45720" rIns="45720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554480"/>
            <a:ext cx="10972800" cy="4351338"/>
          </a:xfrm>
          <a:prstGeom prst="rect">
            <a:avLst/>
          </a:prstGeom>
        </p:spPr>
        <p:txBody>
          <a:bodyPr vert="horz" lIns="457200" tIns="45720" rIns="4572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895539648"/>
      </p:ext>
    </p:extLst>
  </p:cSld>
  <p:clrMap bg1="lt1" tx1="dk1" bg2="lt2" tx2="dk2" accent1="accent1" accent2="accent2" accent3="accent3" accent4="accent4" accent5="accent5" accent6="accent6" hlink="hlink" folHlink="folHlink"/>
  <p:sldLayoutIdLst>
    <p:sldLayoutId id="2147483650" r:id="rId1"/>
    <p:sldLayoutId id="2147483670" r:id="rId2"/>
    <p:sldLayoutId id="2147483662" r:id="rId3"/>
    <p:sldLayoutId id="2147483673" r:id="rId4"/>
    <p:sldLayoutId id="2147483652" r:id="rId5"/>
    <p:sldLayoutId id="2147483660" r:id="rId6"/>
    <p:sldLayoutId id="2147483663" r:id="rId7"/>
    <p:sldLayoutId id="2147483666" r:id="rId8"/>
    <p:sldLayoutId id="2147483667" r:id="rId9"/>
    <p:sldLayoutId id="2147483665" r:id="rId10"/>
    <p:sldLayoutId id="2147483664" r:id="rId11"/>
    <p:sldLayoutId id="2147483668" r:id="rId12"/>
    <p:sldLayoutId id="2147483669" r:id="rId13"/>
    <p:sldLayoutId id="2147483671" r:id="rId14"/>
    <p:sldLayoutId id="2147483672" r:id="rId15"/>
  </p:sldLayoutIdLst>
  <p:hf hdr="0" ftr="0" dt="0"/>
  <p:txStyles>
    <p:titleStyle>
      <a:lvl1pPr algn="l" defTabSz="914400" rtl="0" eaLnBrk="1" latinLnBrk="0" hangingPunct="1">
        <a:lnSpc>
          <a:spcPct val="90000"/>
        </a:lnSpc>
        <a:spcBef>
          <a:spcPct val="0"/>
        </a:spcBef>
        <a:buNone/>
        <a:defRPr sz="3200" b="1" kern="1200" spc="-50" baseline="0">
          <a:solidFill>
            <a:schemeClr val="bg1"/>
          </a:solidFill>
          <a:latin typeface="+mj-lt"/>
          <a:ea typeface="+mj-ea"/>
          <a:cs typeface="+mj-cs"/>
        </a:defRPr>
      </a:lvl1pPr>
    </p:titleStyle>
    <p:bodyStyle>
      <a:lvl1pPr marL="0" indent="0" algn="l" defTabSz="914400" rtl="0" eaLnBrk="1" latinLnBrk="0" hangingPunct="1">
        <a:lnSpc>
          <a:spcPct val="90000"/>
        </a:lnSpc>
        <a:spcBef>
          <a:spcPts val="3600"/>
        </a:spcBef>
        <a:buClr>
          <a:schemeClr val="bg2"/>
        </a:buClr>
        <a:buSzPct val="100000"/>
        <a:buFont typeface="Arial" panose="020B0604020202020204" pitchFamily="34" charset="0"/>
        <a:buNone/>
        <a:defRPr sz="2800" b="1" kern="1200" spc="-50" baseline="0">
          <a:solidFill>
            <a:schemeClr val="tx2"/>
          </a:solidFill>
          <a:latin typeface="+mn-lt"/>
          <a:ea typeface="+mn-ea"/>
          <a:cs typeface="+mn-cs"/>
        </a:defRPr>
      </a:lvl1pPr>
      <a:lvl2pPr marL="6858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14</a:t>
            </a:r>
          </a:p>
        </p:txBody>
      </p:sp>
      <p:pic>
        <p:nvPicPr>
          <p:cNvPr id="3" name="Picture Placeholder 2" descr="Diagram&#10;&#10;Description automatically generated">
            <a:extLst>
              <a:ext uri="{FF2B5EF4-FFF2-40B4-BE49-F238E27FC236}">
                <a16:creationId xmlns:a16="http://schemas.microsoft.com/office/drawing/2014/main" id="{42F69ED2-D7B6-45B0-A420-7ECD33BC20C9}"/>
              </a:ext>
              <a:ext uri="{C183D7F6-B498-43B3-948B-1728B52AA6E4}">
                <adec:decorative xmlns:adec="http://schemas.microsoft.com/office/drawing/2017/decorative" val="0"/>
              </a:ext>
            </a:extLst>
          </p:cNvPr>
          <p:cNvPicPr>
            <a:picLocks noGrp="1" noChangeAspect="1"/>
          </p:cNvPicPr>
          <p:nvPr>
            <p:ph type="pic" sz="quarter" idx="10"/>
          </p:nvPr>
        </p:nvPicPr>
        <p:blipFill>
          <a:blip r:embed="rId2"/>
          <a:srcRect l="508" r="508"/>
          <a:stretch>
            <a:fillRect/>
          </a:stretch>
        </p:blipFill>
        <p:spPr>
          <a:xfrm>
            <a:off x="0" y="0"/>
            <a:ext cx="7543800" cy="6858000"/>
          </a:xfrm>
        </p:spPr>
      </p:pic>
      <p:sp>
        <p:nvSpPr>
          <p:cNvPr id="7" name="Text Placeholder 6"/>
          <p:cNvSpPr>
            <a:spLocks noGrp="1"/>
          </p:cNvSpPr>
          <p:nvPr>
            <p:ph type="body" sz="quarter" idx="11"/>
          </p:nvPr>
        </p:nvSpPr>
        <p:spPr/>
        <p:txBody>
          <a:bodyPr/>
          <a:lstStyle/>
          <a:p>
            <a:r>
              <a:rPr lang="en-US" dirty="0"/>
              <a:t>Food Safety Regulation and Standards </a:t>
            </a:r>
          </a:p>
        </p:txBody>
      </p:sp>
    </p:spTree>
    <p:extLst>
      <p:ext uri="{BB962C8B-B14F-4D97-AF65-F5344CB8AC3E}">
        <p14:creationId xmlns:p14="http://schemas.microsoft.com/office/powerpoint/2010/main" val="28006696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C6437A2-1415-4B11-BE42-F9E19828E7DC}"/>
              </a:ext>
            </a:extLst>
          </p:cNvPr>
          <p:cNvSpPr>
            <a:spLocks noGrp="1"/>
          </p:cNvSpPr>
          <p:nvPr>
            <p:ph type="title"/>
          </p:nvPr>
        </p:nvSpPr>
        <p:spPr/>
        <p:txBody>
          <a:bodyPr/>
          <a:lstStyle/>
          <a:p>
            <a:r>
              <a:rPr lang="en-US" dirty="0"/>
              <a:t>14.3 Self-Inspections and Voluntary Controls </a:t>
            </a:r>
          </a:p>
        </p:txBody>
      </p:sp>
      <p:sp>
        <p:nvSpPr>
          <p:cNvPr id="8" name="Content Placeholder 7">
            <a:extLst>
              <a:ext uri="{FF2B5EF4-FFF2-40B4-BE49-F238E27FC236}">
                <a16:creationId xmlns:a16="http://schemas.microsoft.com/office/drawing/2014/main" id="{F54887DF-ECE5-4209-B9F7-3DCE2EC8ED84}"/>
              </a:ext>
            </a:extLst>
          </p:cNvPr>
          <p:cNvSpPr>
            <a:spLocks noGrp="1"/>
          </p:cNvSpPr>
          <p:nvPr>
            <p:ph sz="half" idx="1"/>
          </p:nvPr>
        </p:nvSpPr>
        <p:spPr>
          <a:xfrm>
            <a:off x="612647" y="1554480"/>
            <a:ext cx="7351139" cy="4351338"/>
          </a:xfrm>
        </p:spPr>
        <p:txBody>
          <a:bodyPr>
            <a:normAutofit/>
          </a:bodyPr>
          <a:lstStyle/>
          <a:p>
            <a:pPr>
              <a:spcBef>
                <a:spcPts val="2000"/>
              </a:spcBef>
            </a:pPr>
            <a:r>
              <a:rPr lang="en-US" dirty="0"/>
              <a:t>Frequent </a:t>
            </a:r>
            <a:r>
              <a:rPr lang="en-US" dirty="0">
                <a:solidFill>
                  <a:schemeClr val="bg2"/>
                </a:solidFill>
              </a:rPr>
              <a:t>self-inspections</a:t>
            </a:r>
            <a:r>
              <a:rPr lang="en-US" dirty="0"/>
              <a:t> have benefits including safer food and higher inspection scores. </a:t>
            </a:r>
          </a:p>
          <a:p>
            <a:pPr>
              <a:spcBef>
                <a:spcPts val="2000"/>
              </a:spcBef>
            </a:pPr>
            <a:r>
              <a:rPr lang="en-US" dirty="0"/>
              <a:t>Guidelines:</a:t>
            </a:r>
          </a:p>
          <a:p>
            <a:pPr marL="457200" indent="-457200">
              <a:spcBef>
                <a:spcPts val="2000"/>
              </a:spcBef>
              <a:buFont typeface="Arial" panose="020B0604020202020204" pitchFamily="34" charset="0"/>
              <a:buChar char="•"/>
            </a:pPr>
            <a:r>
              <a:rPr lang="en-US" sz="2600" b="0" dirty="0"/>
              <a:t>Use the same type of checklist that the regulatory authority uses. </a:t>
            </a:r>
          </a:p>
          <a:p>
            <a:pPr marL="457200" indent="-457200">
              <a:spcBef>
                <a:spcPts val="2000"/>
              </a:spcBef>
              <a:buFont typeface="Arial" panose="020B0604020202020204" pitchFamily="34" charset="0"/>
              <a:buChar char="•"/>
            </a:pPr>
            <a:r>
              <a:rPr lang="en-US" sz="2600" b="0" dirty="0"/>
              <a:t>Identify all risks to food safety. </a:t>
            </a:r>
          </a:p>
          <a:p>
            <a:pPr marL="457200" indent="-457200">
              <a:spcBef>
                <a:spcPts val="2000"/>
              </a:spcBef>
              <a:buFont typeface="Arial" panose="020B0604020202020204" pitchFamily="34" charset="0"/>
              <a:buChar char="•"/>
            </a:pPr>
            <a:r>
              <a:rPr lang="en-US" sz="2600" b="0" dirty="0"/>
              <a:t>Meet with staff after to review any issues.</a:t>
            </a:r>
          </a:p>
          <a:p>
            <a:endParaRPr lang="en-US" dirty="0"/>
          </a:p>
        </p:txBody>
      </p:sp>
      <p:pic>
        <p:nvPicPr>
          <p:cNvPr id="5" name="Picture Placeholder 4" descr="A manager performing a self inspection of their cooler">
            <a:extLst>
              <a:ext uri="{FF2B5EF4-FFF2-40B4-BE49-F238E27FC236}">
                <a16:creationId xmlns:a16="http://schemas.microsoft.com/office/drawing/2014/main" id="{79A6D747-8B32-4283-A0FA-84BEC178DE9F}"/>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5143" r="25143"/>
          <a:stretch>
            <a:fillRect/>
          </a:stretch>
        </p:blipFill>
        <p:spPr/>
      </p:pic>
      <p:sp>
        <p:nvSpPr>
          <p:cNvPr id="6" name="Slide Number Placeholder 5"/>
          <p:cNvSpPr>
            <a:spLocks noGrp="1"/>
          </p:cNvSpPr>
          <p:nvPr>
            <p:ph type="sldNum" sz="quarter" idx="4"/>
          </p:nvPr>
        </p:nvSpPr>
        <p:spPr/>
        <p:txBody>
          <a:bodyPr/>
          <a:lstStyle/>
          <a:p>
            <a:fld id="{BF568A59-ACA4-4C70-9252-AAB755DA2F6B}" type="slidenum">
              <a:rPr lang="en-US" smtClean="0"/>
              <a:pPr/>
              <a:t>10</a:t>
            </a:fld>
            <a:endParaRPr lang="en-US"/>
          </a:p>
        </p:txBody>
      </p:sp>
    </p:spTree>
    <p:extLst>
      <p:ext uri="{BB962C8B-B14F-4D97-AF65-F5344CB8AC3E}">
        <p14:creationId xmlns:p14="http://schemas.microsoft.com/office/powerpoint/2010/main" val="1027784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C6437A2-1415-4B11-BE42-F9E19828E7DC}"/>
              </a:ext>
            </a:extLst>
          </p:cNvPr>
          <p:cNvSpPr>
            <a:spLocks noGrp="1"/>
          </p:cNvSpPr>
          <p:nvPr>
            <p:ph type="title"/>
          </p:nvPr>
        </p:nvSpPr>
        <p:spPr/>
        <p:txBody>
          <a:bodyPr/>
          <a:lstStyle/>
          <a:p>
            <a:r>
              <a:rPr lang="en-US" dirty="0"/>
              <a:t>Self-Inspections and Voluntary Controls </a:t>
            </a:r>
          </a:p>
        </p:txBody>
      </p:sp>
      <p:sp>
        <p:nvSpPr>
          <p:cNvPr id="8" name="Content Placeholder 7">
            <a:extLst>
              <a:ext uri="{FF2B5EF4-FFF2-40B4-BE49-F238E27FC236}">
                <a16:creationId xmlns:a16="http://schemas.microsoft.com/office/drawing/2014/main" id="{F54887DF-ECE5-4209-B9F7-3DCE2EC8ED84}"/>
              </a:ext>
            </a:extLst>
          </p:cNvPr>
          <p:cNvSpPr>
            <a:spLocks noGrp="1"/>
          </p:cNvSpPr>
          <p:nvPr>
            <p:ph idx="1"/>
          </p:nvPr>
        </p:nvSpPr>
        <p:spPr>
          <a:xfrm>
            <a:off x="609600" y="1554480"/>
            <a:ext cx="10900410" cy="4351338"/>
          </a:xfrm>
        </p:spPr>
        <p:txBody>
          <a:bodyPr>
            <a:normAutofit/>
          </a:bodyPr>
          <a:lstStyle/>
          <a:p>
            <a:r>
              <a:rPr lang="en-US" dirty="0"/>
              <a:t>Benefits of self-regulation in the foodservice industry: </a:t>
            </a:r>
          </a:p>
          <a:p>
            <a:pPr marL="457200" indent="-457200">
              <a:spcBef>
                <a:spcPts val="2400"/>
              </a:spcBef>
              <a:buFont typeface="Arial" panose="020B0604020202020204" pitchFamily="34" charset="0"/>
              <a:buChar char="•"/>
            </a:pPr>
            <a:r>
              <a:rPr lang="en-US" sz="2600" b="0" dirty="0"/>
              <a:t>Increased understanding of foodborne illness and its prevention</a:t>
            </a:r>
          </a:p>
          <a:p>
            <a:pPr marL="457200" indent="-457200">
              <a:spcBef>
                <a:spcPts val="2400"/>
              </a:spcBef>
              <a:buFont typeface="Arial" panose="020B0604020202020204" pitchFamily="34" charset="0"/>
              <a:buChar char="•"/>
            </a:pPr>
            <a:r>
              <a:rPr lang="en-US" sz="2600" b="0" dirty="0"/>
              <a:t>Improvements in the safe design of equipment and facilities</a:t>
            </a:r>
          </a:p>
          <a:p>
            <a:pPr marL="457200" indent="-457200">
              <a:spcBef>
                <a:spcPts val="2400"/>
              </a:spcBef>
              <a:buFont typeface="Arial" panose="020B0604020202020204" pitchFamily="34" charset="0"/>
              <a:buChar char="•"/>
            </a:pPr>
            <a:r>
              <a:rPr lang="en-US" sz="2600" b="0" dirty="0"/>
              <a:t>Industry-wide initiatives to maintain safe food during processing, shipment, storage, and service</a:t>
            </a:r>
          </a:p>
          <a:p>
            <a:pPr marL="457200" indent="-457200">
              <a:spcBef>
                <a:spcPts val="2400"/>
              </a:spcBef>
              <a:buFont typeface="Arial" panose="020B0604020202020204" pitchFamily="34" charset="0"/>
              <a:buChar char="•"/>
            </a:pPr>
            <a:r>
              <a:rPr lang="en-US" sz="2600" b="0" dirty="0"/>
              <a:t>Efforts to make foodservice laws more practical, uniform, and science-based</a:t>
            </a:r>
          </a:p>
          <a:p>
            <a:endParaRPr lang="en-US" dirty="0"/>
          </a:p>
        </p:txBody>
      </p:sp>
      <p:sp>
        <p:nvSpPr>
          <p:cNvPr id="6" name="Slide Number Placeholder 5"/>
          <p:cNvSpPr>
            <a:spLocks noGrp="1"/>
          </p:cNvSpPr>
          <p:nvPr>
            <p:ph type="sldNum" sz="quarter" idx="4"/>
          </p:nvPr>
        </p:nvSpPr>
        <p:spPr/>
        <p:txBody>
          <a:bodyPr/>
          <a:lstStyle/>
          <a:p>
            <a:fld id="{BF568A59-ACA4-4C70-9252-AAB755DA2F6B}" type="slidenum">
              <a:rPr lang="en-US" smtClean="0"/>
              <a:pPr/>
              <a:t>11</a:t>
            </a:fld>
            <a:endParaRPr lang="en-US"/>
          </a:p>
        </p:txBody>
      </p:sp>
    </p:spTree>
    <p:extLst>
      <p:ext uri="{BB962C8B-B14F-4D97-AF65-F5344CB8AC3E}">
        <p14:creationId xmlns:p14="http://schemas.microsoft.com/office/powerpoint/2010/main" val="1092230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lnSpcReduction="10000"/>
          </a:bodyPr>
          <a:lstStyle/>
          <a:p>
            <a:pPr>
              <a:spcBef>
                <a:spcPts val="2400"/>
              </a:spcBef>
            </a:pPr>
            <a:r>
              <a:rPr lang="en-US" b="0" dirty="0"/>
              <a:t>What are some hazards that require the closure of an operation? </a:t>
            </a:r>
          </a:p>
          <a:p>
            <a:pPr>
              <a:spcBef>
                <a:spcPts val="2400"/>
              </a:spcBef>
            </a:pPr>
            <a:r>
              <a:rPr lang="en-US" b="0" dirty="0"/>
              <a:t>What are the roles of federal, state, and local agencies regarding the regulation of food safety in operations? </a:t>
            </a:r>
          </a:p>
          <a:p>
            <a:pPr>
              <a:spcBef>
                <a:spcPts val="2400"/>
              </a:spcBef>
            </a:pPr>
            <a:r>
              <a:rPr lang="en-US" b="0" dirty="0"/>
              <a:t>What should a manager do during and after an inspection? </a:t>
            </a:r>
          </a:p>
          <a:p>
            <a:pPr>
              <a:spcBef>
                <a:spcPts val="2400"/>
              </a:spcBef>
            </a:pPr>
            <a:r>
              <a:rPr lang="en-US" b="0" dirty="0"/>
              <a:t>What are some factors that determine the frequency of health inspections in an operation? </a:t>
            </a:r>
          </a:p>
          <a:p>
            <a:pPr>
              <a:spcBef>
                <a:spcPts val="2400"/>
              </a:spcBef>
            </a:pPr>
            <a:r>
              <a:rPr lang="en-US" b="0" dirty="0"/>
              <a:t>How frequently should self-inspections be conducted?</a:t>
            </a:r>
          </a:p>
        </p:txBody>
      </p:sp>
      <p:sp>
        <p:nvSpPr>
          <p:cNvPr id="4" name="Slide Number Placeholder 3"/>
          <p:cNvSpPr>
            <a:spLocks noGrp="1"/>
          </p:cNvSpPr>
          <p:nvPr>
            <p:ph type="sldNum" sz="quarter" idx="4"/>
          </p:nvPr>
        </p:nvSpPr>
        <p:spPr/>
        <p:txBody>
          <a:bodyPr/>
          <a:lstStyle/>
          <a:p>
            <a:fld id="{BF568A59-ACA4-4C70-9252-AAB755DA2F6B}" type="slidenum">
              <a:rPr lang="en-US" smtClean="0"/>
              <a:pPr/>
              <a:t>12</a:t>
            </a:fld>
            <a:endParaRPr lang="en-US"/>
          </a:p>
        </p:txBody>
      </p:sp>
    </p:spTree>
    <p:extLst>
      <p:ext uri="{BB962C8B-B14F-4D97-AF65-F5344CB8AC3E}">
        <p14:creationId xmlns:p14="http://schemas.microsoft.com/office/powerpoint/2010/main" val="2577222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73AC5-9454-414B-AA5C-28FAF943D5D7}"/>
              </a:ext>
            </a:extLst>
          </p:cNvPr>
          <p:cNvSpPr>
            <a:spLocks noGrp="1"/>
          </p:cNvSpPr>
          <p:nvPr>
            <p:ph type="title"/>
          </p:nvPr>
        </p:nvSpPr>
        <p:spPr/>
        <p:txBody>
          <a:bodyPr/>
          <a:lstStyle/>
          <a:p>
            <a:r>
              <a:rPr lang="en-US" dirty="0"/>
              <a:t>Learning Objectives </a:t>
            </a:r>
          </a:p>
        </p:txBody>
      </p:sp>
      <p:sp>
        <p:nvSpPr>
          <p:cNvPr id="3" name="Content Placeholder 2">
            <a:extLst>
              <a:ext uri="{FF2B5EF4-FFF2-40B4-BE49-F238E27FC236}">
                <a16:creationId xmlns:a16="http://schemas.microsoft.com/office/drawing/2014/main" id="{61B13675-017C-43D6-A493-06F8B0A0B8C0}"/>
              </a:ext>
            </a:extLst>
          </p:cNvPr>
          <p:cNvSpPr>
            <a:spLocks noGrp="1"/>
          </p:cNvSpPr>
          <p:nvPr>
            <p:ph idx="1"/>
          </p:nvPr>
        </p:nvSpPr>
        <p:spPr/>
        <p:txBody>
          <a:bodyPr vert="horz" lIns="457200" tIns="45720" rIns="457200" bIns="45720" rtlCol="0" anchor="t">
            <a:normAutofit lnSpcReduction="10000"/>
          </a:bodyPr>
          <a:lstStyle/>
          <a:p>
            <a:r>
              <a:rPr lang="en-US" dirty="0"/>
              <a:t>After completing this chapter, you should be able to:</a:t>
            </a:r>
          </a:p>
          <a:p>
            <a:pPr marL="457200" indent="-457200">
              <a:spcBef>
                <a:spcPts val="2400"/>
              </a:spcBef>
              <a:buFont typeface="Arial" panose="020B0604020202020204" pitchFamily="34" charset="0"/>
              <a:buChar char="•"/>
            </a:pPr>
            <a:r>
              <a:rPr lang="en-US" b="0" dirty="0"/>
              <a:t>Summarize the roles of federal, state, and local regulatory agencies as related to food safety.</a:t>
            </a:r>
          </a:p>
          <a:p>
            <a:pPr marL="457200" indent="-457200">
              <a:spcBef>
                <a:spcPts val="2400"/>
              </a:spcBef>
              <a:buFont typeface="Arial" panose="020B0604020202020204" pitchFamily="34" charset="0"/>
              <a:buChar char="•"/>
            </a:pPr>
            <a:r>
              <a:rPr lang="en-US" b="0" dirty="0"/>
              <a:t>Describe the importance of regulatory inspections and self-inspections. </a:t>
            </a:r>
          </a:p>
          <a:p>
            <a:pPr marL="457200" indent="-457200">
              <a:spcBef>
                <a:spcPts val="2400"/>
              </a:spcBef>
              <a:buFont typeface="Arial" panose="020B0604020202020204" pitchFamily="34" charset="0"/>
              <a:buChar char="•"/>
            </a:pPr>
            <a:r>
              <a:rPr lang="en-US" b="0" dirty="0"/>
              <a:t>State the key components of an inspection. </a:t>
            </a:r>
          </a:p>
          <a:p>
            <a:pPr marL="457200" indent="-457200">
              <a:spcBef>
                <a:spcPts val="2400"/>
              </a:spcBef>
              <a:buFont typeface="Arial" panose="020B0604020202020204" pitchFamily="34" charset="0"/>
              <a:buChar char="•"/>
            </a:pPr>
            <a:r>
              <a:rPr lang="en-US" b="0" dirty="0"/>
              <a:t>Identify corrective actions to take when found is in violation of a regulation.</a:t>
            </a:r>
          </a:p>
        </p:txBody>
      </p:sp>
      <p:sp>
        <p:nvSpPr>
          <p:cNvPr id="4" name="Slide Number Placeholder 3">
            <a:extLst>
              <a:ext uri="{FF2B5EF4-FFF2-40B4-BE49-F238E27FC236}">
                <a16:creationId xmlns:a16="http://schemas.microsoft.com/office/drawing/2014/main" id="{B56ADB94-1897-419B-9CAB-AF22BC854693}"/>
              </a:ext>
            </a:extLst>
          </p:cNvPr>
          <p:cNvSpPr>
            <a:spLocks noGrp="1"/>
          </p:cNvSpPr>
          <p:nvPr>
            <p:ph type="sldNum" sz="quarter" idx="4"/>
          </p:nvPr>
        </p:nvSpPr>
        <p:spPr/>
        <p:txBody>
          <a:bodyPr/>
          <a:lstStyle/>
          <a:p>
            <a:fld id="{BF568A59-ACA4-4C70-9252-AAB755DA2F6B}" type="slidenum">
              <a:rPr lang="en-US" smtClean="0"/>
              <a:pPr/>
              <a:t>2</a:t>
            </a:fld>
            <a:endParaRPr lang="en-US"/>
          </a:p>
        </p:txBody>
      </p:sp>
    </p:spTree>
    <p:extLst>
      <p:ext uri="{BB962C8B-B14F-4D97-AF65-F5344CB8AC3E}">
        <p14:creationId xmlns:p14="http://schemas.microsoft.com/office/powerpoint/2010/main" val="1287318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73AC5-9454-414B-AA5C-28FAF943D5D7}"/>
              </a:ext>
            </a:extLst>
          </p:cNvPr>
          <p:cNvSpPr>
            <a:spLocks noGrp="1"/>
          </p:cNvSpPr>
          <p:nvPr>
            <p:ph type="title"/>
          </p:nvPr>
        </p:nvSpPr>
        <p:spPr/>
        <p:txBody>
          <a:bodyPr>
            <a:normAutofit/>
          </a:bodyPr>
          <a:lstStyle/>
          <a:p>
            <a:r>
              <a:rPr lang="en-US" dirty="0"/>
              <a:t>14.1 Government Agencies and Foodborne Illness </a:t>
            </a:r>
          </a:p>
        </p:txBody>
      </p:sp>
      <p:sp>
        <p:nvSpPr>
          <p:cNvPr id="3" name="Content Placeholder 2">
            <a:extLst>
              <a:ext uri="{FF2B5EF4-FFF2-40B4-BE49-F238E27FC236}">
                <a16:creationId xmlns:a16="http://schemas.microsoft.com/office/drawing/2014/main" id="{61B13675-017C-43D6-A493-06F8B0A0B8C0}"/>
              </a:ext>
            </a:extLst>
          </p:cNvPr>
          <p:cNvSpPr>
            <a:spLocks noGrp="1"/>
          </p:cNvSpPr>
          <p:nvPr>
            <p:ph idx="1"/>
          </p:nvPr>
        </p:nvSpPr>
        <p:spPr/>
        <p:txBody>
          <a:bodyPr/>
          <a:lstStyle/>
          <a:p>
            <a:r>
              <a:rPr lang="en-US" dirty="0"/>
              <a:t>Several government agencies work to prevent foodborne illness in the United States. </a:t>
            </a:r>
          </a:p>
          <a:p>
            <a:pPr>
              <a:spcBef>
                <a:spcPts val="2400"/>
              </a:spcBef>
            </a:pPr>
            <a:r>
              <a:rPr lang="en-US" dirty="0">
                <a:solidFill>
                  <a:schemeClr val="bg2"/>
                </a:solidFill>
              </a:rPr>
              <a:t>Food and Drug Administration (FDA)</a:t>
            </a:r>
          </a:p>
          <a:p>
            <a:pPr marL="457200" indent="-457200">
              <a:spcBef>
                <a:spcPts val="2400"/>
              </a:spcBef>
              <a:buFont typeface="Arial" panose="020B0604020202020204" pitchFamily="34" charset="0"/>
              <a:buChar char="•"/>
            </a:pPr>
            <a:r>
              <a:rPr lang="en-US" sz="2600" b="0" dirty="0"/>
              <a:t>Inspects all food except meat, poultry, and eggs</a:t>
            </a:r>
          </a:p>
          <a:p>
            <a:pPr marL="457200" indent="-457200">
              <a:spcBef>
                <a:spcPts val="2400"/>
              </a:spcBef>
              <a:buFont typeface="Arial" panose="020B0604020202020204" pitchFamily="34" charset="0"/>
              <a:buChar char="•"/>
            </a:pPr>
            <a:r>
              <a:rPr lang="en-US" sz="2600" b="0" dirty="0"/>
              <a:t>Regulates food transported across state lines</a:t>
            </a:r>
          </a:p>
          <a:p>
            <a:pPr marL="457200" indent="-457200">
              <a:spcBef>
                <a:spcPts val="2400"/>
              </a:spcBef>
              <a:buFont typeface="Arial" panose="020B0604020202020204" pitchFamily="34" charset="0"/>
              <a:buChar char="•"/>
            </a:pPr>
            <a:r>
              <a:rPr lang="en-US" sz="2600" b="0" dirty="0"/>
              <a:t>Issues the FDA Food Code </a:t>
            </a:r>
          </a:p>
          <a:p>
            <a:endParaRPr lang="en-US" dirty="0"/>
          </a:p>
        </p:txBody>
      </p:sp>
      <p:sp>
        <p:nvSpPr>
          <p:cNvPr id="4" name="Slide Number Placeholder 3">
            <a:extLst>
              <a:ext uri="{FF2B5EF4-FFF2-40B4-BE49-F238E27FC236}">
                <a16:creationId xmlns:a16="http://schemas.microsoft.com/office/drawing/2014/main" id="{B56ADB94-1897-419B-9CAB-AF22BC854693}"/>
              </a:ext>
            </a:extLst>
          </p:cNvPr>
          <p:cNvSpPr>
            <a:spLocks noGrp="1"/>
          </p:cNvSpPr>
          <p:nvPr>
            <p:ph type="sldNum" sz="quarter" idx="4"/>
          </p:nvPr>
        </p:nvSpPr>
        <p:spPr/>
        <p:txBody>
          <a:bodyPr/>
          <a:lstStyle/>
          <a:p>
            <a:fld id="{BF568A59-ACA4-4C70-9252-AAB755DA2F6B}" type="slidenum">
              <a:rPr lang="en-US" smtClean="0"/>
              <a:pPr/>
              <a:t>3</a:t>
            </a:fld>
            <a:endParaRPr lang="en-US"/>
          </a:p>
        </p:txBody>
      </p:sp>
    </p:spTree>
    <p:extLst>
      <p:ext uri="{BB962C8B-B14F-4D97-AF65-F5344CB8AC3E}">
        <p14:creationId xmlns:p14="http://schemas.microsoft.com/office/powerpoint/2010/main" val="1980796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73AC5-9454-414B-AA5C-28FAF943D5D7}"/>
              </a:ext>
            </a:extLst>
          </p:cNvPr>
          <p:cNvSpPr>
            <a:spLocks noGrp="1"/>
          </p:cNvSpPr>
          <p:nvPr>
            <p:ph type="title"/>
          </p:nvPr>
        </p:nvSpPr>
        <p:spPr/>
        <p:txBody>
          <a:bodyPr>
            <a:normAutofit/>
          </a:bodyPr>
          <a:lstStyle/>
          <a:p>
            <a:r>
              <a:rPr lang="en-US" dirty="0"/>
              <a:t>Government Agencies and Foodborne Illness </a:t>
            </a:r>
          </a:p>
        </p:txBody>
      </p:sp>
      <p:sp>
        <p:nvSpPr>
          <p:cNvPr id="3" name="Content Placeholder 2">
            <a:extLst>
              <a:ext uri="{FF2B5EF4-FFF2-40B4-BE49-F238E27FC236}">
                <a16:creationId xmlns:a16="http://schemas.microsoft.com/office/drawing/2014/main" id="{61B13675-017C-43D6-A493-06F8B0A0B8C0}"/>
              </a:ext>
            </a:extLst>
          </p:cNvPr>
          <p:cNvSpPr>
            <a:spLocks noGrp="1"/>
          </p:cNvSpPr>
          <p:nvPr>
            <p:ph sz="half" idx="1"/>
          </p:nvPr>
        </p:nvSpPr>
        <p:spPr/>
        <p:txBody>
          <a:bodyPr>
            <a:normAutofit/>
          </a:bodyPr>
          <a:lstStyle/>
          <a:p>
            <a:pPr>
              <a:spcBef>
                <a:spcPts val="2400"/>
              </a:spcBef>
            </a:pPr>
            <a:r>
              <a:rPr lang="en-US" dirty="0"/>
              <a:t>Other agencies that work to prevent foodborne illness:</a:t>
            </a:r>
          </a:p>
          <a:p>
            <a:pPr marL="457200" indent="-457200">
              <a:spcBef>
                <a:spcPts val="2400"/>
              </a:spcBef>
              <a:buFont typeface="Arial" panose="020B0604020202020204" pitchFamily="34" charset="0"/>
              <a:buChar char="•"/>
            </a:pPr>
            <a:r>
              <a:rPr lang="en-US" sz="2600" b="0" dirty="0"/>
              <a:t>U.S. Department of Agriculture (USDA)</a:t>
            </a:r>
          </a:p>
          <a:p>
            <a:pPr marL="457200" indent="-457200">
              <a:spcBef>
                <a:spcPts val="2400"/>
              </a:spcBef>
              <a:buFont typeface="Arial" panose="020B0604020202020204" pitchFamily="34" charset="0"/>
              <a:buChar char="•"/>
            </a:pPr>
            <a:r>
              <a:rPr lang="en-US" sz="2600" b="0" dirty="0"/>
              <a:t>Centers for Disease Control and Prevention (CDC) </a:t>
            </a:r>
          </a:p>
          <a:p>
            <a:pPr marL="457200" indent="-457200">
              <a:spcBef>
                <a:spcPts val="2400"/>
              </a:spcBef>
              <a:buFont typeface="Arial" panose="020B0604020202020204" pitchFamily="34" charset="0"/>
              <a:buChar char="•"/>
            </a:pPr>
            <a:r>
              <a:rPr lang="en-US" sz="2600" b="0" dirty="0"/>
              <a:t>Public Health Service (PHS)</a:t>
            </a:r>
          </a:p>
          <a:p>
            <a:pPr marL="457200" indent="-457200">
              <a:spcBef>
                <a:spcPts val="2400"/>
              </a:spcBef>
              <a:buFont typeface="Arial" panose="020B0604020202020204" pitchFamily="34" charset="0"/>
              <a:buChar char="•"/>
            </a:pPr>
            <a:r>
              <a:rPr lang="en-US" sz="2600" b="0" dirty="0"/>
              <a:t>State and local regulatory authorities </a:t>
            </a:r>
          </a:p>
          <a:p>
            <a:endParaRPr lang="en-US" dirty="0"/>
          </a:p>
        </p:txBody>
      </p:sp>
      <p:pic>
        <p:nvPicPr>
          <p:cNvPr id="7" name="Picture Placeholder 6" descr="A health inspector inspecting the dish room of a foodservice operation">
            <a:extLst>
              <a:ext uri="{FF2B5EF4-FFF2-40B4-BE49-F238E27FC236}">
                <a16:creationId xmlns:a16="http://schemas.microsoft.com/office/drawing/2014/main" id="{1C7DC780-818B-4308-816F-65CA19FCD2D3}"/>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5143" r="25143"/>
          <a:stretch>
            <a:fillRect/>
          </a:stretch>
        </p:blipFill>
        <p:spPr/>
      </p:pic>
      <p:sp>
        <p:nvSpPr>
          <p:cNvPr id="4" name="Slide Number Placeholder 3">
            <a:extLst>
              <a:ext uri="{FF2B5EF4-FFF2-40B4-BE49-F238E27FC236}">
                <a16:creationId xmlns:a16="http://schemas.microsoft.com/office/drawing/2014/main" id="{B56ADB94-1897-419B-9CAB-AF22BC854693}"/>
              </a:ext>
            </a:extLst>
          </p:cNvPr>
          <p:cNvSpPr>
            <a:spLocks noGrp="1"/>
          </p:cNvSpPr>
          <p:nvPr>
            <p:ph type="sldNum" sz="quarter" idx="4"/>
          </p:nvPr>
        </p:nvSpPr>
        <p:spPr/>
        <p:txBody>
          <a:bodyPr/>
          <a:lstStyle/>
          <a:p>
            <a:fld id="{BF568A59-ACA4-4C70-9252-AAB755DA2F6B}" type="slidenum">
              <a:rPr lang="en-US" smtClean="0"/>
              <a:pPr/>
              <a:t>4</a:t>
            </a:fld>
            <a:endParaRPr lang="en-US"/>
          </a:p>
        </p:txBody>
      </p:sp>
    </p:spTree>
    <p:extLst>
      <p:ext uri="{BB962C8B-B14F-4D97-AF65-F5344CB8AC3E}">
        <p14:creationId xmlns:p14="http://schemas.microsoft.com/office/powerpoint/2010/main" val="9890935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900FD4F-BD1A-459D-83B5-19ACBD158A59}"/>
              </a:ext>
            </a:extLst>
          </p:cNvPr>
          <p:cNvSpPr>
            <a:spLocks noGrp="1"/>
          </p:cNvSpPr>
          <p:nvPr>
            <p:ph type="title"/>
          </p:nvPr>
        </p:nvSpPr>
        <p:spPr/>
        <p:txBody>
          <a:bodyPr/>
          <a:lstStyle/>
          <a:p>
            <a:r>
              <a:rPr lang="en-US" dirty="0"/>
              <a:t>14.2 The Inspection Process </a:t>
            </a:r>
          </a:p>
        </p:txBody>
      </p:sp>
      <p:sp>
        <p:nvSpPr>
          <p:cNvPr id="9" name="Content Placeholder 8">
            <a:extLst>
              <a:ext uri="{FF2B5EF4-FFF2-40B4-BE49-F238E27FC236}">
                <a16:creationId xmlns:a16="http://schemas.microsoft.com/office/drawing/2014/main" id="{A210ED84-648C-4DDA-A305-F608B75FE626}"/>
              </a:ext>
            </a:extLst>
          </p:cNvPr>
          <p:cNvSpPr>
            <a:spLocks noGrp="1"/>
          </p:cNvSpPr>
          <p:nvPr>
            <p:ph idx="1"/>
          </p:nvPr>
        </p:nvSpPr>
        <p:spPr/>
        <p:txBody>
          <a:bodyPr/>
          <a:lstStyle/>
          <a:p>
            <a:r>
              <a:rPr lang="en-US" dirty="0"/>
              <a:t>The FDA recommends that regulatory authorities use these risk designations when evaluating operations: </a:t>
            </a:r>
          </a:p>
          <a:p>
            <a:pPr marL="514350" indent="-514350">
              <a:buFont typeface="+mj-lt"/>
              <a:buAutoNum type="arabicPeriod"/>
            </a:pPr>
            <a:r>
              <a:rPr lang="en-US" b="0" dirty="0"/>
              <a:t>Priority items</a:t>
            </a:r>
          </a:p>
          <a:p>
            <a:pPr marL="514350" indent="-514350">
              <a:buFont typeface="+mj-lt"/>
              <a:buAutoNum type="arabicPeriod"/>
            </a:pPr>
            <a:r>
              <a:rPr lang="en-US" b="0" dirty="0"/>
              <a:t>Priority foundation items</a:t>
            </a:r>
          </a:p>
          <a:p>
            <a:pPr marL="514350" indent="-514350">
              <a:buFont typeface="+mj-lt"/>
              <a:buAutoNum type="arabicPeriod"/>
            </a:pPr>
            <a:r>
              <a:rPr lang="en-US" b="0" dirty="0"/>
              <a:t>Core items </a:t>
            </a:r>
          </a:p>
        </p:txBody>
      </p:sp>
      <p:sp>
        <p:nvSpPr>
          <p:cNvPr id="5" name="Slide Number Placeholder 4"/>
          <p:cNvSpPr>
            <a:spLocks noGrp="1"/>
          </p:cNvSpPr>
          <p:nvPr>
            <p:ph type="sldNum" sz="quarter" idx="4"/>
          </p:nvPr>
        </p:nvSpPr>
        <p:spPr/>
        <p:txBody>
          <a:bodyPr/>
          <a:lstStyle/>
          <a:p>
            <a:fld id="{BF568A59-ACA4-4C70-9252-AAB755DA2F6B}" type="slidenum">
              <a:rPr lang="en-US" smtClean="0"/>
              <a:pPr/>
              <a:t>5</a:t>
            </a:fld>
            <a:endParaRPr lang="en-US"/>
          </a:p>
        </p:txBody>
      </p:sp>
    </p:spTree>
    <p:extLst>
      <p:ext uri="{BB962C8B-B14F-4D97-AF65-F5344CB8AC3E}">
        <p14:creationId xmlns:p14="http://schemas.microsoft.com/office/powerpoint/2010/main" val="7122296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05A6B-540B-442A-BE69-578A16D4224F}"/>
              </a:ext>
            </a:extLst>
          </p:cNvPr>
          <p:cNvSpPr>
            <a:spLocks noGrp="1"/>
          </p:cNvSpPr>
          <p:nvPr>
            <p:ph type="title"/>
          </p:nvPr>
        </p:nvSpPr>
        <p:spPr/>
        <p:txBody>
          <a:bodyPr/>
          <a:lstStyle/>
          <a:p>
            <a:r>
              <a:rPr lang="en-US" dirty="0"/>
              <a:t>Inspection Frequency </a:t>
            </a:r>
          </a:p>
        </p:txBody>
      </p:sp>
      <p:sp>
        <p:nvSpPr>
          <p:cNvPr id="3" name="Content Placeholder 2">
            <a:extLst>
              <a:ext uri="{FF2B5EF4-FFF2-40B4-BE49-F238E27FC236}">
                <a16:creationId xmlns:a16="http://schemas.microsoft.com/office/drawing/2014/main" id="{2590F9A2-6FA6-4A32-9853-F359472DA0C2}"/>
              </a:ext>
            </a:extLst>
          </p:cNvPr>
          <p:cNvSpPr>
            <a:spLocks noGrp="1"/>
          </p:cNvSpPr>
          <p:nvPr>
            <p:ph idx="1"/>
          </p:nvPr>
        </p:nvSpPr>
        <p:spPr/>
        <p:txBody>
          <a:bodyPr>
            <a:normAutofit/>
          </a:bodyPr>
          <a:lstStyle/>
          <a:p>
            <a:pPr>
              <a:spcBef>
                <a:spcPts val="2400"/>
              </a:spcBef>
            </a:pPr>
            <a:r>
              <a:rPr lang="en-US" dirty="0"/>
              <a:t>Inspections typically occur </a:t>
            </a:r>
            <a:r>
              <a:rPr lang="en-US" dirty="0">
                <a:solidFill>
                  <a:schemeClr val="bg2"/>
                </a:solidFill>
              </a:rPr>
              <a:t>every six months</a:t>
            </a:r>
            <a:r>
              <a:rPr lang="en-US" dirty="0"/>
              <a:t>. Establishments might be inspected more often if they:</a:t>
            </a:r>
          </a:p>
          <a:p>
            <a:pPr marL="457200" indent="-457200">
              <a:spcBef>
                <a:spcPts val="2400"/>
              </a:spcBef>
              <a:buFont typeface="Arial" panose="020B0604020202020204" pitchFamily="34" charset="0"/>
              <a:buChar char="•"/>
            </a:pPr>
            <a:r>
              <a:rPr lang="en-US" sz="2600" b="0" dirty="0"/>
              <a:t>are large and offer many TCS foods,</a:t>
            </a:r>
          </a:p>
          <a:p>
            <a:pPr marL="457200" indent="-457200">
              <a:spcBef>
                <a:spcPts val="2400"/>
              </a:spcBef>
              <a:buFont typeface="Arial" panose="020B0604020202020204" pitchFamily="34" charset="0"/>
              <a:buChar char="•"/>
            </a:pPr>
            <a:r>
              <a:rPr lang="en-US" sz="2600" b="0" dirty="0"/>
              <a:t>have a history of low sanitation scores or repeated violations, and</a:t>
            </a:r>
          </a:p>
          <a:p>
            <a:pPr marL="457200" indent="-457200">
              <a:spcBef>
                <a:spcPts val="2400"/>
              </a:spcBef>
              <a:buFont typeface="Arial" panose="020B0604020202020204" pitchFamily="34" charset="0"/>
              <a:buChar char="•"/>
            </a:pPr>
            <a:r>
              <a:rPr lang="en-US" sz="2600" b="0" dirty="0"/>
              <a:t>serve primarily high-risk populations.</a:t>
            </a:r>
          </a:p>
          <a:p>
            <a:r>
              <a:rPr lang="en-US" dirty="0"/>
              <a:t>The local regulatory authority’s available resources also impact inspection frequency. </a:t>
            </a:r>
          </a:p>
        </p:txBody>
      </p:sp>
      <p:sp>
        <p:nvSpPr>
          <p:cNvPr id="5" name="Slide Number Placeholder 4"/>
          <p:cNvSpPr>
            <a:spLocks noGrp="1"/>
          </p:cNvSpPr>
          <p:nvPr>
            <p:ph type="sldNum" sz="quarter" idx="4"/>
          </p:nvPr>
        </p:nvSpPr>
        <p:spPr/>
        <p:txBody>
          <a:bodyPr/>
          <a:lstStyle/>
          <a:p>
            <a:fld id="{BF568A59-ACA4-4C70-9252-AAB755DA2F6B}" type="slidenum">
              <a:rPr lang="en-US" smtClean="0"/>
              <a:pPr/>
              <a:t>6</a:t>
            </a:fld>
            <a:endParaRPr lang="en-US"/>
          </a:p>
        </p:txBody>
      </p:sp>
    </p:spTree>
    <p:extLst>
      <p:ext uri="{BB962C8B-B14F-4D97-AF65-F5344CB8AC3E}">
        <p14:creationId xmlns:p14="http://schemas.microsoft.com/office/powerpoint/2010/main" val="1243817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in the Inspection Process </a:t>
            </a:r>
          </a:p>
        </p:txBody>
      </p:sp>
      <p:sp>
        <p:nvSpPr>
          <p:cNvPr id="6" name="Content Placeholder 5">
            <a:extLst>
              <a:ext uri="{FF2B5EF4-FFF2-40B4-BE49-F238E27FC236}">
                <a16:creationId xmlns:a16="http://schemas.microsoft.com/office/drawing/2014/main" id="{2D600C9B-60CB-4A46-B70C-54B5509B65D8}"/>
              </a:ext>
            </a:extLst>
          </p:cNvPr>
          <p:cNvSpPr>
            <a:spLocks noGrp="1"/>
          </p:cNvSpPr>
          <p:nvPr>
            <p:ph sz="half" idx="1"/>
          </p:nvPr>
        </p:nvSpPr>
        <p:spPr>
          <a:xfrm>
            <a:off x="612648" y="1554480"/>
            <a:ext cx="5483352" cy="4351338"/>
          </a:xfrm>
        </p:spPr>
        <p:txBody>
          <a:bodyPr>
            <a:normAutofit/>
          </a:bodyPr>
          <a:lstStyle/>
          <a:p>
            <a:pPr>
              <a:spcBef>
                <a:spcPts val="1800"/>
              </a:spcBef>
            </a:pPr>
            <a:r>
              <a:rPr lang="en-US" dirty="0"/>
              <a:t>Guidelines for a food safety inspection: </a:t>
            </a:r>
          </a:p>
          <a:p>
            <a:pPr marL="457200" indent="-457200">
              <a:spcBef>
                <a:spcPts val="1800"/>
              </a:spcBef>
              <a:buFont typeface="Arial" panose="020B0604020202020204" pitchFamily="34" charset="0"/>
              <a:buChar char="•"/>
            </a:pPr>
            <a:r>
              <a:rPr lang="en-US" sz="2600" b="0" dirty="0"/>
              <a:t>Ask for identification. </a:t>
            </a:r>
          </a:p>
          <a:p>
            <a:pPr marL="457200" indent="-457200">
              <a:spcBef>
                <a:spcPts val="1800"/>
              </a:spcBef>
              <a:buFont typeface="Arial" panose="020B0604020202020204" pitchFamily="34" charset="0"/>
              <a:buChar char="•"/>
            </a:pPr>
            <a:r>
              <a:rPr lang="en-US" sz="2600" b="0" dirty="0"/>
              <a:t>Cooperate with the inspector.</a:t>
            </a:r>
          </a:p>
          <a:p>
            <a:pPr marL="457200" indent="-457200">
              <a:spcBef>
                <a:spcPts val="1800"/>
              </a:spcBef>
              <a:buFont typeface="Arial" panose="020B0604020202020204" pitchFamily="34" charset="0"/>
              <a:buChar char="•"/>
            </a:pPr>
            <a:r>
              <a:rPr lang="en-US" sz="2600" b="0" dirty="0"/>
              <a:t>Take notes.</a:t>
            </a:r>
          </a:p>
          <a:p>
            <a:pPr marL="457200" indent="-457200">
              <a:spcBef>
                <a:spcPts val="1800"/>
              </a:spcBef>
              <a:buFont typeface="Arial" panose="020B0604020202020204" pitchFamily="34" charset="0"/>
              <a:buChar char="•"/>
            </a:pPr>
            <a:r>
              <a:rPr lang="en-US" sz="2600" b="0" dirty="0"/>
              <a:t>Be professional. </a:t>
            </a:r>
          </a:p>
          <a:p>
            <a:pPr marL="457200" indent="-457200">
              <a:spcBef>
                <a:spcPts val="1800"/>
              </a:spcBef>
              <a:buFont typeface="Arial" panose="020B0604020202020204" pitchFamily="34" charset="0"/>
              <a:buChar char="•"/>
            </a:pPr>
            <a:r>
              <a:rPr lang="en-US" sz="2600" b="0" dirty="0"/>
              <a:t>Have records ready. </a:t>
            </a:r>
          </a:p>
        </p:txBody>
      </p:sp>
      <p:pic>
        <p:nvPicPr>
          <p:cNvPr id="4" name="Picture Placeholder 3" descr="A manager checking the identification of a health inspector upon arrival &#10;">
            <a:extLst>
              <a:ext uri="{FF2B5EF4-FFF2-40B4-BE49-F238E27FC236}">
                <a16:creationId xmlns:a16="http://schemas.microsoft.com/office/drawing/2014/main" id="{5BC08774-A4A1-49E1-933B-2348D99EA836}"/>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10444" r="10444"/>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7</a:t>
            </a:fld>
            <a:endParaRPr lang="en-US"/>
          </a:p>
        </p:txBody>
      </p:sp>
    </p:spTree>
    <p:extLst>
      <p:ext uri="{BB962C8B-B14F-4D97-AF65-F5344CB8AC3E}">
        <p14:creationId xmlns:p14="http://schemas.microsoft.com/office/powerpoint/2010/main" val="1959203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in the Inspection Process Continued</a:t>
            </a:r>
          </a:p>
        </p:txBody>
      </p:sp>
      <p:sp>
        <p:nvSpPr>
          <p:cNvPr id="6" name="Content Placeholder 5">
            <a:extLst>
              <a:ext uri="{FF2B5EF4-FFF2-40B4-BE49-F238E27FC236}">
                <a16:creationId xmlns:a16="http://schemas.microsoft.com/office/drawing/2014/main" id="{2D600C9B-60CB-4A46-B70C-54B5509B65D8}"/>
              </a:ext>
            </a:extLst>
          </p:cNvPr>
          <p:cNvSpPr>
            <a:spLocks noGrp="1"/>
          </p:cNvSpPr>
          <p:nvPr>
            <p:ph sz="half" idx="1"/>
          </p:nvPr>
        </p:nvSpPr>
        <p:spPr/>
        <p:txBody>
          <a:bodyPr>
            <a:normAutofit/>
          </a:bodyPr>
          <a:lstStyle/>
          <a:p>
            <a:pPr>
              <a:spcBef>
                <a:spcPts val="1800"/>
              </a:spcBef>
            </a:pPr>
            <a:r>
              <a:rPr lang="en-US" dirty="0"/>
              <a:t>After the inspection:</a:t>
            </a:r>
          </a:p>
          <a:p>
            <a:pPr marL="457200" indent="-457200">
              <a:spcBef>
                <a:spcPts val="1800"/>
              </a:spcBef>
              <a:buFont typeface="Arial" panose="020B0604020202020204" pitchFamily="34" charset="0"/>
              <a:buChar char="•"/>
            </a:pPr>
            <a:r>
              <a:rPr lang="en-US" sz="2600" b="0" dirty="0"/>
              <a:t>Study the report.</a:t>
            </a:r>
          </a:p>
          <a:p>
            <a:pPr marL="457200" indent="-457200">
              <a:spcBef>
                <a:spcPts val="1800"/>
              </a:spcBef>
              <a:buFont typeface="Arial" panose="020B0604020202020204" pitchFamily="34" charset="0"/>
              <a:buChar char="•"/>
            </a:pPr>
            <a:r>
              <a:rPr lang="en-US" sz="2600" b="0" dirty="0"/>
              <a:t>Discuss violations and timeframes.</a:t>
            </a:r>
          </a:p>
          <a:p>
            <a:pPr marL="457200" indent="-457200">
              <a:spcBef>
                <a:spcPts val="1800"/>
              </a:spcBef>
              <a:buFont typeface="Arial" panose="020B0604020202020204" pitchFamily="34" charset="0"/>
              <a:buChar char="•"/>
            </a:pPr>
            <a:r>
              <a:rPr lang="en-US" sz="2600" b="0" dirty="0"/>
              <a:t>Sign and keep copy on file.</a:t>
            </a:r>
            <a:endParaRPr lang="en-US" dirty="0"/>
          </a:p>
          <a:p>
            <a:r>
              <a:rPr lang="en-US" dirty="0"/>
              <a:t>Next: </a:t>
            </a:r>
            <a:r>
              <a:rPr lang="en-US" b="0" dirty="0"/>
              <a:t>Take </a:t>
            </a:r>
            <a:r>
              <a:rPr lang="en-US" b="0" dirty="0">
                <a:solidFill>
                  <a:schemeClr val="bg2"/>
                </a:solidFill>
              </a:rPr>
              <a:t>action</a:t>
            </a:r>
            <a:r>
              <a:rPr lang="en-US" b="0" dirty="0"/>
              <a:t> to correct deficiencies within the required timeframe. </a:t>
            </a:r>
          </a:p>
          <a:p>
            <a:pPr>
              <a:spcBef>
                <a:spcPts val="2400"/>
              </a:spcBef>
            </a:pPr>
            <a:r>
              <a:rPr lang="en-US" b="0" dirty="0"/>
              <a:t> </a:t>
            </a:r>
          </a:p>
        </p:txBody>
      </p:sp>
      <p:pic>
        <p:nvPicPr>
          <p:cNvPr id="7" name="Picture Placeholder 6" descr="A restaurant manager discussing a health inspection report with a chef">
            <a:extLst>
              <a:ext uri="{FF2B5EF4-FFF2-40B4-BE49-F238E27FC236}">
                <a16:creationId xmlns:a16="http://schemas.microsoft.com/office/drawing/2014/main" id="{02D37D6C-AAC6-48EB-A0D4-B748658BF1A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3933" r="13933"/>
          <a:stretch/>
        </p:blipFill>
        <p:spPr>
          <a:xfrm>
            <a:off x="8321040" y="1554480"/>
            <a:ext cx="3246120" cy="4351337"/>
          </a:xfrm>
        </p:spPr>
      </p:pic>
      <p:sp>
        <p:nvSpPr>
          <p:cNvPr id="5" name="Slide Number Placeholder 4"/>
          <p:cNvSpPr>
            <a:spLocks noGrp="1"/>
          </p:cNvSpPr>
          <p:nvPr>
            <p:ph type="sldNum" sz="quarter" idx="4"/>
          </p:nvPr>
        </p:nvSpPr>
        <p:spPr/>
        <p:txBody>
          <a:bodyPr/>
          <a:lstStyle/>
          <a:p>
            <a:fld id="{BF568A59-ACA4-4C70-9252-AAB755DA2F6B}" type="slidenum">
              <a:rPr lang="en-US" smtClean="0"/>
              <a:pPr/>
              <a:t>8</a:t>
            </a:fld>
            <a:endParaRPr lang="en-US"/>
          </a:p>
        </p:txBody>
      </p:sp>
    </p:spTree>
    <p:extLst>
      <p:ext uri="{BB962C8B-B14F-4D97-AF65-F5344CB8AC3E}">
        <p14:creationId xmlns:p14="http://schemas.microsoft.com/office/powerpoint/2010/main" val="602959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Closure </a:t>
            </a:r>
          </a:p>
        </p:txBody>
      </p:sp>
      <p:sp>
        <p:nvSpPr>
          <p:cNvPr id="6" name="Content Placeholder 5">
            <a:extLst>
              <a:ext uri="{FF2B5EF4-FFF2-40B4-BE49-F238E27FC236}">
                <a16:creationId xmlns:a16="http://schemas.microsoft.com/office/drawing/2014/main" id="{2D600C9B-60CB-4A46-B70C-54B5509B65D8}"/>
              </a:ext>
            </a:extLst>
          </p:cNvPr>
          <p:cNvSpPr>
            <a:spLocks noGrp="1"/>
          </p:cNvSpPr>
          <p:nvPr>
            <p:ph idx="1"/>
          </p:nvPr>
        </p:nvSpPr>
        <p:spPr/>
        <p:txBody>
          <a:bodyPr>
            <a:normAutofit/>
          </a:bodyPr>
          <a:lstStyle/>
          <a:p>
            <a:pPr>
              <a:spcBef>
                <a:spcPts val="1800"/>
              </a:spcBef>
            </a:pPr>
            <a:r>
              <a:rPr lang="en-US" dirty="0"/>
              <a:t>Hazards that could lead to an operation’s closure:</a:t>
            </a:r>
          </a:p>
          <a:p>
            <a:pPr marL="457200" indent="-457200">
              <a:spcBef>
                <a:spcPts val="1800"/>
              </a:spcBef>
              <a:buFont typeface="Arial" panose="020B0604020202020204" pitchFamily="34" charset="0"/>
              <a:buChar char="•"/>
            </a:pPr>
            <a:r>
              <a:rPr lang="en-US" sz="2600" b="0" dirty="0"/>
              <a:t>Lack of refrigeration</a:t>
            </a:r>
          </a:p>
          <a:p>
            <a:pPr marL="457200" indent="-457200">
              <a:spcBef>
                <a:spcPts val="1800"/>
              </a:spcBef>
              <a:buFont typeface="Arial" panose="020B0604020202020204" pitchFamily="34" charset="0"/>
              <a:buChar char="•"/>
            </a:pPr>
            <a:r>
              <a:rPr lang="en-US" sz="2600" b="0" dirty="0"/>
              <a:t>Sewage backup </a:t>
            </a:r>
          </a:p>
          <a:p>
            <a:pPr marL="457200" indent="-457200">
              <a:spcBef>
                <a:spcPts val="1800"/>
              </a:spcBef>
              <a:buFont typeface="Arial" panose="020B0604020202020204" pitchFamily="34" charset="0"/>
              <a:buChar char="•"/>
            </a:pPr>
            <a:r>
              <a:rPr lang="en-US" sz="2600" b="0" dirty="0"/>
              <a:t>Emergency, such as a fire or flood</a:t>
            </a:r>
          </a:p>
          <a:p>
            <a:pPr marL="457200" indent="-457200">
              <a:spcBef>
                <a:spcPts val="1800"/>
              </a:spcBef>
              <a:buFont typeface="Arial" panose="020B0604020202020204" pitchFamily="34" charset="0"/>
              <a:buChar char="•"/>
            </a:pPr>
            <a:r>
              <a:rPr lang="en-US" sz="2600" b="0" dirty="0"/>
              <a:t>Significant pest infestation </a:t>
            </a:r>
          </a:p>
          <a:p>
            <a:pPr marL="457200" indent="-457200">
              <a:spcBef>
                <a:spcPts val="1800"/>
              </a:spcBef>
              <a:buFont typeface="Arial" panose="020B0604020202020204" pitchFamily="34" charset="0"/>
              <a:buChar char="•"/>
            </a:pPr>
            <a:r>
              <a:rPr lang="en-US" sz="2600" b="0" dirty="0"/>
              <a:t>Long interruption of electrical or water service</a:t>
            </a:r>
          </a:p>
          <a:p>
            <a:pPr marL="457200" indent="-457200">
              <a:spcBef>
                <a:spcPts val="1800"/>
              </a:spcBef>
              <a:buFont typeface="Arial" panose="020B0604020202020204" pitchFamily="34" charset="0"/>
              <a:buChar char="•"/>
            </a:pPr>
            <a:r>
              <a:rPr lang="en-US" sz="2600" b="0" dirty="0"/>
              <a:t>Clear evidence of a foodborne-illness</a:t>
            </a:r>
          </a:p>
        </p:txBody>
      </p:sp>
      <p:sp>
        <p:nvSpPr>
          <p:cNvPr id="5" name="Slide Number Placeholder 4"/>
          <p:cNvSpPr>
            <a:spLocks noGrp="1"/>
          </p:cNvSpPr>
          <p:nvPr>
            <p:ph type="sldNum" sz="quarter" idx="4"/>
          </p:nvPr>
        </p:nvSpPr>
        <p:spPr/>
        <p:txBody>
          <a:bodyPr/>
          <a:lstStyle/>
          <a:p>
            <a:fld id="{BF568A59-ACA4-4C70-9252-AAB755DA2F6B}" type="slidenum">
              <a:rPr lang="en-US" smtClean="0"/>
              <a:pPr/>
              <a:t>9</a:t>
            </a:fld>
            <a:endParaRPr lang="en-US"/>
          </a:p>
        </p:txBody>
      </p:sp>
    </p:spTree>
    <p:extLst>
      <p:ext uri="{BB962C8B-B14F-4D97-AF65-F5344CB8AC3E}">
        <p14:creationId xmlns:p14="http://schemas.microsoft.com/office/powerpoint/2010/main" val="1105870958"/>
      </p:ext>
    </p:extLst>
  </p:cSld>
  <p:clrMapOvr>
    <a:masterClrMapping/>
  </p:clrMapOvr>
</p:sld>
</file>

<file path=ppt/theme/theme1.xml><?xml version="1.0" encoding="utf-8"?>
<a:theme xmlns:a="http://schemas.openxmlformats.org/drawingml/2006/main" name="Office Theme">
  <a:themeElements>
    <a:clrScheme name="Coursebook_8E">
      <a:dk1>
        <a:sysClr val="windowText" lastClr="000000"/>
      </a:dk1>
      <a:lt1>
        <a:sysClr val="window" lastClr="FFFFFF"/>
      </a:lt1>
      <a:dk2>
        <a:srgbClr val="172745"/>
      </a:dk2>
      <a:lt2>
        <a:srgbClr val="DF9C35"/>
      </a:lt2>
      <a:accent1>
        <a:srgbClr val="562714"/>
      </a:accent1>
      <a:accent2>
        <a:srgbClr val="B8CBD5"/>
      </a:accent2>
      <a:accent3>
        <a:srgbClr val="EEF1F3"/>
      </a:accent3>
      <a:accent4>
        <a:srgbClr val="C9242D"/>
      </a:accent4>
      <a:accent5>
        <a:srgbClr val="2C9145"/>
      </a:accent5>
      <a:accent6>
        <a:srgbClr val="FFFF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ursebook_8E-TEMPLATE.pptx" id="{C341BBF4-26A3-43F4-9D1A-9D0C02031CCD}" vid="{C6AE7C19-1B0A-452E-8607-0015272D48A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35408FDB182F4C8BEA4A0943496152" ma:contentTypeVersion="13" ma:contentTypeDescription="Create a new document." ma:contentTypeScope="" ma:versionID="a936c18b8618a4ca3059975b14f579d4">
  <xsd:schema xmlns:xsd="http://www.w3.org/2001/XMLSchema" xmlns:xs="http://www.w3.org/2001/XMLSchema" xmlns:p="http://schemas.microsoft.com/office/2006/metadata/properties" xmlns:ns2="670ae7cf-2779-4335-b55d-ddf3266fd9bb" xmlns:ns3="d9905d2b-a45b-4f19-8572-4568a650575a" targetNamespace="http://schemas.microsoft.com/office/2006/metadata/properties" ma:root="true" ma:fieldsID="4f6e35b1841cfa9d4bc317877cf587ec" ns2:_="" ns3:_="">
    <xsd:import namespace="670ae7cf-2779-4335-b55d-ddf3266fd9bb"/>
    <xsd:import namespace="d9905d2b-a45b-4f19-8572-4568a650575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0ae7cf-2779-4335-b55d-ddf3266fd9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9905d2b-a45b-4f19-8572-4568a650575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36A4CB1-216A-4A6B-AEF0-3F514C5FE8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0ae7cf-2779-4335-b55d-ddf3266fd9bb"/>
    <ds:schemaRef ds:uri="d9905d2b-a45b-4f19-8572-4568a650575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3323765-2846-400E-859E-1D547C93732F}">
  <ds:schemaRefs>
    <ds:schemaRef ds:uri="http://schemas.microsoft.com/sharepoint/v3/contenttype/forms"/>
  </ds:schemaRefs>
</ds:datastoreItem>
</file>

<file path=customXml/itemProps3.xml><?xml version="1.0" encoding="utf-8"?>
<ds:datastoreItem xmlns:ds="http://schemas.openxmlformats.org/officeDocument/2006/customXml" ds:itemID="{062FBE8D-2E26-45B4-8DEE-3EF3C8B9A67E}">
  <ds:schemaRefs>
    <ds:schemaRef ds:uri="http://purl.org/dc/terms/"/>
    <ds:schemaRef ds:uri="http://schemas.microsoft.com/office/2006/metadata/properties"/>
    <ds:schemaRef ds:uri="d9905d2b-a45b-4f19-8572-4568a650575a"/>
    <ds:schemaRef ds:uri="http://www.w3.org/XML/1998/namespace"/>
    <ds:schemaRef ds:uri="http://schemas.microsoft.com/office/2006/documentManagement/types"/>
    <ds:schemaRef ds:uri="http://schemas.microsoft.com/office/infopath/2007/PartnerControls"/>
    <ds:schemaRef ds:uri="http://purl.org/dc/dcmitype/"/>
    <ds:schemaRef ds:uri="http://schemas.openxmlformats.org/package/2006/metadata/core-properties"/>
    <ds:schemaRef ds:uri="670ae7cf-2779-4335-b55d-ddf3266fd9bb"/>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26</TotalTime>
  <Words>1107</Words>
  <Application>Microsoft Office PowerPoint</Application>
  <PresentationFormat>Widescreen</PresentationFormat>
  <Paragraphs>133</Paragraphs>
  <Slides>12</Slides>
  <Notes>8</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14</vt:lpstr>
      <vt:lpstr>Learning Objectives </vt:lpstr>
      <vt:lpstr>14.1 Government Agencies and Foodborne Illness </vt:lpstr>
      <vt:lpstr>Government Agencies and Foodborne Illness </vt:lpstr>
      <vt:lpstr>14.2 The Inspection Process </vt:lpstr>
      <vt:lpstr>Inspection Frequency </vt:lpstr>
      <vt:lpstr>Steps in the Inspection Process </vt:lpstr>
      <vt:lpstr>Steps in the Inspection Process Continued</vt:lpstr>
      <vt:lpstr>Closure </vt:lpstr>
      <vt:lpstr>14.3 Self-Inspections and Voluntary Controls </vt:lpstr>
      <vt:lpstr>Self-Inspections and Voluntary Controls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14</dc:title>
  <dc:creator>Julia Norma McKenna</dc:creator>
  <cp:lastModifiedBy>Julia Norma McKenna</cp:lastModifiedBy>
  <cp:revision>8</cp:revision>
  <dcterms:created xsi:type="dcterms:W3CDTF">2022-02-11T16:22:45Z</dcterms:created>
  <dcterms:modified xsi:type="dcterms:W3CDTF">2022-02-25T22:17:27Z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0x0101006035408FDB182F4C8BEA4A0943496152</vt:lpwstr>
  </property>
</Properties>
</file>