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6.xml" ContentType="application/vnd.openxmlformats-officedocument.presentationml.tags+xml"/>
  <Override PartName="/ppt/notesSlides/notesSlide129.xml" ContentType="application/vnd.openxmlformats-officedocument.presentationml.notesSlide+xml"/>
  <Override PartName="/ppt/tags/tag7.xml" ContentType="application/vnd.openxmlformats-officedocument.presentationml.tag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ags/tag8.xml" ContentType="application/vnd.openxmlformats-officedocument.presentationml.tag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tags/tag9.xml" ContentType="application/vnd.openxmlformats-officedocument.presentationml.tags+xml"/>
  <Override PartName="/ppt/notesSlides/notesSlide192.xml" ContentType="application/vnd.openxmlformats-officedocument.presentationml.notesSlide+xml"/>
  <Override PartName="/ppt/tags/tag10.xml" ContentType="application/vnd.openxmlformats-officedocument.presentationml.tags+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2.xml" ContentType="application/vnd.openxmlformats-officedocument.themeOverride+xml"/>
  <Override PartName="/ppt/tags/tag11.xml" ContentType="application/vnd.openxmlformats-officedocument.presentationml.tags+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tags/tag12.xml" ContentType="application/vnd.openxmlformats-officedocument.presentationml.tags+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tags/tag13.xml" ContentType="application/vnd.openxmlformats-officedocument.presentationml.tags+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0" r:id="rId4"/>
    <p:sldMasterId id="2147484503" r:id="rId5"/>
    <p:sldMasterId id="2147484548" r:id="rId6"/>
    <p:sldMasterId id="2147484591" r:id="rId7"/>
  </p:sldMasterIdLst>
  <p:notesMasterIdLst>
    <p:notesMasterId r:id="rId333"/>
  </p:notesMasterIdLst>
  <p:handoutMasterIdLst>
    <p:handoutMasterId r:id="rId334"/>
  </p:handoutMasterIdLst>
  <p:sldIdLst>
    <p:sldId id="2158" r:id="rId8"/>
    <p:sldId id="653" r:id="rId9"/>
    <p:sldId id="1671" r:id="rId10"/>
    <p:sldId id="1927" r:id="rId11"/>
    <p:sldId id="1005" r:id="rId12"/>
    <p:sldId id="1006" r:id="rId13"/>
    <p:sldId id="1932" r:id="rId14"/>
    <p:sldId id="1672" r:id="rId15"/>
    <p:sldId id="1007" r:id="rId16"/>
    <p:sldId id="1335" r:id="rId17"/>
    <p:sldId id="1336" r:id="rId18"/>
    <p:sldId id="1662" r:id="rId19"/>
    <p:sldId id="1663" r:id="rId20"/>
    <p:sldId id="1664" r:id="rId21"/>
    <p:sldId id="1928" r:id="rId22"/>
    <p:sldId id="1665" r:id="rId23"/>
    <p:sldId id="1929" r:id="rId24"/>
    <p:sldId id="1666" r:id="rId25"/>
    <p:sldId id="1667" r:id="rId26"/>
    <p:sldId id="1969" r:id="rId27"/>
    <p:sldId id="1970" r:id="rId28"/>
    <p:sldId id="1673" r:id="rId29"/>
    <p:sldId id="1930" r:id="rId30"/>
    <p:sldId id="1668" r:id="rId31"/>
    <p:sldId id="1931" r:id="rId32"/>
    <p:sldId id="1669" r:id="rId33"/>
    <p:sldId id="1670" r:id="rId34"/>
    <p:sldId id="1971" r:id="rId35"/>
    <p:sldId id="2139" r:id="rId36"/>
    <p:sldId id="2151" r:id="rId37"/>
    <p:sldId id="2140" r:id="rId38"/>
    <p:sldId id="2141" r:id="rId39"/>
    <p:sldId id="1674" r:id="rId40"/>
    <p:sldId id="1972" r:id="rId41"/>
    <p:sldId id="1822" r:id="rId42"/>
    <p:sldId id="1676" r:id="rId43"/>
    <p:sldId id="1973" r:id="rId44"/>
    <p:sldId id="1677" r:id="rId45"/>
    <p:sldId id="1933" r:id="rId46"/>
    <p:sldId id="1974" r:id="rId47"/>
    <p:sldId id="1678" r:id="rId48"/>
    <p:sldId id="1679" r:id="rId49"/>
    <p:sldId id="1957" r:id="rId50"/>
    <p:sldId id="1934" r:id="rId51"/>
    <p:sldId id="1680" r:id="rId52"/>
    <p:sldId id="1681" r:id="rId53"/>
    <p:sldId id="1682" r:id="rId54"/>
    <p:sldId id="1683" r:id="rId55"/>
    <p:sldId id="1684" r:id="rId56"/>
    <p:sldId id="1685" r:id="rId57"/>
    <p:sldId id="1686" r:id="rId58"/>
    <p:sldId id="1687" r:id="rId59"/>
    <p:sldId id="1688" r:id="rId60"/>
    <p:sldId id="1689" r:id="rId61"/>
    <p:sldId id="1690" r:id="rId62"/>
    <p:sldId id="1958" r:id="rId63"/>
    <p:sldId id="1935" r:id="rId64"/>
    <p:sldId id="1936" r:id="rId65"/>
    <p:sldId id="1693" r:id="rId66"/>
    <p:sldId id="1694" r:id="rId67"/>
    <p:sldId id="1695" r:id="rId68"/>
    <p:sldId id="1937" r:id="rId69"/>
    <p:sldId id="1938" r:id="rId70"/>
    <p:sldId id="1698" r:id="rId71"/>
    <p:sldId id="1699" r:id="rId72"/>
    <p:sldId id="1700" r:id="rId73"/>
    <p:sldId id="1701" r:id="rId74"/>
    <p:sldId id="1940" r:id="rId75"/>
    <p:sldId id="1975" r:id="rId76"/>
    <p:sldId id="1976" r:id="rId77"/>
    <p:sldId id="1703" r:id="rId78"/>
    <p:sldId id="1704" r:id="rId79"/>
    <p:sldId id="1705" r:id="rId80"/>
    <p:sldId id="1706" r:id="rId81"/>
    <p:sldId id="1707" r:id="rId82"/>
    <p:sldId id="1708" r:id="rId83"/>
    <p:sldId id="1709" r:id="rId84"/>
    <p:sldId id="1710" r:id="rId85"/>
    <p:sldId id="1711" r:id="rId86"/>
    <p:sldId id="1941" r:id="rId87"/>
    <p:sldId id="1942" r:id="rId88"/>
    <p:sldId id="1943" r:id="rId89"/>
    <p:sldId id="1944" r:id="rId90"/>
    <p:sldId id="1712" r:id="rId91"/>
    <p:sldId id="1977" r:id="rId92"/>
    <p:sldId id="2031" r:id="rId93"/>
    <p:sldId id="1959" r:id="rId94"/>
    <p:sldId id="1714" r:id="rId95"/>
    <p:sldId id="1715" r:id="rId96"/>
    <p:sldId id="2032" r:id="rId97"/>
    <p:sldId id="1738" r:id="rId98"/>
    <p:sldId id="1718" r:id="rId99"/>
    <p:sldId id="1719" r:id="rId100"/>
    <p:sldId id="1720" r:id="rId101"/>
    <p:sldId id="1946" r:id="rId102"/>
    <p:sldId id="1978" r:id="rId103"/>
    <p:sldId id="1722" r:id="rId104"/>
    <p:sldId id="2033" r:id="rId105"/>
    <p:sldId id="1723" r:id="rId106"/>
    <p:sldId id="1979" r:id="rId107"/>
    <p:sldId id="1980" r:id="rId108"/>
    <p:sldId id="1981" r:id="rId109"/>
    <p:sldId id="1725" r:id="rId110"/>
    <p:sldId id="1726" r:id="rId111"/>
    <p:sldId id="1947" r:id="rId112"/>
    <p:sldId id="1727" r:id="rId113"/>
    <p:sldId id="1982" r:id="rId114"/>
    <p:sldId id="1728" r:id="rId115"/>
    <p:sldId id="1729" r:id="rId116"/>
    <p:sldId id="1730" r:id="rId117"/>
    <p:sldId id="1984" r:id="rId118"/>
    <p:sldId id="1983" r:id="rId119"/>
    <p:sldId id="1985" r:id="rId120"/>
    <p:sldId id="1987" r:id="rId121"/>
    <p:sldId id="1986" r:id="rId122"/>
    <p:sldId id="1732" r:id="rId123"/>
    <p:sldId id="1988" r:id="rId124"/>
    <p:sldId id="1989" r:id="rId125"/>
    <p:sldId id="1990" r:id="rId126"/>
    <p:sldId id="1991" r:id="rId127"/>
    <p:sldId id="1992" r:id="rId128"/>
    <p:sldId id="1999" r:id="rId129"/>
    <p:sldId id="2000" r:id="rId130"/>
    <p:sldId id="2001" r:id="rId131"/>
    <p:sldId id="1739" r:id="rId132"/>
    <p:sldId id="1741" r:id="rId133"/>
    <p:sldId id="1742" r:id="rId134"/>
    <p:sldId id="1743" r:id="rId135"/>
    <p:sldId id="2142" r:id="rId136"/>
    <p:sldId id="2143" r:id="rId137"/>
    <p:sldId id="1745" r:id="rId138"/>
    <p:sldId id="1746" r:id="rId139"/>
    <p:sldId id="1747" r:id="rId140"/>
    <p:sldId id="1748" r:id="rId141"/>
    <p:sldId id="1749" r:id="rId142"/>
    <p:sldId id="1750" r:id="rId143"/>
    <p:sldId id="1751" r:id="rId144"/>
    <p:sldId id="1955" r:id="rId145"/>
    <p:sldId id="2002" r:id="rId146"/>
    <p:sldId id="1752" r:id="rId147"/>
    <p:sldId id="1753" r:id="rId148"/>
    <p:sldId id="1754" r:id="rId149"/>
    <p:sldId id="1755" r:id="rId150"/>
    <p:sldId id="1756" r:id="rId151"/>
    <p:sldId id="1757" r:id="rId152"/>
    <p:sldId id="1758" r:id="rId153"/>
    <p:sldId id="1759" r:id="rId154"/>
    <p:sldId id="1760" r:id="rId155"/>
    <p:sldId id="1761" r:id="rId156"/>
    <p:sldId id="1762" r:id="rId157"/>
    <p:sldId id="1763" r:id="rId158"/>
    <p:sldId id="1764" r:id="rId159"/>
    <p:sldId id="2005" r:id="rId160"/>
    <p:sldId id="2034" r:id="rId161"/>
    <p:sldId id="1766" r:id="rId162"/>
    <p:sldId id="1767" r:id="rId163"/>
    <p:sldId id="1768" r:id="rId164"/>
    <p:sldId id="1769" r:id="rId165"/>
    <p:sldId id="1961" r:id="rId166"/>
    <p:sldId id="1771" r:id="rId167"/>
    <p:sldId id="1772" r:id="rId168"/>
    <p:sldId id="1773" r:id="rId169"/>
    <p:sldId id="1774" r:id="rId170"/>
    <p:sldId id="1775" r:id="rId171"/>
    <p:sldId id="1776" r:id="rId172"/>
    <p:sldId id="1777" r:id="rId173"/>
    <p:sldId id="1778" r:id="rId174"/>
    <p:sldId id="1779" r:id="rId175"/>
    <p:sldId id="1780" r:id="rId176"/>
    <p:sldId id="1781" r:id="rId177"/>
    <p:sldId id="1782" r:id="rId178"/>
    <p:sldId id="1783" r:id="rId179"/>
    <p:sldId id="2006" r:id="rId180"/>
    <p:sldId id="1784" r:id="rId181"/>
    <p:sldId id="1785" r:id="rId182"/>
    <p:sldId id="1786" r:id="rId183"/>
    <p:sldId id="1787" r:id="rId184"/>
    <p:sldId id="1788" r:id="rId185"/>
    <p:sldId id="1789" r:id="rId186"/>
    <p:sldId id="1790" r:id="rId187"/>
    <p:sldId id="2035" r:id="rId188"/>
    <p:sldId id="1963" r:id="rId189"/>
    <p:sldId id="2144" r:id="rId190"/>
    <p:sldId id="1791" r:id="rId191"/>
    <p:sldId id="1792" r:id="rId192"/>
    <p:sldId id="1794" r:id="rId193"/>
    <p:sldId id="1795" r:id="rId194"/>
    <p:sldId id="1796" r:id="rId195"/>
    <p:sldId id="1797" r:id="rId196"/>
    <p:sldId id="1799" r:id="rId197"/>
    <p:sldId id="1800" r:id="rId198"/>
    <p:sldId id="2147" r:id="rId199"/>
    <p:sldId id="2148" r:id="rId200"/>
    <p:sldId id="1801" r:id="rId201"/>
    <p:sldId id="1802" r:id="rId202"/>
    <p:sldId id="1803" r:id="rId203"/>
    <p:sldId id="1804" r:id="rId204"/>
    <p:sldId id="2152" r:id="rId205"/>
    <p:sldId id="1805" r:id="rId206"/>
    <p:sldId id="1806" r:id="rId207"/>
    <p:sldId id="1807" r:id="rId208"/>
    <p:sldId id="1808" r:id="rId209"/>
    <p:sldId id="2036" r:id="rId210"/>
    <p:sldId id="1962" r:id="rId211"/>
    <p:sldId id="2007" r:id="rId212"/>
    <p:sldId id="1811" r:id="rId213"/>
    <p:sldId id="2008" r:id="rId214"/>
    <p:sldId id="1812" r:id="rId215"/>
    <p:sldId id="1813" r:id="rId216"/>
    <p:sldId id="1814" r:id="rId217"/>
    <p:sldId id="1815" r:id="rId218"/>
    <p:sldId id="1816" r:id="rId219"/>
    <p:sldId id="1817" r:id="rId220"/>
    <p:sldId id="1818" r:id="rId221"/>
    <p:sldId id="1819" r:id="rId222"/>
    <p:sldId id="1823" r:id="rId223"/>
    <p:sldId id="1824" r:id="rId224"/>
    <p:sldId id="2037" r:id="rId225"/>
    <p:sldId id="2038" r:id="rId226"/>
    <p:sldId id="2039" r:id="rId227"/>
    <p:sldId id="2040" r:id="rId228"/>
    <p:sldId id="2041" r:id="rId229"/>
    <p:sldId id="2153" r:id="rId230"/>
    <p:sldId id="2154" r:id="rId231"/>
    <p:sldId id="2042" r:id="rId232"/>
    <p:sldId id="2149" r:id="rId233"/>
    <p:sldId id="2043" r:id="rId234"/>
    <p:sldId id="2044" r:id="rId235"/>
    <p:sldId id="2045" r:id="rId236"/>
    <p:sldId id="2046" r:id="rId237"/>
    <p:sldId id="2047" r:id="rId238"/>
    <p:sldId id="2048" r:id="rId239"/>
    <p:sldId id="2049" r:id="rId240"/>
    <p:sldId id="2050" r:id="rId241"/>
    <p:sldId id="2051" r:id="rId242"/>
    <p:sldId id="2052" r:id="rId243"/>
    <p:sldId id="2053" r:id="rId244"/>
    <p:sldId id="2054" r:id="rId245"/>
    <p:sldId id="2055" r:id="rId246"/>
    <p:sldId id="2056" r:id="rId247"/>
    <p:sldId id="2057" r:id="rId248"/>
    <p:sldId id="2058" r:id="rId249"/>
    <p:sldId id="2059" r:id="rId250"/>
    <p:sldId id="2060" r:id="rId251"/>
    <p:sldId id="2061" r:id="rId252"/>
    <p:sldId id="2062" r:id="rId253"/>
    <p:sldId id="2063" r:id="rId254"/>
    <p:sldId id="2064" r:id="rId255"/>
    <p:sldId id="2065" r:id="rId256"/>
    <p:sldId id="2066" r:id="rId257"/>
    <p:sldId id="2067" r:id="rId258"/>
    <p:sldId id="2068" r:id="rId259"/>
    <p:sldId id="2069" r:id="rId260"/>
    <p:sldId id="2155" r:id="rId261"/>
    <p:sldId id="2156" r:id="rId262"/>
    <p:sldId id="2157" r:id="rId263"/>
    <p:sldId id="2071" r:id="rId264"/>
    <p:sldId id="2072" r:id="rId265"/>
    <p:sldId id="2073" r:id="rId266"/>
    <p:sldId id="2074" r:id="rId267"/>
    <p:sldId id="2075" r:id="rId268"/>
    <p:sldId id="2076" r:id="rId269"/>
    <p:sldId id="2077" r:id="rId270"/>
    <p:sldId id="2078" r:id="rId271"/>
    <p:sldId id="2079" r:id="rId272"/>
    <p:sldId id="2080" r:id="rId273"/>
    <p:sldId id="2081" r:id="rId274"/>
    <p:sldId id="2082" r:id="rId275"/>
    <p:sldId id="2083" r:id="rId276"/>
    <p:sldId id="2084" r:id="rId277"/>
    <p:sldId id="2085" r:id="rId278"/>
    <p:sldId id="2086" r:id="rId279"/>
    <p:sldId id="2087" r:id="rId280"/>
    <p:sldId id="2088" r:id="rId281"/>
    <p:sldId id="2089" r:id="rId282"/>
    <p:sldId id="2090" r:id="rId283"/>
    <p:sldId id="2091" r:id="rId284"/>
    <p:sldId id="2092" r:id="rId285"/>
    <p:sldId id="2093" r:id="rId286"/>
    <p:sldId id="2094" r:id="rId287"/>
    <p:sldId id="2095" r:id="rId288"/>
    <p:sldId id="2150" r:id="rId289"/>
    <p:sldId id="2096" r:id="rId290"/>
    <p:sldId id="2097" r:id="rId291"/>
    <p:sldId id="2098" r:id="rId292"/>
    <p:sldId id="2099" r:id="rId293"/>
    <p:sldId id="2100" r:id="rId294"/>
    <p:sldId id="2101" r:id="rId295"/>
    <p:sldId id="2102" r:id="rId296"/>
    <p:sldId id="2103" r:id="rId297"/>
    <p:sldId id="2104" r:id="rId298"/>
    <p:sldId id="2105" r:id="rId299"/>
    <p:sldId id="2106" r:id="rId300"/>
    <p:sldId id="2107" r:id="rId301"/>
    <p:sldId id="2108" r:id="rId302"/>
    <p:sldId id="2109" r:id="rId303"/>
    <p:sldId id="2110" r:id="rId304"/>
    <p:sldId id="2111" r:id="rId305"/>
    <p:sldId id="2112" r:id="rId306"/>
    <p:sldId id="2113" r:id="rId307"/>
    <p:sldId id="2114" r:id="rId308"/>
    <p:sldId id="2115" r:id="rId309"/>
    <p:sldId id="2116" r:id="rId310"/>
    <p:sldId id="2117" r:id="rId311"/>
    <p:sldId id="2118" r:id="rId312"/>
    <p:sldId id="2119" r:id="rId313"/>
    <p:sldId id="2120" r:id="rId314"/>
    <p:sldId id="2121" r:id="rId315"/>
    <p:sldId id="2122" r:id="rId316"/>
    <p:sldId id="2123" r:id="rId317"/>
    <p:sldId id="2124" r:id="rId318"/>
    <p:sldId id="2125" r:id="rId319"/>
    <p:sldId id="2126" r:id="rId320"/>
    <p:sldId id="2127" r:id="rId321"/>
    <p:sldId id="2128" r:id="rId322"/>
    <p:sldId id="2129" r:id="rId323"/>
    <p:sldId id="2130" r:id="rId324"/>
    <p:sldId id="2131" r:id="rId325"/>
    <p:sldId id="2132" r:id="rId326"/>
    <p:sldId id="2133" r:id="rId327"/>
    <p:sldId id="2134" r:id="rId328"/>
    <p:sldId id="2135" r:id="rId329"/>
    <p:sldId id="2136" r:id="rId330"/>
    <p:sldId id="2137" r:id="rId331"/>
    <p:sldId id="2138" r:id="rId332"/>
  </p:sldIdLst>
  <p:sldSz cx="9144000" cy="6858000" type="screen4x3"/>
  <p:notesSz cx="6858000" cy="9144000"/>
  <p:custDataLst>
    <p:tags r:id="rId335"/>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apítulo 1 Proporcionar alimentos seguros" id="{F774E4B1-9C02-9C4B-8A31-517192454CC6}">
          <p14:sldIdLst>
            <p14:sldId id="2158"/>
            <p14:sldId id="653"/>
            <p14:sldId id="1671"/>
            <p14:sldId id="1927"/>
            <p14:sldId id="1005"/>
            <p14:sldId id="1006"/>
            <p14:sldId id="1932"/>
            <p14:sldId id="1672"/>
            <p14:sldId id="1007"/>
            <p14:sldId id="1335"/>
            <p14:sldId id="1336"/>
            <p14:sldId id="1662"/>
            <p14:sldId id="1663"/>
            <p14:sldId id="1664"/>
            <p14:sldId id="1928"/>
            <p14:sldId id="1665"/>
            <p14:sldId id="1929"/>
            <p14:sldId id="1666"/>
            <p14:sldId id="1667"/>
            <p14:sldId id="1969"/>
            <p14:sldId id="1970"/>
            <p14:sldId id="1673"/>
            <p14:sldId id="1930"/>
            <p14:sldId id="1668"/>
            <p14:sldId id="1931"/>
            <p14:sldId id="1669"/>
            <p14:sldId id="1670"/>
            <p14:sldId id="1971"/>
            <p14:sldId id="2139"/>
            <p14:sldId id="2151"/>
            <p14:sldId id="2140"/>
            <p14:sldId id="2141"/>
            <p14:sldId id="1674"/>
            <p14:sldId id="1972"/>
          </p14:sldIdLst>
        </p14:section>
        <p14:section name="Capítulo 2 Formas de contaminación" id="{07BD4D6D-5EE6-9F44-A1D3-B7E1F5274DD6}">
          <p14:sldIdLst>
            <p14:sldId id="1822"/>
            <p14:sldId id="1676"/>
            <p14:sldId id="1973"/>
            <p14:sldId id="1677"/>
            <p14:sldId id="1933"/>
            <p14:sldId id="1974"/>
            <p14:sldId id="1678"/>
            <p14:sldId id="1679"/>
            <p14:sldId id="1957"/>
            <p14:sldId id="1934"/>
            <p14:sldId id="1680"/>
            <p14:sldId id="1681"/>
            <p14:sldId id="1682"/>
            <p14:sldId id="1683"/>
            <p14:sldId id="1684"/>
            <p14:sldId id="1685"/>
            <p14:sldId id="1686"/>
            <p14:sldId id="1687"/>
            <p14:sldId id="1688"/>
            <p14:sldId id="1689"/>
            <p14:sldId id="1690"/>
            <p14:sldId id="1958"/>
            <p14:sldId id="1935"/>
            <p14:sldId id="1936"/>
            <p14:sldId id="1693"/>
            <p14:sldId id="1694"/>
            <p14:sldId id="1695"/>
            <p14:sldId id="1937"/>
            <p14:sldId id="1938"/>
            <p14:sldId id="1698"/>
            <p14:sldId id="1699"/>
            <p14:sldId id="1700"/>
            <p14:sldId id="1701"/>
            <p14:sldId id="1940"/>
            <p14:sldId id="1975"/>
            <p14:sldId id="1976"/>
            <p14:sldId id="1703"/>
            <p14:sldId id="1704"/>
            <p14:sldId id="1705"/>
            <p14:sldId id="1706"/>
            <p14:sldId id="1707"/>
            <p14:sldId id="1708"/>
            <p14:sldId id="1709"/>
            <p14:sldId id="1710"/>
            <p14:sldId id="1711"/>
            <p14:sldId id="1941"/>
            <p14:sldId id="1942"/>
            <p14:sldId id="1943"/>
            <p14:sldId id="1944"/>
            <p14:sldId id="1712"/>
            <p14:sldId id="1977"/>
            <p14:sldId id="2031"/>
            <p14:sldId id="1959"/>
            <p14:sldId id="1714"/>
            <p14:sldId id="1715"/>
            <p14:sldId id="2032"/>
          </p14:sldIdLst>
        </p14:section>
        <p14:section name="Capítulo 3 Manipulación segura de los alimentos" id="{19901A65-EE78-8449-AFFB-D240CE7723DA}">
          <p14:sldIdLst>
            <p14:sldId id="1738"/>
            <p14:sldId id="1718"/>
            <p14:sldId id="1719"/>
            <p14:sldId id="1720"/>
            <p14:sldId id="1946"/>
            <p14:sldId id="1978"/>
            <p14:sldId id="1722"/>
            <p14:sldId id="2033"/>
            <p14:sldId id="1723"/>
            <p14:sldId id="1979"/>
            <p14:sldId id="1980"/>
            <p14:sldId id="1981"/>
            <p14:sldId id="1725"/>
            <p14:sldId id="1726"/>
            <p14:sldId id="1947"/>
            <p14:sldId id="1727"/>
            <p14:sldId id="1982"/>
            <p14:sldId id="1728"/>
            <p14:sldId id="1729"/>
            <p14:sldId id="1730"/>
            <p14:sldId id="1984"/>
            <p14:sldId id="1983"/>
            <p14:sldId id="1985"/>
            <p14:sldId id="1987"/>
            <p14:sldId id="1986"/>
            <p14:sldId id="1732"/>
            <p14:sldId id="1988"/>
            <p14:sldId id="1989"/>
            <p14:sldId id="1990"/>
            <p14:sldId id="1991"/>
            <p14:sldId id="1992"/>
            <p14:sldId id="1999"/>
            <p14:sldId id="2000"/>
            <p14:sldId id="2001"/>
          </p14:sldIdLst>
        </p14:section>
        <p14:section name="Capítulo 4 El trayecto de los alimentos: Introducción" id="{C1671CF2-EDE0-8244-92A2-2225092BCB3C}">
          <p14:sldIdLst>
            <p14:sldId id="1739"/>
            <p14:sldId id="1741"/>
            <p14:sldId id="1742"/>
            <p14:sldId id="1743"/>
            <p14:sldId id="2142"/>
            <p14:sldId id="2143"/>
            <p14:sldId id="1745"/>
            <p14:sldId id="1746"/>
            <p14:sldId id="1747"/>
            <p14:sldId id="1748"/>
            <p14:sldId id="1749"/>
            <p14:sldId id="1750"/>
            <p14:sldId id="1751"/>
            <p14:sldId id="1955"/>
            <p14:sldId id="2002"/>
          </p14:sldIdLst>
        </p14:section>
        <p14:section name="Capítulo 5 El trayecto de los alimentos: Compra, recepción y almacenamiento" id="{25483380-41CE-414F-9894-CA20B1FB392A}">
          <p14:sldIdLst>
            <p14:sldId id="1752"/>
            <p14:sldId id="1753"/>
            <p14:sldId id="1754"/>
            <p14:sldId id="1755"/>
            <p14:sldId id="1756"/>
            <p14:sldId id="1757"/>
            <p14:sldId id="1758"/>
            <p14:sldId id="1759"/>
            <p14:sldId id="1760"/>
            <p14:sldId id="1761"/>
            <p14:sldId id="1762"/>
            <p14:sldId id="1763"/>
            <p14:sldId id="1764"/>
            <p14:sldId id="2005"/>
            <p14:sldId id="2034"/>
            <p14:sldId id="1766"/>
            <p14:sldId id="1767"/>
            <p14:sldId id="1768"/>
            <p14:sldId id="1769"/>
            <p14:sldId id="1961"/>
            <p14:sldId id="1771"/>
            <p14:sldId id="1772"/>
            <p14:sldId id="1773"/>
            <p14:sldId id="1774"/>
            <p14:sldId id="1775"/>
            <p14:sldId id="1776"/>
            <p14:sldId id="1777"/>
            <p14:sldId id="1778"/>
            <p14:sldId id="1779"/>
            <p14:sldId id="1780"/>
            <p14:sldId id="1781"/>
            <p14:sldId id="1782"/>
            <p14:sldId id="1783"/>
            <p14:sldId id="2006"/>
          </p14:sldIdLst>
        </p14:section>
        <p14:section name="Capítulo 6 El trayecto de los alimentos: Preparación" id="{31CFFD16-0C83-9542-B732-30F6AAF075EC}">
          <p14:sldIdLst>
            <p14:sldId id="1784"/>
            <p14:sldId id="1785"/>
            <p14:sldId id="1786"/>
            <p14:sldId id="1787"/>
            <p14:sldId id="1788"/>
            <p14:sldId id="1789"/>
            <p14:sldId id="1790"/>
            <p14:sldId id="2035"/>
            <p14:sldId id="1963"/>
            <p14:sldId id="2144"/>
            <p14:sldId id="1791"/>
            <p14:sldId id="1792"/>
            <p14:sldId id="1794"/>
            <p14:sldId id="1795"/>
            <p14:sldId id="1796"/>
            <p14:sldId id="1797"/>
            <p14:sldId id="1799"/>
            <p14:sldId id="1800"/>
            <p14:sldId id="2147"/>
            <p14:sldId id="2148"/>
            <p14:sldId id="1801"/>
            <p14:sldId id="1802"/>
            <p14:sldId id="1803"/>
            <p14:sldId id="1804"/>
            <p14:sldId id="2152"/>
            <p14:sldId id="1805"/>
            <p14:sldId id="1806"/>
            <p14:sldId id="1807"/>
            <p14:sldId id="1808"/>
            <p14:sldId id="2036"/>
            <p14:sldId id="1962"/>
            <p14:sldId id="2007"/>
            <p14:sldId id="1811"/>
            <p14:sldId id="2008"/>
            <p14:sldId id="1812"/>
            <p14:sldId id="1813"/>
            <p14:sldId id="1814"/>
            <p14:sldId id="1815"/>
            <p14:sldId id="1816"/>
            <p14:sldId id="1817"/>
            <p14:sldId id="1818"/>
            <p14:sldId id="1819"/>
          </p14:sldIdLst>
        </p14:section>
        <p14:section name="Capítulo 7 El trayecto de los alimentos: Servicio" id="{5791D24C-71AB-0D4A-ACD2-8B60A00F54A3}">
          <p14:sldIdLst>
            <p14:sldId id="1823"/>
            <p14:sldId id="1824"/>
            <p14:sldId id="2037"/>
            <p14:sldId id="2038"/>
            <p14:sldId id="2039"/>
            <p14:sldId id="2040"/>
            <p14:sldId id="2041"/>
            <p14:sldId id="2153"/>
            <p14:sldId id="2154"/>
            <p14:sldId id="2042"/>
            <p14:sldId id="2149"/>
            <p14:sldId id="2043"/>
            <p14:sldId id="2044"/>
            <p14:sldId id="2045"/>
            <p14:sldId id="2046"/>
            <p14:sldId id="2047"/>
            <p14:sldId id="2048"/>
            <p14:sldId id="2049"/>
            <p14:sldId id="2050"/>
            <p14:sldId id="2051"/>
            <p14:sldId id="2052"/>
            <p14:sldId id="2053"/>
            <p14:sldId id="2054"/>
            <p14:sldId id="2055"/>
            <p14:sldId id="2056"/>
          </p14:sldIdLst>
        </p14:section>
        <p14:section name="Capítulo 8 Sistema de administración de seguridad de los alimentos" id="{3C747E6B-237D-4930-8B05-E22A6C51C5D0}">
          <p14:sldIdLst>
            <p14:sldId id="2057"/>
            <p14:sldId id="2058"/>
            <p14:sldId id="2059"/>
            <p14:sldId id="2060"/>
            <p14:sldId id="2061"/>
            <p14:sldId id="2062"/>
            <p14:sldId id="2063"/>
            <p14:sldId id="2064"/>
            <p14:sldId id="2065"/>
            <p14:sldId id="2066"/>
          </p14:sldIdLst>
        </p14:section>
        <p14:section name="Capítulo 9 Instalaciones seguras y manejo de plagas" id="{AB301EC0-2CD0-4AF7-BBD6-812183A36B57}">
          <p14:sldIdLst>
            <p14:sldId id="2067"/>
            <p14:sldId id="2068"/>
            <p14:sldId id="2069"/>
            <p14:sldId id="2155"/>
            <p14:sldId id="2156"/>
            <p14:sldId id="2157"/>
            <p14:sldId id="2071"/>
            <p14:sldId id="2072"/>
            <p14:sldId id="2073"/>
            <p14:sldId id="2074"/>
            <p14:sldId id="2075"/>
            <p14:sldId id="2076"/>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150"/>
            <p14:sldId id="2096"/>
            <p14:sldId id="2097"/>
            <p14:sldId id="2098"/>
            <p14:sldId id="2099"/>
            <p14:sldId id="2100"/>
          </p14:sldIdLst>
        </p14:section>
        <p14:section name="Capítulo 10 Limpieza y sanitización" id="{D1EEA4A4-E648-45DF-B8B3-3560E85CA4B0}">
          <p14:sldIdLst>
            <p14:sldId id="2101"/>
            <p14:sldId id="2102"/>
            <p14:sldId id="2103"/>
            <p14:sldId id="2104"/>
            <p14:sldId id="2105"/>
            <p14:sldId id="2106"/>
            <p14:sldId id="2107"/>
            <p14:sldId id="2108"/>
            <p14:sldId id="2109"/>
            <p14:sldId id="2110"/>
            <p14:sldId id="2111"/>
            <p14:sldId id="2112"/>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Lst>
        </p14:section>
      </p14:sectionLst>
    </p:ext>
    <p:ext uri="{EFAFB233-063F-42B5-8137-9DF3F51BA10A}">
      <p15:sldGuideLst xmlns:p15="http://schemas.microsoft.com/office/powerpoint/2012/main">
        <p15:guide id="1" orient="horz" pos="192">
          <p15:clr>
            <a:srgbClr val="A4A3A4"/>
          </p15:clr>
        </p15:guide>
        <p15:guide id="2" orient="horz" pos="716">
          <p15:clr>
            <a:srgbClr val="A4A3A4"/>
          </p15:clr>
        </p15:guide>
        <p15:guide id="3" orient="horz" pos="100">
          <p15:clr>
            <a:srgbClr val="A4A3A4"/>
          </p15:clr>
        </p15:guide>
        <p15:guide id="4" orient="horz" pos="1714">
          <p15:clr>
            <a:srgbClr val="A4A3A4"/>
          </p15:clr>
        </p15:guide>
        <p15:guide id="5" orient="horz" pos="2440">
          <p15:clr>
            <a:srgbClr val="A4A3A4"/>
          </p15:clr>
        </p15:guide>
        <p15:guide id="6" orient="horz" pos="783">
          <p15:clr>
            <a:srgbClr val="A4A3A4"/>
          </p15:clr>
        </p15:guide>
        <p15:guide id="7" orient="horz" pos="1634">
          <p15:clr>
            <a:srgbClr val="A4A3A4"/>
          </p15:clr>
        </p15:guide>
        <p15:guide id="8" orient="horz" pos="2256">
          <p15:clr>
            <a:srgbClr val="A4A3A4"/>
          </p15:clr>
        </p15:guide>
        <p15:guide id="9" pos="5364">
          <p15:clr>
            <a:srgbClr val="A4A3A4"/>
          </p15:clr>
        </p15:guide>
        <p15:guide id="10" pos="3868">
          <p15:clr>
            <a:srgbClr val="A4A3A4"/>
          </p15:clr>
        </p15:guide>
        <p15:guide id="11" pos="2807">
          <p15:clr>
            <a:srgbClr val="A4A3A4"/>
          </p15:clr>
        </p15:guide>
        <p15:guide id="12" pos="882">
          <p15:clr>
            <a:srgbClr val="A4A3A4"/>
          </p15:clr>
        </p15:guide>
        <p15:guide id="13" pos="2264">
          <p15:clr>
            <a:srgbClr val="A4A3A4"/>
          </p15:clr>
        </p15:guide>
        <p15:guide id="14" pos="3485">
          <p15:clr>
            <a:srgbClr val="A4A3A4"/>
          </p15:clr>
        </p15:guide>
        <p15:guide id="15" pos="3257">
          <p15:clr>
            <a:srgbClr val="A4A3A4"/>
          </p15:clr>
        </p15:guide>
        <p15:guide id="16" pos="2394">
          <p15:clr>
            <a:srgbClr val="A4A3A4"/>
          </p15:clr>
        </p15:guide>
        <p15:guide id="17" pos="279">
          <p15:clr>
            <a:srgbClr val="A4A3A4"/>
          </p15:clr>
        </p15:guide>
        <p15:guide id="18" pos="3271">
          <p15:clr>
            <a:srgbClr val="A4A3A4"/>
          </p15:clr>
        </p15:guide>
        <p15:guide id="19" pos="397">
          <p15:clr>
            <a:srgbClr val="A4A3A4"/>
          </p15:clr>
        </p15:guide>
        <p15:guide id="20" pos="5187">
          <p15:clr>
            <a:srgbClr val="A4A3A4"/>
          </p15:clr>
        </p15:guide>
        <p15:guide id="21" pos="5646">
          <p15:clr>
            <a:srgbClr val="A4A3A4"/>
          </p15:clr>
        </p15:guide>
      </p15:sldGuideLst>
    </p:ext>
    <p:ext uri="{2D200454-40CA-4A62-9FC3-DE9A4176ACB9}">
      <p15:notesGuideLst xmlns:p15="http://schemas.microsoft.com/office/powerpoint/2012/main">
        <p15:guide id="1" orient="horz" pos="2784" userDrawn="1">
          <p15:clr>
            <a:srgbClr val="A4A3A4"/>
          </p15:clr>
        </p15:guide>
        <p15:guide id="2" pos="55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2" clrIdx="0"/>
  <p:cmAuthor id="1" name="Media Lab" initials="ML" lastIdx="1" clrIdx="1"/>
  <p:cmAuthor id="2" name="Anna Miller" initials="AM" lastIdx="61" clrIdx="2"/>
  <p:cmAuthor id="3" name="Rosario Gonzalez" initials="RG" lastIdx="1" clrIdx="3">
    <p:extLst>
      <p:ext uri="{19B8F6BF-5375-455C-9EA6-DF929625EA0E}">
        <p15:presenceInfo xmlns:p15="http://schemas.microsoft.com/office/powerpoint/2012/main" userId="S-1-5-21-1553930778-2134254604-1850952788-103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a:srgbClr val="CC0000"/>
    <a:srgbClr val="FBFCFE"/>
    <a:srgbClr val="F7F8FB"/>
    <a:srgbClr val="FBFCFC"/>
    <a:srgbClr val="1E5298"/>
    <a:srgbClr val="231F20"/>
    <a:srgbClr val="D6ECEE"/>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19CC6-10DC-4E02-8814-88D878938BB1}" v="19" dt="2020-06-20T14:37:11.515"/>
    <p1510:client id="{25F74AB6-17E0-44BB-B7DB-7D2CB4213C45}" v="24" dt="2020-06-23T20:54:49.690"/>
    <p1510:client id="{6F7BDA0E-74FA-4AFF-8D44-6A411642018D}" v="5" dt="2020-06-24T21:57:27.640"/>
    <p1510:client id="{AF984574-F190-42AB-A6DB-A67D55327DC8}" v="4" dt="2020-07-30T20:23:30.373"/>
    <p1510:client id="{B947D6BD-2BA1-41F9-83F0-A221951366AF}" v="12" dt="2020-06-25T21:04:04.177"/>
    <p1510:client id="{DFB8B844-8637-4FA4-8EF4-4821806E3B21}" v="22" dt="2020-06-23T14:27:40.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53895" autoAdjust="0"/>
  </p:normalViewPr>
  <p:slideViewPr>
    <p:cSldViewPr snapToGrid="0">
      <p:cViewPr varScale="1">
        <p:scale>
          <a:sx n="33" d="100"/>
          <a:sy n="33" d="100"/>
        </p:scale>
        <p:origin x="1764" y="36"/>
      </p:cViewPr>
      <p:guideLst>
        <p:guide orient="horz" pos="192"/>
        <p:guide orient="horz" pos="716"/>
        <p:guide orient="horz" pos="100"/>
        <p:guide orient="horz" pos="1714"/>
        <p:guide orient="horz" pos="2440"/>
        <p:guide orient="horz" pos="783"/>
        <p:guide orient="horz" pos="1634"/>
        <p:guide orient="horz" pos="2256"/>
        <p:guide pos="5364"/>
        <p:guide pos="3868"/>
        <p:guide pos="2807"/>
        <p:guide pos="882"/>
        <p:guide pos="2264"/>
        <p:guide pos="3485"/>
        <p:guide pos="3257"/>
        <p:guide pos="2394"/>
        <p:guide pos="279"/>
        <p:guide pos="3271"/>
        <p:guide pos="397"/>
        <p:guide pos="5187"/>
        <p:guide pos="5646"/>
      </p:guideLst>
    </p:cSldViewPr>
  </p:slideViewPr>
  <p:outlineViewPr>
    <p:cViewPr>
      <p:scale>
        <a:sx n="33" d="100"/>
        <a:sy n="33" d="100"/>
      </p:scale>
      <p:origin x="0" y="-54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110" d="100"/>
        <a:sy n="110" d="100"/>
      </p:scale>
      <p:origin x="0" y="0"/>
    </p:cViewPr>
  </p:notesTextViewPr>
  <p:sorterViewPr>
    <p:cViewPr>
      <p:scale>
        <a:sx n="120" d="100"/>
        <a:sy n="120" d="100"/>
      </p:scale>
      <p:origin x="0" y="-81258"/>
    </p:cViewPr>
  </p:sorterViewPr>
  <p:notesViewPr>
    <p:cSldViewPr snapToGrid="0">
      <p:cViewPr>
        <p:scale>
          <a:sx n="120" d="100"/>
          <a:sy n="120" d="100"/>
        </p:scale>
        <p:origin x="216" y="-288"/>
      </p:cViewPr>
      <p:guideLst>
        <p:guide orient="horz" pos="2784"/>
        <p:guide pos="552"/>
      </p:guideLst>
    </p:cSldViewPr>
  </p:notesViewPr>
  <p:gridSpacing cx="114300" cy="1143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335" Type="http://schemas.openxmlformats.org/officeDocument/2006/relationships/tags" Target="tags/tag1.xml"/><Relationship Id="rId5" Type="http://schemas.openxmlformats.org/officeDocument/2006/relationships/slideMaster" Target="slideMasters/slideMaster2.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315" Type="http://schemas.openxmlformats.org/officeDocument/2006/relationships/slide" Target="slides/slide308.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326" Type="http://schemas.openxmlformats.org/officeDocument/2006/relationships/slide" Target="slides/slide319.xml"/><Relationship Id="rId65" Type="http://schemas.openxmlformats.org/officeDocument/2006/relationships/slide" Target="slides/slide58.xml"/><Relationship Id="rId130" Type="http://schemas.openxmlformats.org/officeDocument/2006/relationships/slide" Target="slides/slide123.xml"/><Relationship Id="rId172" Type="http://schemas.openxmlformats.org/officeDocument/2006/relationships/slide" Target="slides/slide165.xml"/><Relationship Id="rId228" Type="http://schemas.openxmlformats.org/officeDocument/2006/relationships/slide" Target="slides/slide221.xml"/><Relationship Id="rId281" Type="http://schemas.openxmlformats.org/officeDocument/2006/relationships/slide" Target="slides/slide274.xml"/><Relationship Id="rId337" Type="http://schemas.openxmlformats.org/officeDocument/2006/relationships/presProps" Target="presProps.xml"/><Relationship Id="rId34" Type="http://schemas.openxmlformats.org/officeDocument/2006/relationships/slide" Target="slides/slide27.xml"/><Relationship Id="rId76" Type="http://schemas.openxmlformats.org/officeDocument/2006/relationships/slide" Target="slides/slide69.xml"/><Relationship Id="rId141" Type="http://schemas.openxmlformats.org/officeDocument/2006/relationships/slide" Target="slides/slide134.xml"/><Relationship Id="rId7" Type="http://schemas.openxmlformats.org/officeDocument/2006/relationships/slideMaster" Target="slideMasters/slideMaster4.xml"/><Relationship Id="rId183" Type="http://schemas.openxmlformats.org/officeDocument/2006/relationships/slide" Target="slides/slide176.xml"/><Relationship Id="rId239" Type="http://schemas.openxmlformats.org/officeDocument/2006/relationships/slide" Target="slides/slide232.xml"/><Relationship Id="rId250" Type="http://schemas.openxmlformats.org/officeDocument/2006/relationships/slide" Target="slides/slide243.xml"/><Relationship Id="rId292" Type="http://schemas.openxmlformats.org/officeDocument/2006/relationships/slide" Target="slides/slide285.xml"/><Relationship Id="rId306" Type="http://schemas.openxmlformats.org/officeDocument/2006/relationships/slide" Target="slides/slide299.xml"/><Relationship Id="rId45" Type="http://schemas.openxmlformats.org/officeDocument/2006/relationships/slide" Target="slides/slide38.xml"/><Relationship Id="rId87" Type="http://schemas.openxmlformats.org/officeDocument/2006/relationships/slide" Target="slides/slide80.xml"/><Relationship Id="rId110" Type="http://schemas.openxmlformats.org/officeDocument/2006/relationships/slide" Target="slides/slide103.xml"/><Relationship Id="rId152" Type="http://schemas.openxmlformats.org/officeDocument/2006/relationships/slide" Target="slides/slide145.xml"/><Relationship Id="rId194" Type="http://schemas.openxmlformats.org/officeDocument/2006/relationships/slide" Target="slides/slide187.xml"/><Relationship Id="rId208" Type="http://schemas.openxmlformats.org/officeDocument/2006/relationships/slide" Target="slides/slide201.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viewProps" Target="viewProps.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theme" Target="theme/theme1.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tableStyles" Target="tableStyles.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microsoft.com/office/2016/11/relationships/changesInfo" Target="changesInfos/changesInfo1.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microsoft.com/office/2015/10/relationships/revisionInfo" Target="revisionInfo.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notesMaster" Target="notesMasters/notesMaster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handoutMaster" Target="handoutMasters/handoutMaster1.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slide" Target="slides/slide307.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325" Type="http://schemas.openxmlformats.org/officeDocument/2006/relationships/slide" Target="slides/slide318.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336" Type="http://schemas.openxmlformats.org/officeDocument/2006/relationships/commentAuthors" Target="commentAuthors.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3.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 Id="rId193" Type="http://schemas.openxmlformats.org/officeDocument/2006/relationships/slide" Target="slides/slide186.xml"/><Relationship Id="rId207" Type="http://schemas.openxmlformats.org/officeDocument/2006/relationships/slide" Target="slides/slide200.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316" Type="http://schemas.openxmlformats.org/officeDocument/2006/relationships/slide" Target="slides/slide309.xml"/><Relationship Id="rId55" Type="http://schemas.openxmlformats.org/officeDocument/2006/relationships/slide" Target="slides/slide48.xml"/><Relationship Id="rId97" Type="http://schemas.openxmlformats.org/officeDocument/2006/relationships/slide" Target="slides/slide90.xml"/><Relationship Id="rId120" Type="http://schemas.openxmlformats.org/officeDocument/2006/relationships/slide" Target="slides/slide113.xml"/><Relationship Id="rId162" Type="http://schemas.openxmlformats.org/officeDocument/2006/relationships/slide" Target="slides/slide155.xml"/><Relationship Id="rId218" Type="http://schemas.openxmlformats.org/officeDocument/2006/relationships/slide" Target="slides/slide211.xml"/><Relationship Id="rId271" Type="http://schemas.openxmlformats.org/officeDocument/2006/relationships/slide" Target="slides/slide264.xml"/><Relationship Id="rId24" Type="http://schemas.openxmlformats.org/officeDocument/2006/relationships/slide" Target="slides/slide17.xml"/><Relationship Id="rId66" Type="http://schemas.openxmlformats.org/officeDocument/2006/relationships/slide" Target="slides/slide59.xml"/><Relationship Id="rId131" Type="http://schemas.openxmlformats.org/officeDocument/2006/relationships/slide" Target="slides/slide124.xml"/><Relationship Id="rId327" Type="http://schemas.openxmlformats.org/officeDocument/2006/relationships/slide" Target="slides/slide320.xml"/><Relationship Id="rId173" Type="http://schemas.openxmlformats.org/officeDocument/2006/relationships/slide" Target="slides/slide166.xml"/><Relationship Id="rId229" Type="http://schemas.openxmlformats.org/officeDocument/2006/relationships/slide" Target="slides/slide222.xml"/></Relationships>
</file>

<file path=ppt/_rels/viewProps.xml.rels><?xml version="1.0" encoding="UTF-8" standalone="yes"?>
<Relationships xmlns="http://schemas.openxmlformats.org/package/2006/relationships"><Relationship Id="rId8" Type="http://schemas.openxmlformats.org/officeDocument/2006/relationships/slide" Target="slides/slide213.xml"/><Relationship Id="rId13" Type="http://schemas.openxmlformats.org/officeDocument/2006/relationships/slide" Target="slides/slide258.xml"/><Relationship Id="rId18" Type="http://schemas.openxmlformats.org/officeDocument/2006/relationships/slide" Target="slides/slide284.xml"/><Relationship Id="rId3" Type="http://schemas.openxmlformats.org/officeDocument/2006/relationships/slide" Target="slides/slide184.xml"/><Relationship Id="rId21" Type="http://schemas.openxmlformats.org/officeDocument/2006/relationships/slide" Target="slides/slide299.xml"/><Relationship Id="rId7" Type="http://schemas.openxmlformats.org/officeDocument/2006/relationships/slide" Target="slides/slide188.xml"/><Relationship Id="rId12" Type="http://schemas.openxmlformats.org/officeDocument/2006/relationships/slide" Target="slides/slide257.xml"/><Relationship Id="rId17" Type="http://schemas.openxmlformats.org/officeDocument/2006/relationships/slide" Target="slides/slide274.xml"/><Relationship Id="rId2" Type="http://schemas.openxmlformats.org/officeDocument/2006/relationships/slide" Target="slides/slide50.xml"/><Relationship Id="rId16" Type="http://schemas.openxmlformats.org/officeDocument/2006/relationships/slide" Target="slides/slide262.xml"/><Relationship Id="rId20" Type="http://schemas.openxmlformats.org/officeDocument/2006/relationships/slide" Target="slides/slide289.xml"/><Relationship Id="rId1" Type="http://schemas.openxmlformats.org/officeDocument/2006/relationships/slide" Target="slides/slide13.xml"/><Relationship Id="rId6" Type="http://schemas.openxmlformats.org/officeDocument/2006/relationships/slide" Target="slides/slide187.xml"/><Relationship Id="rId11" Type="http://schemas.openxmlformats.org/officeDocument/2006/relationships/slide" Target="slides/slide252.xml"/><Relationship Id="rId5" Type="http://schemas.openxmlformats.org/officeDocument/2006/relationships/slide" Target="slides/slide186.xml"/><Relationship Id="rId15" Type="http://schemas.openxmlformats.org/officeDocument/2006/relationships/slide" Target="slides/slide261.xml"/><Relationship Id="rId23" Type="http://schemas.openxmlformats.org/officeDocument/2006/relationships/slide" Target="slides/slide310.xml"/><Relationship Id="rId10" Type="http://schemas.openxmlformats.org/officeDocument/2006/relationships/slide" Target="slides/slide215.xml"/><Relationship Id="rId19" Type="http://schemas.openxmlformats.org/officeDocument/2006/relationships/slide" Target="slides/slide285.xml"/><Relationship Id="rId4" Type="http://schemas.openxmlformats.org/officeDocument/2006/relationships/slide" Target="slides/slide185.xml"/><Relationship Id="rId9" Type="http://schemas.openxmlformats.org/officeDocument/2006/relationships/slide" Target="slides/slide214.xml"/><Relationship Id="rId14" Type="http://schemas.openxmlformats.org/officeDocument/2006/relationships/slide" Target="slides/slide260.xml"/><Relationship Id="rId22" Type="http://schemas.openxmlformats.org/officeDocument/2006/relationships/slide" Target="slides/slide3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rio Gonzalez" userId="S::rgonzalez@restaurant.org::a0508245-7704-427e-929f-d8c0011ad449" providerId="AD" clId="Web-{09D19CC6-10DC-4E02-8814-88D878938BB1}"/>
    <pc:docChg chg="modSld">
      <pc:chgData name="Rosario Gonzalez" userId="S::rgonzalez@restaurant.org::a0508245-7704-427e-929f-d8c0011ad449" providerId="AD" clId="Web-{09D19CC6-10DC-4E02-8814-88D878938BB1}" dt="2020-06-20T14:37:08.421" v="22" actId="20577"/>
      <pc:docMkLst>
        <pc:docMk/>
      </pc:docMkLst>
      <pc:sldChg chg="modSp">
        <pc:chgData name="Rosario Gonzalez" userId="S::rgonzalez@restaurant.org::a0508245-7704-427e-929f-d8c0011ad449" providerId="AD" clId="Web-{09D19CC6-10DC-4E02-8814-88D878938BB1}" dt="2020-06-20T14:34:12.821" v="4" actId="20577"/>
        <pc:sldMkLst>
          <pc:docMk/>
          <pc:sldMk cId="3683005948" sldId="2041"/>
        </pc:sldMkLst>
        <pc:spChg chg="mod">
          <ac:chgData name="Rosario Gonzalez" userId="S::rgonzalez@restaurant.org::a0508245-7704-427e-929f-d8c0011ad449" providerId="AD" clId="Web-{09D19CC6-10DC-4E02-8814-88D878938BB1}" dt="2020-06-20T14:34:12.821" v="4" actId="20577"/>
          <ac:spMkLst>
            <pc:docMk/>
            <pc:sldMk cId="3683005948" sldId="2041"/>
            <ac:spMk id="193538" creationId="{00000000-0000-0000-0000-000000000000}"/>
          </ac:spMkLst>
        </pc:spChg>
      </pc:sldChg>
      <pc:sldChg chg="modSp">
        <pc:chgData name="Rosario Gonzalez" userId="S::rgonzalez@restaurant.org::a0508245-7704-427e-929f-d8c0011ad449" providerId="AD" clId="Web-{09D19CC6-10DC-4E02-8814-88D878938BB1}" dt="2020-06-20T14:37:08.421" v="22" actId="20577"/>
        <pc:sldMkLst>
          <pc:docMk/>
          <pc:sldMk cId="1300303319" sldId="2042"/>
        </pc:sldMkLst>
        <pc:spChg chg="mod">
          <ac:chgData name="Rosario Gonzalez" userId="S::rgonzalez@restaurant.org::a0508245-7704-427e-929f-d8c0011ad449" providerId="AD" clId="Web-{09D19CC6-10DC-4E02-8814-88D878938BB1}" dt="2020-06-20T14:37:08.421" v="22" actId="20577"/>
          <ac:spMkLst>
            <pc:docMk/>
            <pc:sldMk cId="1300303319" sldId="2042"/>
            <ac:spMk id="193541" creationId="{00000000-0000-0000-0000-000000000000}"/>
          </ac:spMkLst>
        </pc:spChg>
      </pc:sldChg>
      <pc:sldChg chg="modSp modNotes">
        <pc:chgData name="Rosario Gonzalez" userId="S::rgonzalez@restaurant.org::a0508245-7704-427e-929f-d8c0011ad449" providerId="AD" clId="Web-{09D19CC6-10DC-4E02-8814-88D878938BB1}" dt="2020-06-20T14:34:58.525" v="14"/>
        <pc:sldMkLst>
          <pc:docMk/>
          <pc:sldMk cId="1772424029" sldId="2153"/>
        </pc:sldMkLst>
        <pc:spChg chg="mod">
          <ac:chgData name="Rosario Gonzalez" userId="S::rgonzalez@restaurant.org::a0508245-7704-427e-929f-d8c0011ad449" providerId="AD" clId="Web-{09D19CC6-10DC-4E02-8814-88D878938BB1}" dt="2020-06-20T14:34:44.571" v="11" actId="20577"/>
          <ac:spMkLst>
            <pc:docMk/>
            <pc:sldMk cId="1772424029" sldId="2153"/>
            <ac:spMk id="193538" creationId="{00000000-0000-0000-0000-000000000000}"/>
          </ac:spMkLst>
        </pc:spChg>
      </pc:sldChg>
      <pc:sldChg chg="modNotes">
        <pc:chgData name="Rosario Gonzalez" userId="S::rgonzalez@restaurant.org::a0508245-7704-427e-929f-d8c0011ad449" providerId="AD" clId="Web-{09D19CC6-10DC-4E02-8814-88D878938BB1}" dt="2020-06-20T14:36:10.684" v="19"/>
        <pc:sldMkLst>
          <pc:docMk/>
          <pc:sldMk cId="2873040103" sldId="2154"/>
        </pc:sldMkLst>
      </pc:sldChg>
    </pc:docChg>
  </pc:docChgLst>
  <pc:docChgLst>
    <pc:chgData name="Rosario Gonzalez" userId="S::rgonzalez@restaurant.org::a0508245-7704-427e-929f-d8c0011ad449" providerId="AD" clId="Web-{B947D6BD-2BA1-41F9-83F0-A221951366AF}"/>
    <pc:docChg chg="modSld">
      <pc:chgData name="Rosario Gonzalez" userId="S::rgonzalez@restaurant.org::a0508245-7704-427e-929f-d8c0011ad449" providerId="AD" clId="Web-{B947D6BD-2BA1-41F9-83F0-A221951366AF}" dt="2020-06-25T21:04:04.177" v="11" actId="20577"/>
      <pc:docMkLst>
        <pc:docMk/>
      </pc:docMkLst>
      <pc:sldChg chg="modSp">
        <pc:chgData name="Rosario Gonzalez" userId="S::rgonzalez@restaurant.org::a0508245-7704-427e-929f-d8c0011ad449" providerId="AD" clId="Web-{B947D6BD-2BA1-41F9-83F0-A221951366AF}" dt="2020-06-25T21:04:04.177" v="11" actId="20577"/>
        <pc:sldMkLst>
          <pc:docMk/>
          <pc:sldMk cId="0" sldId="1694"/>
        </pc:sldMkLst>
        <pc:spChg chg="mod">
          <ac:chgData name="Rosario Gonzalez" userId="S::rgonzalez@restaurant.org::a0508245-7704-427e-929f-d8c0011ad449" providerId="AD" clId="Web-{B947D6BD-2BA1-41F9-83F0-A221951366AF}" dt="2020-06-25T21:04:04.177" v="11" actId="20577"/>
          <ac:spMkLst>
            <pc:docMk/>
            <pc:sldMk cId="0" sldId="1694"/>
            <ac:spMk id="59395" creationId="{00000000-0000-0000-0000-000000000000}"/>
          </ac:spMkLst>
        </pc:spChg>
      </pc:sldChg>
    </pc:docChg>
  </pc:docChgLst>
  <pc:docChgLst>
    <pc:chgData name="Rosario Gonzalez" userId="S::rgonzalez@restaurant.org::a0508245-7704-427e-929f-d8c0011ad449" providerId="AD" clId="Web-{25F74AB6-17E0-44BB-B7DB-7D2CB4213C45}"/>
    <pc:docChg chg="modSld">
      <pc:chgData name="Rosario Gonzalez" userId="S::rgonzalez@restaurant.org::a0508245-7704-427e-929f-d8c0011ad449" providerId="AD" clId="Web-{25F74AB6-17E0-44BB-B7DB-7D2CB4213C45}" dt="2020-06-23T20:55:23.300" v="78"/>
      <pc:docMkLst>
        <pc:docMk/>
      </pc:docMkLst>
      <pc:sldChg chg="modSp modNotes">
        <pc:chgData name="Rosario Gonzalez" userId="S::rgonzalez@restaurant.org::a0508245-7704-427e-929f-d8c0011ad449" providerId="AD" clId="Web-{25F74AB6-17E0-44BB-B7DB-7D2CB4213C45}" dt="2020-06-23T20:55:23.300" v="78"/>
        <pc:sldMkLst>
          <pc:docMk/>
          <pc:sldMk cId="2988679292" sldId="2151"/>
        </pc:sldMkLst>
        <pc:spChg chg="mod">
          <ac:chgData name="Rosario Gonzalez" userId="S::rgonzalez@restaurant.org::a0508245-7704-427e-929f-d8c0011ad449" providerId="AD" clId="Web-{25F74AB6-17E0-44BB-B7DB-7D2CB4213C45}" dt="2020-06-23T20:54:46.080" v="22" actId="20577"/>
          <ac:spMkLst>
            <pc:docMk/>
            <pc:sldMk cId="2988679292" sldId="2151"/>
            <ac:spMk id="3" creationId="{00000000-0000-0000-0000-000000000000}"/>
          </ac:spMkLst>
        </pc:spChg>
      </pc:sldChg>
    </pc:docChg>
  </pc:docChgLst>
  <pc:docChgLst>
    <pc:chgData name="Rosario Gonzalez" userId="S::rgonzalez@restaurant.org::a0508245-7704-427e-929f-d8c0011ad449" providerId="AD" clId="Web-{DFB8B844-8637-4FA4-8EF4-4821806E3B21}"/>
    <pc:docChg chg="modSld">
      <pc:chgData name="Rosario Gonzalez" userId="S::rgonzalez@restaurant.org::a0508245-7704-427e-929f-d8c0011ad449" providerId="AD" clId="Web-{DFB8B844-8637-4FA4-8EF4-4821806E3B21}" dt="2020-06-23T14:27:40.091" v="24" actId="20577"/>
      <pc:docMkLst>
        <pc:docMk/>
      </pc:docMkLst>
      <pc:sldChg chg="modSp">
        <pc:chgData name="Rosario Gonzalez" userId="S::rgonzalez@restaurant.org::a0508245-7704-427e-929f-d8c0011ad449" providerId="AD" clId="Web-{DFB8B844-8637-4FA4-8EF4-4821806E3B21}" dt="2020-06-23T14:26:31.307" v="6" actId="20577"/>
        <pc:sldMkLst>
          <pc:docMk/>
          <pc:sldMk cId="3683005948" sldId="2041"/>
        </pc:sldMkLst>
        <pc:spChg chg="mod">
          <ac:chgData name="Rosario Gonzalez" userId="S::rgonzalez@restaurant.org::a0508245-7704-427e-929f-d8c0011ad449" providerId="AD" clId="Web-{DFB8B844-8637-4FA4-8EF4-4821806E3B21}" dt="2020-06-23T14:26:31.307" v="6" actId="20577"/>
          <ac:spMkLst>
            <pc:docMk/>
            <pc:sldMk cId="3683005948" sldId="2041"/>
            <ac:spMk id="193538" creationId="{00000000-0000-0000-0000-000000000000}"/>
          </ac:spMkLst>
        </pc:spChg>
      </pc:sldChg>
      <pc:sldChg chg="modSp">
        <pc:chgData name="Rosario Gonzalez" userId="S::rgonzalez@restaurant.org::a0508245-7704-427e-929f-d8c0011ad449" providerId="AD" clId="Web-{DFB8B844-8637-4FA4-8EF4-4821806E3B21}" dt="2020-06-23T14:27:40.091" v="24" actId="20577"/>
        <pc:sldMkLst>
          <pc:docMk/>
          <pc:sldMk cId="1300303319" sldId="2042"/>
        </pc:sldMkLst>
        <pc:spChg chg="mod">
          <ac:chgData name="Rosario Gonzalez" userId="S::rgonzalez@restaurant.org::a0508245-7704-427e-929f-d8c0011ad449" providerId="AD" clId="Web-{DFB8B844-8637-4FA4-8EF4-4821806E3B21}" dt="2020-06-23T14:27:40.091" v="24" actId="20577"/>
          <ac:spMkLst>
            <pc:docMk/>
            <pc:sldMk cId="1300303319" sldId="2042"/>
            <ac:spMk id="193541" creationId="{00000000-0000-0000-0000-000000000000}"/>
          </ac:spMkLst>
        </pc:spChg>
      </pc:sldChg>
      <pc:sldChg chg="modSp modNotes">
        <pc:chgData name="Rosario Gonzalez" userId="S::rgonzalez@restaurant.org::a0508245-7704-427e-929f-d8c0011ad449" providerId="AD" clId="Web-{DFB8B844-8637-4FA4-8EF4-4821806E3B21}" dt="2020-06-23T14:27:06.543" v="16"/>
        <pc:sldMkLst>
          <pc:docMk/>
          <pc:sldMk cId="1772424029" sldId="2153"/>
        </pc:sldMkLst>
        <pc:spChg chg="mod">
          <ac:chgData name="Rosario Gonzalez" userId="S::rgonzalez@restaurant.org::a0508245-7704-427e-929f-d8c0011ad449" providerId="AD" clId="Web-{DFB8B844-8637-4FA4-8EF4-4821806E3B21}" dt="2020-06-23T14:26:54.152" v="12" actId="20577"/>
          <ac:spMkLst>
            <pc:docMk/>
            <pc:sldMk cId="1772424029" sldId="2153"/>
            <ac:spMk id="193538" creationId="{00000000-0000-0000-0000-000000000000}"/>
          </ac:spMkLst>
        </pc:spChg>
      </pc:sldChg>
      <pc:sldChg chg="modNotes">
        <pc:chgData name="Rosario Gonzalez" userId="S::rgonzalez@restaurant.org::a0508245-7704-427e-929f-d8c0011ad449" providerId="AD" clId="Web-{DFB8B844-8637-4FA4-8EF4-4821806E3B21}" dt="2020-06-23T14:27:21.356" v="19"/>
        <pc:sldMkLst>
          <pc:docMk/>
          <pc:sldMk cId="2873040103" sldId="2154"/>
        </pc:sldMkLst>
      </pc:sldChg>
    </pc:docChg>
  </pc:docChgLst>
  <pc:docChgLst>
    <pc:chgData name="Rosario Gonzalez" userId="S::rgonzalez@restaurant.org::a0508245-7704-427e-929f-d8c0011ad449" providerId="AD" clId="Web-{AF984574-F190-42AB-A6DB-A67D55327DC8}"/>
    <pc:docChg chg="addSld delSld modSection">
      <pc:chgData name="Rosario Gonzalez" userId="S::rgonzalez@restaurant.org::a0508245-7704-427e-929f-d8c0011ad449" providerId="AD" clId="Web-{AF984574-F190-42AB-A6DB-A67D55327DC8}" dt="2020-07-30T20:23:30.373" v="3"/>
      <pc:docMkLst>
        <pc:docMk/>
      </pc:docMkLst>
      <pc:sldChg chg="new del">
        <pc:chgData name="Rosario Gonzalez" userId="S::rgonzalez@restaurant.org::a0508245-7704-427e-929f-d8c0011ad449" providerId="AD" clId="Web-{AF984574-F190-42AB-A6DB-A67D55327DC8}" dt="2020-07-30T20:23:30.373" v="3"/>
        <pc:sldMkLst>
          <pc:docMk/>
          <pc:sldMk cId="105349577" sldId="2158"/>
        </pc:sldMkLst>
      </pc:sldChg>
      <pc:sldChg chg="new del">
        <pc:chgData name="Rosario Gonzalez" userId="S::rgonzalez@restaurant.org::a0508245-7704-427e-929f-d8c0011ad449" providerId="AD" clId="Web-{AF984574-F190-42AB-A6DB-A67D55327DC8}" dt="2020-07-30T20:23:02.356" v="1"/>
        <pc:sldMkLst>
          <pc:docMk/>
          <pc:sldMk cId="2927735790" sldId="2158"/>
        </pc:sldMkLst>
      </pc:sldChg>
    </pc:docChg>
  </pc:docChgLst>
  <pc:docChgLst>
    <pc:chgData name="Rosario Gonzalez" userId="S::rgonzalez@restaurant.org::a0508245-7704-427e-929f-d8c0011ad449" providerId="AD" clId="Web-{69ECF729-6D7F-40E3-93A1-15B06BC04D71}"/>
    <pc:docChg chg="modSld">
      <pc:chgData name="Rosario Gonzalez" userId="S::rgonzalez@restaurant.org::a0508245-7704-427e-929f-d8c0011ad449" providerId="AD" clId="Web-{69ECF729-6D7F-40E3-93A1-15B06BC04D71}" dt="2020-07-01T21:42:09.239" v="1"/>
      <pc:docMkLst>
        <pc:docMk/>
      </pc:docMkLst>
      <pc:sldChg chg="modNotes">
        <pc:chgData name="Rosario Gonzalez" userId="S::rgonzalez@restaurant.org::a0508245-7704-427e-929f-d8c0011ad449" providerId="AD" clId="Web-{69ECF729-6D7F-40E3-93A1-15B06BC04D71}" dt="2020-07-01T21:42:09.239" v="1"/>
        <pc:sldMkLst>
          <pc:docMk/>
          <pc:sldMk cId="2873040103" sldId="2154"/>
        </pc:sldMkLst>
      </pc:sldChg>
    </pc:docChg>
  </pc:docChgLst>
  <pc:docChgLst>
    <pc:chgData name="Rosario Gonzalez" userId="S::rgonzalez@restaurant.org::a0508245-7704-427e-929f-d8c0011ad449" providerId="AD" clId="Web-{6F7BDA0E-74FA-4AFF-8D44-6A411642018D}"/>
    <pc:docChg chg="modSld">
      <pc:chgData name="Rosario Gonzalez" userId="S::rgonzalez@restaurant.org::a0508245-7704-427e-929f-d8c0011ad449" providerId="AD" clId="Web-{6F7BDA0E-74FA-4AFF-8D44-6A411642018D}" dt="2020-06-24T21:59:58.850" v="13"/>
      <pc:docMkLst>
        <pc:docMk/>
      </pc:docMkLst>
      <pc:sldChg chg="modNotes">
        <pc:chgData name="Rosario Gonzalez" userId="S::rgonzalez@restaurant.org::a0508245-7704-427e-929f-d8c0011ad449" providerId="AD" clId="Web-{6F7BDA0E-74FA-4AFF-8D44-6A411642018D}" dt="2020-06-24T21:59:58.850" v="13"/>
        <pc:sldMkLst>
          <pc:docMk/>
          <pc:sldMk cId="0" sldId="1782"/>
        </pc:sldMkLst>
      </pc:sldChg>
      <pc:sldChg chg="modSp modNotes">
        <pc:chgData name="Rosario Gonzalez" userId="S::rgonzalez@restaurant.org::a0508245-7704-427e-929f-d8c0011ad449" providerId="AD" clId="Web-{6F7BDA0E-74FA-4AFF-8D44-6A411642018D}" dt="2020-06-24T21:57:57.110" v="10"/>
        <pc:sldMkLst>
          <pc:docMk/>
          <pc:sldMk cId="1772424029" sldId="2153"/>
        </pc:sldMkLst>
        <pc:spChg chg="mod">
          <ac:chgData name="Rosario Gonzalez" userId="S::rgonzalez@restaurant.org::a0508245-7704-427e-929f-d8c0011ad449" providerId="AD" clId="Web-{6F7BDA0E-74FA-4AFF-8D44-6A411642018D}" dt="2020-06-24T21:57:26.452" v="3" actId="20577"/>
          <ac:spMkLst>
            <pc:docMk/>
            <pc:sldMk cId="1772424029" sldId="2153"/>
            <ac:spMk id="19353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en-US"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en-US"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13976-0BB7-43CD-B8AA-A45C1DB020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08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BBF4A8-A41B-344C-829F-96F1C77DC47F}" type="slidenum">
              <a:rPr lang="en-US" sz="1200" b="0" smtClean="0">
                <a:solidFill>
                  <a:schemeClr val="tx1"/>
                </a:solidFill>
              </a:rPr>
              <a:pPr eaLnBrk="1" hangingPunct="1">
                <a:defRPr/>
              </a:pPr>
              <a:t>10</a:t>
            </a:fld>
            <a:endParaRPr lang="en-US" sz="1200" b="0" dirty="0">
              <a:solidFill>
                <a:schemeClr val="tx1"/>
              </a:solidFill>
            </a:endParaRPr>
          </a:p>
        </p:txBody>
      </p:sp>
      <p:sp>
        <p:nvSpPr>
          <p:cNvPr id="300035" name="Rectangle 2"/>
          <p:cNvSpPr>
            <a:spLocks noGrp="1" noRot="1" noChangeAspect="1" noChangeArrowheads="1" noTextEdit="1"/>
          </p:cNvSpPr>
          <p:nvPr>
            <p:ph type="sldImg"/>
          </p:nvPr>
        </p:nvSpPr>
        <p:spPr>
          <a:xfrm>
            <a:off x="1181100" y="698500"/>
            <a:ext cx="4648200" cy="3486150"/>
          </a:xfrm>
          <a:ln/>
        </p:spPr>
      </p:sp>
      <p:sp>
        <p:nvSpPr>
          <p:cNvPr id="286724"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s-ES" b="1" noProof="0" dirty="0">
                <a:ea typeface="+mn-ea"/>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charset="0"/>
                <a:cs typeface="ＭＳ Ｐゴシック" charset="0"/>
              </a:rPr>
              <a:t>Si se usan incorrectamente, los químicos usados en el servicio de alimentos pueden contaminar los alimentos. </a:t>
            </a:r>
          </a:p>
        </p:txBody>
      </p:sp>
    </p:spTree>
    <p:extLst>
      <p:ext uri="{BB962C8B-B14F-4D97-AF65-F5344CB8AC3E}">
        <p14:creationId xmlns:p14="http://schemas.microsoft.com/office/powerpoint/2010/main" val="22736582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100</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0314893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101</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917324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102</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294" indent="-114294"/>
            <a:r>
              <a:rPr lang="es-ES_tradnl" b="1" noProof="0" dirty="0">
                <a:latin typeface="Times New Roman" charset="0"/>
              </a:rPr>
              <a:t>Notas para el instructor </a:t>
            </a:r>
            <a:endParaRPr lang="es-ES_tradnl" noProof="0" dirty="0">
              <a:latin typeface="Times New Roman" charset="0"/>
            </a:endParaRPr>
          </a:p>
          <a:p>
            <a:pPr marL="114294" indent="-114294" defTabSz="931774" eaLnBrk="1" fontAlgn="auto" hangingPunct="1">
              <a:spcBef>
                <a:spcPts val="0"/>
              </a:spcBef>
              <a:spcAft>
                <a:spcPts val="0"/>
              </a:spcAft>
              <a:buFontTx/>
              <a:buChar char="•"/>
              <a:defRPr/>
            </a:pPr>
            <a:r>
              <a:rPr lang="es-ES_tradnl" sz="1200" kern="1200" noProof="0" dirty="0">
                <a:solidFill>
                  <a:schemeClr val="tx1"/>
                </a:solidFill>
                <a:latin typeface="Times New Roman" pitchFamily="18" charset="0"/>
                <a:ea typeface="ＭＳ Ｐゴシック" charset="0"/>
                <a:cs typeface="ＭＳ Ｐゴシック" charset="0"/>
              </a:rPr>
              <a:t>Si observa a manipuladores de alimentos que no siguen los procedimientos correctos para lavarse las manos, corrija la situación inmediatamente.</a:t>
            </a:r>
          </a:p>
          <a:p>
            <a:pPr marL="114294" indent="-114294" defTabSz="931774" eaLnBrk="1" fontAlgn="auto" hangingPunct="1">
              <a:spcBef>
                <a:spcPts val="0"/>
              </a:spcBef>
              <a:spcAft>
                <a:spcPts val="0"/>
              </a:spcAft>
              <a:buFontTx/>
              <a:buChar char="•"/>
              <a:defRPr/>
            </a:pPr>
            <a:r>
              <a:rPr lang="es-ES_tradnl" sz="1200" kern="1200" noProof="0" dirty="0">
                <a:solidFill>
                  <a:schemeClr val="tx1"/>
                </a:solidFill>
                <a:latin typeface="Times New Roman" pitchFamily="18" charset="0"/>
                <a:ea typeface="ＭＳ Ｐゴシック" charset="0"/>
                <a:cs typeface="ＭＳ Ｐゴシック" charset="0"/>
              </a:rPr>
              <a:t>Si han tocado con sus manos sucias alimentos o superficies que tienen contacto con alimentos, </a:t>
            </a:r>
            <a:r>
              <a:rPr lang="es-ES_tradnl" sz="1200" kern="1200" baseline="0" noProof="0" dirty="0">
                <a:solidFill>
                  <a:schemeClr val="tx1"/>
                </a:solidFill>
                <a:latin typeface="Times New Roman" pitchFamily="18" charset="0"/>
                <a:ea typeface="ＭＳ Ｐゴシック" charset="0"/>
                <a:cs typeface="ＭＳ Ｐゴシック" charset="0"/>
              </a:rPr>
              <a:t>tome las acciones que se identifican en esta transparencia.</a:t>
            </a:r>
            <a:endParaRPr lang="es-ES_tradnl" sz="1200"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6114202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2AC424-2E11-FB41-B985-3B2BF04F839B}" type="slidenum">
              <a:rPr lang="en-US" sz="1200" b="0" smtClean="0">
                <a:solidFill>
                  <a:schemeClr val="tx1"/>
                </a:solidFill>
              </a:rPr>
              <a:pPr eaLnBrk="1" hangingPunct="1">
                <a:defRPr/>
              </a:pPr>
              <a:t>103</a:t>
            </a:fld>
            <a:endParaRPr lang="en-US" sz="1200" b="0" dirty="0">
              <a:solidFill>
                <a:schemeClr val="tx1"/>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333592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106E17-ADE7-2540-82EF-1E8F60BF1D72}" type="slidenum">
              <a:rPr lang="en-US" sz="1200" b="0" smtClean="0">
                <a:solidFill>
                  <a:schemeClr val="tx1"/>
                </a:solidFill>
              </a:rPr>
              <a:pPr eaLnBrk="1" hangingPunct="1">
                <a:defRPr/>
              </a:pPr>
              <a:t>104</a:t>
            </a:fld>
            <a:endParaRPr lang="en-US" sz="1200" b="0" dirty="0">
              <a:solidFill>
                <a:schemeClr val="tx1"/>
              </a:solidFill>
            </a:endParaRPr>
          </a:p>
        </p:txBody>
      </p:sp>
      <p:sp>
        <p:nvSpPr>
          <p:cNvPr id="376835"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876300" y="4438650"/>
            <a:ext cx="5254625" cy="4438650"/>
          </a:xfrm>
          <a:noFill/>
        </p:spPr>
        <p:txBody>
          <a:bodyPr/>
          <a:lstStyle/>
          <a:p>
            <a:pPr marL="114300" indent="-114300" eaLnBrk="1" hangingPunct="1"/>
            <a:r>
              <a:rPr lang="es-ES_tradnl" b="1" noProof="0" dirty="0">
                <a:latin typeface="Times New Roman" charset="0"/>
              </a:rPr>
              <a:t>Notas para el instructor </a:t>
            </a:r>
          </a:p>
          <a:p>
            <a:pPr marL="171450" indent="-171450" eaLnBrk="1" hangingPunct="1">
              <a:buFont typeface="Arial" panose="020B0604020202020204" pitchFamily="34" charset="0"/>
              <a:buChar char="•"/>
            </a:pPr>
            <a:r>
              <a:rPr lang="es-ES_tradnl" noProof="0" dirty="0">
                <a:latin typeface="Times New Roman" charset="0"/>
              </a:rPr>
              <a:t>Es difícil mantener limpias las uñas largas y pueden desgarrar los guantes. También se pueden romper y convertirse en contaminantes físicos.</a:t>
            </a:r>
          </a:p>
          <a:p>
            <a:pPr marL="171450" indent="-171450" eaLnBrk="1" hangingPunct="1">
              <a:buFont typeface="Arial" panose="020B0604020202020204" pitchFamily="34" charset="0"/>
              <a:buChar char="•"/>
            </a:pPr>
            <a:r>
              <a:rPr lang="es-ES_tradnl" noProof="0" dirty="0">
                <a:latin typeface="Times New Roman" charset="0"/>
              </a:rPr>
              <a:t>Las uñas deben mantenerse cortas y bien limadas. Así se podrán limpiar fácilmente. Puede ser difícil mantener limpias las uñas irregulares. Además, pueden tener patógenos y romperse, convirtiéndose en un contaminante físico.</a:t>
            </a:r>
          </a:p>
          <a:p>
            <a:pPr marL="171450" indent="-171450" eaLnBrk="1" hangingPunct="1">
              <a:buFont typeface="Arial" panose="020B0604020202020204" pitchFamily="34" charset="0"/>
              <a:buChar char="•"/>
            </a:pPr>
            <a:r>
              <a:rPr lang="es-ES_tradnl" noProof="0" dirty="0">
                <a:latin typeface="Times New Roman" charset="0"/>
              </a:rPr>
              <a:t>No use uñas postizas. Puede ser difícil mantenerlas limpias. Además, las uñas postizas pueden romperse y caer en los alimentos. Sin embargo, se puede usar uñas postizas si el manipulador de alimentos usa guantes de un solo uso.</a:t>
            </a:r>
          </a:p>
          <a:p>
            <a:pPr marL="171450" indent="-171450" eaLnBrk="1" hangingPunct="1">
              <a:buFont typeface="Arial" panose="020B0604020202020204" pitchFamily="34" charset="0"/>
              <a:buChar char="•"/>
            </a:pPr>
            <a:r>
              <a:rPr lang="es-ES_tradnl" noProof="0" dirty="0">
                <a:latin typeface="Times New Roman" charset="0"/>
              </a:rPr>
              <a:t>No use esmalte de uñas. Podría cubrir la suciedad que hay debajo de las uñas, y podría desprenderse y caer en los alimentos. Sin embargo, se puede usar esmalte para uñas si el manipulador de alimentos usa guantes de un solo uso.</a:t>
            </a:r>
          </a:p>
        </p:txBody>
      </p:sp>
    </p:spTree>
    <p:extLst>
      <p:ext uri="{BB962C8B-B14F-4D97-AF65-F5344CB8AC3E}">
        <p14:creationId xmlns:p14="http://schemas.microsoft.com/office/powerpoint/2010/main" val="24126270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105</a:t>
            </a:fld>
            <a:endParaRPr lang="en-US" sz="1200" b="0" dirty="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indent="0" eaLnBrk="1" hangingPunct="1">
              <a:buFontTx/>
              <a:buNone/>
              <a:defRPr/>
            </a:pPr>
            <a:r>
              <a:rPr lang="es-ES_tradnl" b="1" noProof="0" dirty="0">
                <a:latin typeface="Times New Roman" charset="0"/>
                <a:cs typeface="+mn-cs"/>
              </a:rPr>
              <a:t>Notas para el instructor</a:t>
            </a:r>
            <a:endParaRPr lang="es-ES_tradnl" b="1" baseline="0" noProof="0" dirty="0">
              <a:latin typeface="Times New Roman" charset="0"/>
              <a:cs typeface="+mn-cs"/>
            </a:endParaRPr>
          </a:p>
          <a:p>
            <a:pPr marL="171450" indent="-171450" eaLnBrk="1" hangingPunct="1">
              <a:buFont typeface="Arial" panose="020B0604020202020204" pitchFamily="34" charset="0"/>
              <a:buChar char="•"/>
              <a:defRPr/>
            </a:pPr>
            <a:r>
              <a:rPr lang="es-ES_tradnl" noProof="0" dirty="0">
                <a:latin typeface="Times New Roman" charset="0"/>
                <a:cs typeface="+mn-cs"/>
              </a:rPr>
              <a:t>Si las heridas, las cortadas y los forúnculos infectados están abiertos o supurando, se deben cubrir para prevenir que los patógenos contaminen los alimentos y las superficies que tienen contacto con éstos.</a:t>
            </a:r>
          </a:p>
          <a:p>
            <a:pPr marL="171450" indent="-171450" eaLnBrk="1" hangingPunct="1">
              <a:buFont typeface="Arial" panose="020B0604020202020204" pitchFamily="34" charset="0"/>
              <a:buChar char="•"/>
              <a:defRPr/>
            </a:pPr>
            <a:r>
              <a:rPr lang="es-ES_tradnl" noProof="0" dirty="0">
                <a:latin typeface="Times New Roman" charset="0"/>
                <a:cs typeface="+mn-cs"/>
              </a:rPr>
              <a:t>La manera de cubrir la herida o el forúnculo depende de dónde esté. Si están</a:t>
            </a:r>
            <a:r>
              <a:rPr lang="es-ES_tradnl" baseline="0" noProof="0" dirty="0">
                <a:latin typeface="Times New Roman" charset="0"/>
                <a:cs typeface="+mn-cs"/>
              </a:rPr>
              <a:t> en la mano, un dedo o la muñeca, cúbralo con una protección impermeable, como un vendaje o un dedil. Impermeable significa que el liquido de la herida no puede traspasar el vendaje. Luego póngase un guante de un solo uso.</a:t>
            </a:r>
            <a:endParaRPr lang="es-ES_tradnl" noProof="0" dirty="0">
              <a:latin typeface="Times New Roman" charset="0"/>
              <a:cs typeface="+mn-cs"/>
            </a:endParaRPr>
          </a:p>
          <a:p>
            <a:pPr marL="171450" indent="-171450" eaLnBrk="1" hangingPunct="1">
              <a:buFont typeface="Arial" panose="020B0604020202020204" pitchFamily="34" charset="0"/>
              <a:buChar char="•"/>
              <a:defRPr/>
            </a:pPr>
            <a:r>
              <a:rPr lang="es-ES_tradnl" noProof="0" dirty="0">
                <a:latin typeface="Times New Roman" charset="0"/>
                <a:cs typeface="+mn-cs"/>
              </a:rPr>
              <a:t>Las heridas en los brazos se deben cubrir completamente.</a:t>
            </a:r>
          </a:p>
        </p:txBody>
      </p:sp>
    </p:spTree>
    <p:extLst>
      <p:ext uri="{BB962C8B-B14F-4D97-AF65-F5344CB8AC3E}">
        <p14:creationId xmlns:p14="http://schemas.microsoft.com/office/powerpoint/2010/main" val="17204074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106</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Como lo implica su nombre, los guantes de un solo uso están diseñados para una tarea; después de completarla, deben desecharse. Cuando se usan debidamente, ayudan a mantener seguros los alimentos creando una barrera entre las manos y los alimentos. Sin embargo, los guantes de un solo uso </a:t>
            </a:r>
            <a:r>
              <a:rPr lang="es-ES_tradnl" sz="1200" b="1" i="0" u="none" strike="noStrike" kern="1200" baseline="0" noProof="0" dirty="0">
                <a:solidFill>
                  <a:schemeClr val="tx1"/>
                </a:solidFill>
                <a:latin typeface="Times New Roman" pitchFamily="18" charset="0"/>
                <a:ea typeface="ＭＳ Ｐゴシック" charset="0"/>
                <a:cs typeface="ＭＳ Ｐゴシック" charset="0"/>
              </a:rPr>
              <a:t>NUNCA</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deben usarse en lugar de lavarse las manos.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Los guantes de un solo uso siempre deben usarse al manipular alimentos listos para comer. Las excepciones incluyen: lavado de frutas y verduras, y manejo de ingredientes listos para comer para un platillo que se cocinará a la temperatura interna correcta. </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6766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107</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Solo se deben comprar guantes aprobados para el servicio de alimentos.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Compre solamente los guantes de un solo uso para manipular alimentos. NUNCA lave y vuelva a usar los guantes.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Asegúrese de tener disponibles guantes de varios tamaños.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Algunos manipuladores de alimentos y clientes pueden ser sensibles al látex. Considere si debe proveer guantes hechos de otro material. </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21992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108</a:t>
            </a:fld>
            <a:endParaRPr lang="en-US" sz="1200" b="0" dirty="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p>
          <a:p>
            <a:pPr marL="171450" indent="-171450">
              <a:buFont typeface="Arial" panose="020B0604020202020204"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Lávese las manos antes de ponerse los guantes cuando comience una nueva tarea. No es necesario que se vuelva a lavar las manos cada vez que se cambia los guantes, siempre que esté realizando la misma tarea y sus manos no se hayan contaminado</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71450" indent="-171450">
              <a:buFont typeface="Arial" panose="020B0604020202020204"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Si los guantes son muy grandes, no permanecerán en su lugar. Si son muy pequeños, se romperán o rasgarán fácilmente</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p>
          <a:p>
            <a:pPr marL="171450" indent="-171450">
              <a:buFont typeface="Arial" panose="020B0604020202020204"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Al ponerse los guantes, tómelos por la orilla. Trate de tocar los guantes lo menos posible</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p:txBody>
      </p:sp>
    </p:spTree>
    <p:extLst>
      <p:ext uri="{BB962C8B-B14F-4D97-AF65-F5344CB8AC3E}">
        <p14:creationId xmlns:p14="http://schemas.microsoft.com/office/powerpoint/2010/main" val="27484444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E293A89-6FAD-7949-8096-FC9093AE2896}" type="slidenum">
              <a:rPr lang="en-US" sz="1200" b="0" smtClean="0">
                <a:solidFill>
                  <a:schemeClr val="tx1"/>
                </a:solidFill>
              </a:rPr>
              <a:pPr eaLnBrk="1" hangingPunct="1">
                <a:defRPr/>
              </a:pPr>
              <a:t>109</a:t>
            </a:fld>
            <a:endParaRPr lang="en-US" sz="1200" b="0" dirty="0">
              <a:solidFill>
                <a:schemeClr val="tx1"/>
              </a:solidFill>
            </a:endParaRPr>
          </a:p>
        </p:txBody>
      </p:sp>
      <p:sp>
        <p:nvSpPr>
          <p:cNvPr id="380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99276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1F796AF-E147-7D4B-920A-B2D20F4944E9}" type="slidenum">
              <a:rPr lang="en-US" sz="1200" b="0" smtClean="0">
                <a:solidFill>
                  <a:schemeClr val="tx1"/>
                </a:solidFill>
              </a:rPr>
              <a:pPr eaLnBrk="1" hangingPunct="1">
                <a:defRPr/>
              </a:pPr>
              <a:t>11</a:t>
            </a:fld>
            <a:endParaRPr lang="en-US" sz="1200" b="0" dirty="0">
              <a:solidFill>
                <a:schemeClr val="tx1"/>
              </a:solidFill>
            </a:endParaRPr>
          </a:p>
        </p:txBody>
      </p:sp>
      <p:sp>
        <p:nvSpPr>
          <p:cNvPr id="301059" name="Rectangle 2"/>
          <p:cNvSpPr>
            <a:spLocks noGrp="1" noRot="1" noChangeAspect="1" noChangeArrowheads="1" noTextEdit="1"/>
          </p:cNvSpPr>
          <p:nvPr>
            <p:ph type="sldImg"/>
          </p:nvPr>
        </p:nvSpPr>
        <p:spPr>
          <a:xfrm>
            <a:off x="1181100" y="698500"/>
            <a:ext cx="4648200" cy="3486150"/>
          </a:xfrm>
          <a:ln/>
        </p:spPr>
      </p:sp>
      <p:sp>
        <p:nvSpPr>
          <p:cNvPr id="3" name="Notes Placeholder 2"/>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936256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110</a:t>
            </a:fld>
            <a:endParaRPr lang="en-US" sz="1200" b="0" dirty="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76300" y="4414837"/>
            <a:ext cx="5608638" cy="4183063"/>
          </a:xfrm>
        </p:spPr>
        <p:txBody>
          <a:bodyPr/>
          <a:lstStyle/>
          <a:p>
            <a:pPr marL="114300" indent="-114300" eaLnBrk="1" hangingPunct="1">
              <a:defRPr/>
            </a:pPr>
            <a:r>
              <a:rPr lang="es-ES_tradnl" b="1" noProof="0" dirty="0">
                <a:ea typeface="+mn-ea"/>
                <a:cs typeface="+mn-cs"/>
              </a:rPr>
              <a:t>Notas para el instructor</a:t>
            </a:r>
          </a:p>
          <a:p>
            <a:pPr>
              <a:buFont typeface="Arial" panose="020B0604020202020204" pitchFamily="34" charset="0"/>
              <a:buChar char="•"/>
            </a:pPr>
            <a:r>
              <a:rPr lang="es-ES_tradnl" noProof="0" dirty="0"/>
              <a:t>Los alimentos se pueden contaminar cuando los tocan con las manos descubiertas. Esto se aplica especialmente cuando las manos no se lavan correctamente, y cuando tiene heridas o cortadas infectadas. Por esta razón, no debe tocar alimentos listos para comer con las manos descubiertas.</a:t>
            </a:r>
          </a:p>
          <a:p>
            <a:pPr>
              <a:buFont typeface="Arial" panose="020B0604020202020204" pitchFamily="34" charset="0"/>
              <a:buChar char="•"/>
            </a:pPr>
            <a:r>
              <a:rPr lang="es-ES_tradnl" noProof="0" dirty="0"/>
              <a:t>Nunca toque con las manos descubiertas los alimentos listos para comer si sirve principalmente a poblaciones de alto riesgo.</a:t>
            </a:r>
          </a:p>
          <a:p>
            <a:pPr>
              <a:buFont typeface="Arial" panose="020B0604020202020204" pitchFamily="34" charset="0"/>
              <a:buChar char="•"/>
            </a:pPr>
            <a:r>
              <a:rPr lang="es-ES_tradnl" noProof="0" dirty="0"/>
              <a:t>Puede haber excepciones. El contacto de las manos descubiertas con los alimentos listos para comer puede ser aceptable en las siguientes situaciones que se indican en la transparencia.</a:t>
            </a:r>
          </a:p>
          <a:p>
            <a:pPr>
              <a:buFont typeface="Arial" panose="020B0604020202020204" pitchFamily="34" charset="0"/>
              <a:buChar char="•"/>
            </a:pPr>
            <a:r>
              <a:rPr lang="es-ES_tradnl" noProof="0" dirty="0"/>
              <a:t>Algunas autoridades reguladoras permiten tocar con las manos descubiertas los alimentos listos para comer. Si su jurisdicción lo permite, usted debe tener normas específicas sobre la salud de los empleados. También debe entrenarlos sobre el lavado de manos y las prácticas de higiene personal. </a:t>
            </a:r>
          </a:p>
        </p:txBody>
      </p:sp>
    </p:spTree>
    <p:extLst>
      <p:ext uri="{BB962C8B-B14F-4D97-AF65-F5344CB8AC3E}">
        <p14:creationId xmlns:p14="http://schemas.microsoft.com/office/powerpoint/2010/main" val="11364480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111</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19600"/>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baseline="0" noProof="0" dirty="0">
                <a:latin typeface="Times New Roman" panose="02020603050405020304" pitchFamily="18" charset="0"/>
                <a:cs typeface="Times New Roman" panose="02020603050405020304" pitchFamily="18"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Llevar uniformes sucios o no bañarse todos los días tal vez no agrade mucho a sus clientes. Pero existen verdaderas preocupaciones de seguridad de los alimentos. Mantener la seguridad de los alimentos significa poner atención a la higiene personal. Todos los empleados deben conocer lo básico.</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patógenos se pueden encontrar en el cabello y la piel. Existe riesgo de que los patógenos se transfieran a los alimentos y al equipo si los manipuladores de alimentos no siguen un programa de higiene personal. Asegúrese de que los manipuladores de alimentos se duchen o bañen antes de venir a trabajar.</a:t>
            </a:r>
          </a:p>
        </p:txBody>
      </p:sp>
    </p:spTree>
    <p:extLst>
      <p:ext uri="{BB962C8B-B14F-4D97-AF65-F5344CB8AC3E}">
        <p14:creationId xmlns:p14="http://schemas.microsoft.com/office/powerpoint/2010/main" val="4051080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112</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Use una gorra limpia o un protector para el cabello cuando trabaje en áreas de preparación de alimentos. Esto ayudará a que el cabello no caiga en los alimentos o superficies que tienen contacto con los alimentos.</a:t>
            </a:r>
          </a:p>
          <a:p>
            <a:pPr>
              <a:buFont typeface="Arial" panose="020B0604020202020204" pitchFamily="34" charset="0"/>
              <a:buChar char="•"/>
            </a:pPr>
            <a:r>
              <a:rPr lang="es-ES_tradnl" sz="1200" b="1" kern="1200" noProof="0" dirty="0">
                <a:solidFill>
                  <a:schemeClr val="tx1"/>
                </a:solidFill>
                <a:effectLst/>
                <a:latin typeface="Times New Roman" pitchFamily="18" charset="0"/>
                <a:ea typeface="ＭＳ Ｐゴシック" charset="0"/>
                <a:cs typeface="ＭＳ Ｐゴシック" charset="0"/>
              </a:rPr>
              <a:t>NO</a:t>
            </a:r>
            <a:r>
              <a:rPr lang="es-ES_tradnl" sz="1200" kern="1200" noProof="0" dirty="0">
                <a:solidFill>
                  <a:schemeClr val="tx1"/>
                </a:solidFill>
                <a:effectLst/>
                <a:latin typeface="Times New Roman" pitchFamily="18" charset="0"/>
                <a:ea typeface="ＭＳ Ｐゴシック" charset="0"/>
                <a:cs typeface="ＭＳ Ｐゴシック" charset="0"/>
              </a:rPr>
              <a:t> use accesorios para el cabello que puedan convertirse en contaminantes físicos. Estos accesorios deben limitarse a aquellos que se usan para evitar tocar el cabello con las manos y para mantener el cabello alejado de los alimentos.</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Las pestañas postizas pueden ser un contaminante físico y </a:t>
            </a:r>
            <a:r>
              <a:rPr lang="es-ES_tradnl" sz="1200" b="1" kern="1200" noProof="0" dirty="0">
                <a:solidFill>
                  <a:schemeClr val="tx1"/>
                </a:solidFill>
                <a:effectLst/>
                <a:latin typeface="Times New Roman" pitchFamily="18" charset="0"/>
                <a:ea typeface="ＭＳ Ｐゴシック" charset="0"/>
                <a:cs typeface="ＭＳ Ｐゴシック" charset="0"/>
              </a:rPr>
              <a:t>NO</a:t>
            </a:r>
            <a:r>
              <a:rPr lang="es-ES_tradnl" sz="1200" kern="1200" noProof="0" dirty="0">
                <a:solidFill>
                  <a:schemeClr val="tx1"/>
                </a:solidFill>
                <a:effectLst/>
                <a:latin typeface="Times New Roman" pitchFamily="18" charset="0"/>
                <a:ea typeface="ＭＳ Ｐゴシック" charset="0"/>
                <a:cs typeface="ＭＳ Ｐゴシック" charset="0"/>
              </a:rPr>
              <a:t> se deben usar.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manipuladores de alimentos con barba o bigote también deben usar un protector para el vello facial.</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71450" indent="-171450">
              <a:buFont typeface="Arial" panose="020B0604020202020204" pitchFamily="34" charset="0"/>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a:p>
            <a:pPr marL="171450" indent="-171450" eaLnBrk="1" hangingPunct="1">
              <a:lnSpc>
                <a:spcPct val="80000"/>
              </a:lnSpc>
              <a:spcBef>
                <a:spcPct val="50000"/>
              </a:spcBef>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42535031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113</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Use ropa limpia a diario.</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Cámbiese los uniformes sucios, incluyendo delantales, cuando sea necesario para prevenir la contaminación.</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Si es posible, póngase la ropa de trabajo en el establecimiento.</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Guarde la ropa de calle y las pertenencias personales en las áreas designadas. Esto incluye artículos como mochilas, chamarras, aparatos electrónicos, llaves y medicamentos personales. Asegúrese de guardar estos artículos de tal manera que no contaminen los alimentos, las superficies que tienen contacto con los alimentos y los uniformes.</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ropa sucia que se guarde en el establecimiento se debe mantener lejos de los alimentos y de las áreas de preparación. Puede hacerlo poniéndola en contenedores no absorbentes o en bolsas para ropa sucia que sean lavables. Esto incluye delantales, filipinas y otros uniformes sucios.</a:t>
            </a:r>
          </a:p>
        </p:txBody>
      </p:sp>
    </p:spTree>
    <p:extLst>
      <p:ext uri="{BB962C8B-B14F-4D97-AF65-F5344CB8AC3E}">
        <p14:creationId xmlns:p14="http://schemas.microsoft.com/office/powerpoint/2010/main" val="10213716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114</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b="0" dirty="0">
              <a:latin typeface="Times New Roman" charset="0"/>
              <a:cs typeface="Times New Roman" charset="0"/>
            </a:endParaRPr>
          </a:p>
        </p:txBody>
      </p:sp>
    </p:spTree>
    <p:extLst>
      <p:ext uri="{BB962C8B-B14F-4D97-AF65-F5344CB8AC3E}">
        <p14:creationId xmlns:p14="http://schemas.microsoft.com/office/powerpoint/2010/main" val="42290371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115</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Quítese las joyas de manos y brazos antes de preparar alimentos o cuando trabaje en áreas de preparación. Los manipuladores de alimentos no deben usar anillos (excepto si es una sortija lisa), pulseras o brazaletes, incluyendo los que tienen información médica, ni relojes. </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Su compañía podría requerir que se quite otros tipos de joyas. Entre ellas, aretes, collares y joyas faciales. Estos objetos se pueden caer y convertirse en un contaminante físico. Las joyas son difíciles de limpiar y pueden tener patógenos. Los meseros pueden usar joyas si lo permiten las normas de su compañía.</a:t>
            </a:r>
          </a:p>
        </p:txBody>
      </p:sp>
    </p:spTree>
    <p:extLst>
      <p:ext uri="{BB962C8B-B14F-4D97-AF65-F5344CB8AC3E}">
        <p14:creationId xmlns:p14="http://schemas.microsoft.com/office/powerpoint/2010/main" val="24521123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082FD6C-3973-5B46-A758-5FE87AD64BAD}" type="slidenum">
              <a:rPr lang="en-US" sz="1200" b="0" smtClean="0">
                <a:solidFill>
                  <a:schemeClr val="tx1"/>
                </a:solidFill>
              </a:rPr>
              <a:pPr eaLnBrk="1" hangingPunct="1">
                <a:defRPr/>
              </a:pPr>
              <a:t>116</a:t>
            </a:fld>
            <a:endParaRPr lang="en-US" sz="1200" b="0" dirty="0">
              <a:solidFill>
                <a:schemeClr val="tx1"/>
              </a:solidFill>
            </a:endParaRPr>
          </a:p>
        </p:txBody>
      </p:sp>
      <p:sp>
        <p:nvSpPr>
          <p:cNvPr id="384003" name="Rectangle 2"/>
          <p:cNvSpPr>
            <a:spLocks noGrp="1" noRot="1" noChangeAspect="1" noChangeArrowheads="1" noTextEdit="1"/>
          </p:cNvSpPr>
          <p:nvPr>
            <p:ph type="sldImg"/>
          </p:nvPr>
        </p:nvSpPr>
        <p:spPr>
          <a:xfrm>
            <a:off x="1181100" y="698500"/>
            <a:ext cx="4648200" cy="3486150"/>
          </a:xfrm>
          <a:ln/>
        </p:spPr>
      </p:sp>
      <p:sp>
        <p:nvSpPr>
          <p:cNvPr id="38400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s-ES_tradnl" b="1" noProof="0" dirty="0">
                <a:latin typeface="Times New Roman" charset="0"/>
                <a:cs typeface="+mn-cs"/>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Las gotitas de saliva pueden contener miles de patógenos. En el proceso de comer, beber, fumar, y masticar chicle o tabaco se puede transferir saliva a las manos o directamente a los alimentos que se están manejando. Por eso, los empleados no deben comer, beber, fumar ni masticar chicle o tabaco cuando hacen las tareas indicadas en la transparencia.</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empleados pueden beber de un recipiente cubierto si manejan el recipiente con cuidado para prevenir la contaminación de las manos, el recipiente, y los alimentos, utensilios y equipo expuestos. Un recipiente cubierto debidamente debe incluir una tapa con un popote o una tapa con sorbete.</a:t>
            </a:r>
          </a:p>
        </p:txBody>
      </p:sp>
    </p:spTree>
    <p:extLst>
      <p:ext uri="{BB962C8B-B14F-4D97-AF65-F5344CB8AC3E}">
        <p14:creationId xmlns:p14="http://schemas.microsoft.com/office/powerpoint/2010/main" val="21151397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117</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noProof="0" dirty="0">
                <a:latin typeface="Times New Roman" charset="0"/>
                <a:cs typeface="Times New Roman" charset="0"/>
              </a:rPr>
              <a:t>Notas para el instructor</a:t>
            </a:r>
          </a:p>
          <a:p>
            <a:pPr marL="171450" indent="-171450">
              <a:lnSpc>
                <a:spcPct val="80000"/>
              </a:lnSpc>
              <a:spcBef>
                <a:spcPct val="50000"/>
              </a:spcBef>
              <a:buSzPct val="8000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Debe decirles a los empleados que deben informarle cuando estén enfermos, incluidos aquellos recién contratados que todavía no empiezan a trabajar.</a:t>
            </a:r>
          </a:p>
          <a:p>
            <a:pPr marL="171450" indent="-171450">
              <a:lnSpc>
                <a:spcPct val="80000"/>
              </a:lnSpc>
              <a:spcBef>
                <a:spcPct val="50000"/>
              </a:spcBef>
              <a:buSzPct val="8000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autoridad reguladora podría pedir pruebas y usted lo puede comprobar de las maneras</a:t>
            </a:r>
            <a:r>
              <a:rPr lang="es-ES_tradnl" sz="1200" b="0" i="0" u="none" strike="noStrike" kern="1200" baseline="0" noProof="0" dirty="0">
                <a:solidFill>
                  <a:schemeClr val="tx1"/>
                </a:solidFill>
                <a:effectLst/>
                <a:latin typeface="Times New Roman" pitchFamily="18" charset="0"/>
                <a:ea typeface="ＭＳ Ｐゴシック" charset="0"/>
                <a:cs typeface="ＭＳ Ｐゴシック" charset="0"/>
              </a:rPr>
              <a:t> </a:t>
            </a:r>
            <a:r>
              <a:rPr lang="es-ES_tradnl" noProof="0" dirty="0">
                <a:latin typeface="Times New Roman" charset="0"/>
              </a:rPr>
              <a:t>indicadas en la transparencia</a:t>
            </a:r>
            <a:r>
              <a:rPr lang="es-ES_tradnl" baseline="0" noProof="0" dirty="0">
                <a:latin typeface="Times New Roman" charset="0"/>
              </a:rPr>
              <a:t>. </a:t>
            </a:r>
            <a:endParaRPr lang="es-ES_tradnl" noProof="0" dirty="0">
              <a:latin typeface="Times New Roman" charset="0"/>
            </a:endParaRPr>
          </a:p>
        </p:txBody>
      </p:sp>
    </p:spTree>
    <p:extLst>
      <p:ext uri="{BB962C8B-B14F-4D97-AF65-F5344CB8AC3E}">
        <p14:creationId xmlns:p14="http://schemas.microsoft.com/office/powerpoint/2010/main" val="1375943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118</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37497033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119</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199686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12</a:t>
            </a:fld>
            <a:endParaRPr lang="en-US" sz="1200" b="0" dirty="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 b="1" dirty="0">
                <a:latin typeface="Times New Roman" charset="0"/>
                <a:cs typeface="+mn-cs"/>
              </a:rPr>
              <a:t>Notas para el instructor</a:t>
            </a:r>
          </a:p>
          <a:p>
            <a:pPr marL="171450" lvl="0" indent="-171450" algn="l">
              <a:spcBef>
                <a:spcPts val="432"/>
              </a:spcBef>
              <a:spcAft>
                <a:spcPts val="0"/>
              </a:spcAft>
              <a:buClr>
                <a:srgbClr val="000000"/>
              </a:buClr>
              <a:buFont typeface="Arial" panose="020B0604020202020204" pitchFamily="34" charset="0"/>
              <a:buChar char="•"/>
            </a:pPr>
            <a:r>
              <a:rPr lang="es-ES" sz="1200" b="0" i="0" kern="1200" dirty="0">
                <a:solidFill>
                  <a:srgbClr val="000000"/>
                </a:solidFill>
                <a:latin typeface="Times New Roman"/>
                <a:ea typeface="ＭＳ Ｐゴシック"/>
                <a:cs typeface="ＭＳ Ｐゴシック" charset="0"/>
              </a:rPr>
              <a:t>Si los alimentos no manejan correctamente, podrían llegar a ser peligrosos. Estos son los cinco errores más comunes en el manejo de los alimentos, o factores de peligro que pueden causar enfermedades transmitidas por alimentos. </a:t>
            </a:r>
          </a:p>
          <a:p>
            <a:pPr marL="171450" lvl="0" indent="-171450">
              <a:buFont typeface="Arial" panose="020B0604020202020204" pitchFamily="34" charset="0"/>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Comprar alimentos a proveedores con seguridad deficiente puede ser un gran problema. Así es que comprar alimentos de proveedores aprobados y con buena reputación es de suma importancia.</a:t>
            </a:r>
            <a:endParaRPr lang="es-ES" dirty="0">
              <a:latin typeface="Times New Roman" charset="0"/>
              <a:cs typeface="+mn-cs"/>
            </a:endParaRPr>
          </a:p>
          <a:p>
            <a:pPr marL="171450" lvl="0" indent="-171450">
              <a:buFont typeface="Arial" panose="020B0604020202020204" pitchFamily="34" charset="0"/>
              <a:buChar char="•"/>
            </a:pPr>
            <a:r>
              <a:rPr lang="es-ES" sz="1200" b="0" i="0" u="none" strike="noStrike" kern="1200" baseline="0" noProof="0" dirty="0">
                <a:solidFill>
                  <a:schemeClr val="tx1"/>
                </a:solidFill>
                <a:latin typeface="Times New Roman" pitchFamily="18" charset="0"/>
                <a:ea typeface="ＭＳ Ｐゴシック" charset="0"/>
                <a:cs typeface="ＭＳ Ｐゴシック" charset="0"/>
              </a:rPr>
              <a:t>Tenga en mente que los alimentos preparados en una casa privada se consideran inseguros y deben evitarse. </a:t>
            </a:r>
            <a:endParaRPr lang="es-ES" noProof="0" dirty="0"/>
          </a:p>
        </p:txBody>
      </p:sp>
    </p:spTree>
    <p:extLst>
      <p:ext uri="{BB962C8B-B14F-4D97-AF65-F5344CB8AC3E}">
        <p14:creationId xmlns:p14="http://schemas.microsoft.com/office/powerpoint/2010/main" val="437125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120</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dirty="0">
                <a:latin typeface="Times New Roman" charset="0"/>
                <a:cs typeface="Times New Roman" charset="0"/>
              </a:rPr>
              <a:t>Notas para el instructor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Como gerente, debe observar a los manipuladores de alimentos y buscar señales de enfermedades</a:t>
            </a:r>
            <a:r>
              <a:rPr lang="es-ES_tradnl" sz="1200" b="0" i="0" u="none" strike="noStrike" kern="1200" baseline="0" noProof="0" dirty="0">
                <a:solidFill>
                  <a:schemeClr val="tx1"/>
                </a:solidFill>
                <a:effectLst/>
                <a:latin typeface="Times New Roman" pitchFamily="18" charset="0"/>
                <a:ea typeface="ＭＳ Ｐゴシック" charset="0"/>
                <a:cs typeface="ＭＳ Ｐゴシック" charset="0"/>
              </a:rPr>
              <a:t>, como los síntomas </a:t>
            </a:r>
            <a:r>
              <a:rPr lang="es-ES_tradnl" sz="1200" kern="1200" noProof="0" dirty="0">
                <a:solidFill>
                  <a:schemeClr val="tx1"/>
                </a:solidFill>
                <a:effectLst/>
                <a:latin typeface="Times New Roman" pitchFamily="18" charset="0"/>
                <a:ea typeface="ＭＳ Ｐゴシック" charset="0"/>
                <a:cs typeface="ＭＳ Ｐゴシック" charset="0"/>
              </a:rPr>
              <a:t>indicados </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en la transparencia. </a:t>
            </a:r>
            <a:endParaRPr lang="es-ES_tradnl" noProof="0" dirty="0">
              <a:latin typeface="Times New Roman" charset="0"/>
            </a:endParaRPr>
          </a:p>
        </p:txBody>
      </p:sp>
    </p:spTree>
    <p:extLst>
      <p:ext uri="{BB962C8B-B14F-4D97-AF65-F5344CB8AC3E}">
        <p14:creationId xmlns:p14="http://schemas.microsoft.com/office/powerpoint/2010/main" val="2507508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121</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noProof="0" dirty="0">
                <a:latin typeface="Times New Roman" charset="0"/>
                <a:cs typeface="Times New Roman" charset="0"/>
              </a:rPr>
              <a:t>Notas para el instructor</a:t>
            </a:r>
          </a:p>
          <a:p>
            <a:pPr marL="116472" marR="0" lvl="0" indent="-116472" algn="l" defTabSz="914400" rtl="0" eaLnBrk="1" fontAlgn="auto" latinLnBrk="0" hangingPunct="1">
              <a:lnSpc>
                <a:spcPct val="80000"/>
              </a:lnSpc>
              <a:spcBef>
                <a:spcPct val="50000"/>
              </a:spcBef>
              <a:spcAft>
                <a:spcPts val="0"/>
              </a:spcAft>
              <a:buClrTx/>
              <a:buSzPct val="80000"/>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Esta información sobre la restricción o exclusión de los empleados basándose en condiciones médicas es sólo una guía. Colabore con la autoridad reguladora local para determinar el mejor curso de acción</a:t>
            </a:r>
            <a:r>
              <a:rPr lang="es-ES_tradnl" noProof="0" dirty="0"/>
              <a:t>.</a:t>
            </a:r>
            <a:endParaRPr lang="es-ES_tradnl" noProof="0" dirty="0">
              <a:latin typeface="Times New Roman" charset="0"/>
            </a:endParaRPr>
          </a:p>
        </p:txBody>
      </p:sp>
    </p:spTree>
    <p:extLst>
      <p:ext uri="{BB962C8B-B14F-4D97-AF65-F5344CB8AC3E}">
        <p14:creationId xmlns:p14="http://schemas.microsoft.com/office/powerpoint/2010/main" val="7992012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122</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7436623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123</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8887276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124</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noProof="0" dirty="0">
                <a:latin typeface="Times New Roman" charset="0"/>
                <a:cs typeface="Times New Roman" charset="0"/>
              </a:rPr>
              <a:t>Notas para el instructor</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Algunos manipuladores de alimentos a los que se les ha diagnosticado una enfermedad quizá no presenten los síntomas o quizá los síntomas ya hayan pasado.</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Colabore con el médico y la autoridad reguladora para determinar si el manipulador de alimentos debe ser excluido del establecimiento o restringido para que no trabaje con alimentos, utensilios y equipo expuestos.</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El médico y la autoridad reguladora también determinarán cuándo el empleado puede regresar al establecimiento y/o realizar sus tareas habituales relacionadas con el manejo de los alimentos.</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Esta información sobre la restricción o exclusión de los empleados basándose en condiciones médicas es sólo una guía. Colabore con la autoridad reguladora local para determinar el mejor curso de acción.</a:t>
            </a:r>
            <a:endParaRPr lang="es-ES_tradnl" noProof="0" dirty="0">
              <a:latin typeface="Times New Roman" charset="0"/>
            </a:endParaRPr>
          </a:p>
        </p:txBody>
      </p:sp>
    </p:spTree>
    <p:extLst>
      <p:ext uri="{BB962C8B-B14F-4D97-AF65-F5344CB8AC3E}">
        <p14:creationId xmlns:p14="http://schemas.microsoft.com/office/powerpoint/2010/main" val="67649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chemeClr val="tx1"/>
                </a:solidFill>
              </a:rPr>
              <a:pPr eaLnBrk="1" hangingPunct="1">
                <a:defRPr/>
              </a:pPr>
              <a:t>125</a:t>
            </a:fld>
            <a:endParaRPr lang="en-US" sz="1200" b="0" dirty="0">
              <a:solidFill>
                <a:schemeClr val="tx1"/>
              </a:solidFill>
            </a:endParaRPr>
          </a:p>
        </p:txBody>
      </p:sp>
    </p:spTree>
    <p:extLst>
      <p:ext uri="{BB962C8B-B14F-4D97-AF65-F5344CB8AC3E}">
        <p14:creationId xmlns:p14="http://schemas.microsoft.com/office/powerpoint/2010/main" val="34184567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8E91A1F-1AB0-9E48-86D3-C58A66DD3CCE}" type="slidenum">
              <a:rPr lang="en-US" sz="1200" b="0" smtClean="0">
                <a:solidFill>
                  <a:schemeClr val="tx1"/>
                </a:solidFill>
              </a:rPr>
              <a:pPr eaLnBrk="1" hangingPunct="1">
                <a:defRPr/>
              </a:pPr>
              <a:t>126</a:t>
            </a:fld>
            <a:endParaRPr lang="en-US" sz="1200" b="0" dirty="0">
              <a:solidFill>
                <a:schemeClr val="tx1"/>
              </a:solidFill>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spcBef>
                <a:spcPct val="50000"/>
              </a:spcBef>
              <a:defRPr/>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Hable sobre los objetivos del tema con la clase.</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7404380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chemeClr val="tx1"/>
                </a:solidFill>
              </a:rPr>
              <a:pPr eaLnBrk="1" hangingPunct="1">
                <a:defRPr/>
              </a:pPr>
              <a:t>127</a:t>
            </a:fld>
            <a:endParaRPr lang="en-US" sz="1200" b="0" dirty="0">
              <a:solidFill>
                <a:schemeClr val="tx1"/>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s-ES_tradnl" b="1" noProof="0" dirty="0">
                <a:latin typeface="Times New Roman" charset="0"/>
                <a:cs typeface="+mn-cs"/>
              </a:rPr>
              <a:t>Notas para el instructor </a:t>
            </a:r>
          </a:p>
          <a:p>
            <a:pPr>
              <a:buFont typeface="Arial" panose="020B0604020202020204" pitchFamily="34" charset="0"/>
              <a:buChar char="•"/>
            </a:pPr>
            <a:r>
              <a:rPr lang="es-ES_tradnl" noProof="0" dirty="0"/>
              <a:t>Usted es responsable de la seguridad de los alimentos en cada uno de los puntos de este trayecto.</a:t>
            </a:r>
          </a:p>
          <a:p>
            <a:pPr>
              <a:buFont typeface="Arial" panose="020B0604020202020204" pitchFamily="34" charset="0"/>
              <a:buChar char="•"/>
            </a:pPr>
            <a:r>
              <a:rPr lang="es-ES_tradnl" noProof="0" dirty="0"/>
              <a:t>Por ejemplo, un alimento congelado puede haber sido seguro cuando salió de la planta del procesador. Sin embargo, en el trayecto a la bodega del distribuidor, se podría haber descongelado. En el establecimiento, puede ser que el alimento no se almacene correctamente, o que no se cocine a la temperatura interna correcta. Estos errores pueden sumarse y causar una enfermedad transmitida por alimentos.</a:t>
            </a:r>
          </a:p>
        </p:txBody>
      </p:sp>
    </p:spTree>
    <p:extLst>
      <p:ext uri="{BB962C8B-B14F-4D97-AF65-F5344CB8AC3E}">
        <p14:creationId xmlns:p14="http://schemas.microsoft.com/office/powerpoint/2010/main" val="35264034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chemeClr val="tx1"/>
                </a:solidFill>
              </a:rPr>
              <a:pPr eaLnBrk="1" hangingPunct="1">
                <a:defRPr/>
              </a:pPr>
              <a:t>128</a:t>
            </a:fld>
            <a:endParaRPr lang="en-US" sz="1200" b="0" dirty="0">
              <a:solidFill>
                <a:schemeClr val="tx1"/>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6472" indent="-116472" eaLnBrk="1" hangingPunct="1">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contaminación cruzada puede suceder en casi cualquier punto del trayecto de los alimentos. Si usted sabe cómo y dónde puede suceder, es fácil prevenirla. La manera más básica es mantener los alimentos listos para comer separados de los crudos.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Cada tipo de alimento debe tener equipo separado. Por ejemplo, use un juego de tablas de cortar, utensilios y recipientes para las aves. Use otro juego para la carne cruda. Use un tercer juego para las frutas y verduras.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Las tablas de cortar de colores y los utensilios con mangos de colores pueden ayudar a mantener separado el equipo. El color indica a los manipuladores de alimentos qué equipo usar con cada producto. Puede usar el amarillo para el pollo crudo, el rojo para la carne cruda y el verde para frutas y verduras.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Limpie y sanitice todas las superficies de trabajo, el equipo y los utensilios después de cada tarea. Por ejemplo, después de cortar pollo crudo, debe hacer algo más que enjuagar el equipo. Los patógenos como la </a:t>
            </a:r>
            <a:r>
              <a:rPr lang="es-ES_tradnl" sz="1200" i="1" kern="1200" noProof="0" dirty="0">
                <a:solidFill>
                  <a:schemeClr val="tx1"/>
                </a:solidFill>
                <a:effectLst/>
                <a:latin typeface="Times New Roman" pitchFamily="18" charset="0"/>
                <a:ea typeface="ＭＳ Ｐゴシック" charset="0"/>
                <a:cs typeface="ＭＳ Ｐゴシック" charset="0"/>
              </a:rPr>
              <a:t>Salmonella</a:t>
            </a:r>
            <a:r>
              <a:rPr lang="es-ES_tradnl" sz="1200" kern="1200" noProof="0" dirty="0">
                <a:solidFill>
                  <a:schemeClr val="tx1"/>
                </a:solidFill>
                <a:effectLst/>
                <a:latin typeface="Times New Roman" pitchFamily="18" charset="0"/>
                <a:ea typeface="ＭＳ Ｐゴシック" charset="0"/>
                <a:cs typeface="ＭＳ Ｐゴシック" charset="0"/>
              </a:rPr>
              <a:t> no tifoidea pueden causar contaminación cruzada. Para prevenir esto, debe lavar, enjuagar y sanitizar el equipo.</a:t>
            </a:r>
            <a:r>
              <a:rPr lang="es-ES_tradnl" noProof="0" dirty="0">
                <a:latin typeface="Times New Roman" charset="0"/>
              </a:rPr>
              <a:t> </a:t>
            </a:r>
          </a:p>
        </p:txBody>
      </p:sp>
    </p:spTree>
    <p:extLst>
      <p:ext uri="{BB962C8B-B14F-4D97-AF65-F5344CB8AC3E}">
        <p14:creationId xmlns:p14="http://schemas.microsoft.com/office/powerpoint/2010/main" val="3824829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BFFB4A8F-1992-2A49-8CDB-E58C20013C4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2163" indent="-112163"/>
            <a:r>
              <a:rPr lang="es-ES" b="1" noProof="0" dirty="0"/>
              <a:t>Notas para el instructor</a:t>
            </a:r>
            <a:endParaRPr lang="es-ES"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latin typeface="Times New Roman" pitchFamily="18" charset="0"/>
                <a:ea typeface="ＭＳ Ｐゴシック" charset="0"/>
                <a:cs typeface="ＭＳ Ｐゴシック" charset="0"/>
              </a:rPr>
              <a:t>Si necesita usar la misma mesa de preparación para preparar</a:t>
            </a:r>
            <a:r>
              <a:rPr lang="es-ES" baseline="0" noProof="0" dirty="0">
                <a:latin typeface="Times New Roman" pitchFamily="18" charset="0"/>
                <a:ea typeface="ＭＳ Ｐゴシック" charset="0"/>
                <a:cs typeface="ＭＳ Ｐゴシック" charset="0"/>
              </a:rPr>
              <a:t> diferentes tipos de alimentos; prepare la carne, el pescado y las aves crudos y los alimentos listos para comer a diferentes horas. Debe limpiar y </a:t>
            </a:r>
            <a:r>
              <a:rPr lang="es-ES" baseline="0" noProof="0" dirty="0" err="1">
                <a:latin typeface="Times New Roman" pitchFamily="18" charset="0"/>
                <a:ea typeface="ＭＳ Ｐゴシック" charset="0"/>
                <a:cs typeface="ＭＳ Ｐゴシック" charset="0"/>
              </a:rPr>
              <a:t>sanitizar</a:t>
            </a:r>
            <a:r>
              <a:rPr lang="es-ES" baseline="0" noProof="0" dirty="0">
                <a:latin typeface="Times New Roman" pitchFamily="18" charset="0"/>
                <a:ea typeface="ＭＳ Ｐゴシック" charset="0"/>
                <a:cs typeface="ＭＳ Ｐゴシック" charset="0"/>
              </a:rPr>
              <a:t> las superficies de trabajo y los utensilios entre un alimento y otro.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noProof="0" dirty="0">
                <a:latin typeface="Times New Roman" pitchFamily="18" charset="0"/>
                <a:ea typeface="ＭＳ Ｐゴシック" charset="0"/>
                <a:cs typeface="ＭＳ Ｐゴシック" charset="0"/>
              </a:rPr>
              <a:t>Además, al preparar los alimentos listos para comer antes de los alimentos crudos, puede reducir el riesgo de la contaminación cruzada. </a:t>
            </a:r>
            <a:endParaRPr lang="es-ES" noProof="0" dirty="0">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51531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13</a:t>
            </a:fld>
            <a:endParaRPr lang="en-US" sz="1200" b="0" dirty="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s-ES" b="1" noProof="0" dirty="0">
                <a:ea typeface="+mn-ea"/>
                <a:cs typeface="Times New Roman" pitchFamily="18" charset="0"/>
              </a:rPr>
              <a:t>Notas para el instructor</a:t>
            </a:r>
            <a:r>
              <a:rPr lang="es-ES" b="1" noProof="0" dirty="0">
                <a:solidFill>
                  <a:srgbClr val="FF3300"/>
                </a:solidFill>
                <a:ea typeface="+mn-ea"/>
                <a:cs typeface="+mn-cs"/>
              </a:rPr>
              <a:t>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charset="0"/>
                <a:cs typeface="ＭＳ Ｐゴシック" charset="0"/>
              </a:rPr>
              <a:t>Excepto “Comprar alimentos a proveedores con seguridad deficiente", cada factor de peligro para enfermedades transmitidas por alimentos se relaciona a cuatro factores principales: abuso de tiempo y temperatura, contaminación cruzada, malos hábitos de higiene personal y limpieza y sanitización deficientes.</a:t>
            </a:r>
          </a:p>
        </p:txBody>
      </p:sp>
    </p:spTree>
    <p:extLst>
      <p:ext uri="{BB962C8B-B14F-4D97-AF65-F5344CB8AC3E}">
        <p14:creationId xmlns:p14="http://schemas.microsoft.com/office/powerpoint/2010/main" val="2411997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BFFB4A8F-1992-2A49-8CDB-E58C20013C4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2163" indent="-112163"/>
            <a:r>
              <a:rPr lang="es-ES" b="1" noProof="0" dirty="0"/>
              <a:t>Notas para el instructor</a:t>
            </a:r>
            <a:endParaRPr lang="es-ES"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latin typeface="Times New Roman" pitchFamily="18" charset="0"/>
                <a:ea typeface="ＭＳ Ｐゴシック" charset="0"/>
                <a:cs typeface="ＭＳ Ｐゴシック" charset="0"/>
              </a:rPr>
              <a:t>También necesita separar la carne cruda,</a:t>
            </a:r>
            <a:r>
              <a:rPr lang="es-ES" baseline="0" noProof="0" dirty="0">
                <a:latin typeface="Times New Roman" pitchFamily="18" charset="0"/>
                <a:ea typeface="ＭＳ Ｐゴシック" charset="0"/>
                <a:cs typeface="ＭＳ Ｐゴシック" charset="0"/>
              </a:rPr>
              <a:t> el pollo y los mariscos crudos de las frutas y vegetales sin lavar y también de los listos para comer. Para prevenir la contaminación cruzada, haga esto durante el almacenamiento, la preparación, el mantenimiento y mientras se demuestran para la venta los alimentos.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noProof="0" dirty="0">
                <a:latin typeface="Times New Roman" pitchFamily="18" charset="0"/>
                <a:ea typeface="ＭＳ Ｐゴシック" charset="0"/>
                <a:cs typeface="ＭＳ Ｐゴシック" charset="0"/>
              </a:rPr>
              <a:t>Compre alimentos que no requieran de preparación o manejo adicionales. Por ejemplo, puede comprar pechugas de pollo que ya estén cocinadas o lechuga que ya venga cortada. </a:t>
            </a:r>
            <a:endParaRPr lang="es-ES" noProof="0" dirty="0">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619031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chemeClr val="tx1"/>
                </a:solidFill>
              </a:rPr>
              <a:pPr eaLnBrk="1" hangingPunct="1">
                <a:defRPr/>
              </a:pPr>
              <a:t>131</a:t>
            </a:fld>
            <a:endParaRPr lang="en-US" sz="1200" b="0" dirty="0">
              <a:solidFill>
                <a:schemeClr val="tx1"/>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s-ES_tradnl" b="1" dirty="0">
                <a:latin typeface="Times New Roman" charset="0"/>
                <a:cs typeface="+mn-cs"/>
              </a:rPr>
              <a:t>Notas para el instructor</a:t>
            </a:r>
          </a:p>
          <a:p>
            <a:pPr marL="171450" indent="-171450" eaLnBrk="1" hangingPunct="1">
              <a:buFont typeface="Arial" panose="020B0604020202020204" pitchFamily="34" charset="0"/>
              <a:buChar char="•"/>
              <a:tabLst>
                <a:tab pos="457200" algn="l"/>
              </a:tabLst>
              <a:defRPr/>
            </a:pPr>
            <a:r>
              <a:rPr lang="es-ES_tradnl" sz="1200" kern="1200" dirty="0">
                <a:solidFill>
                  <a:schemeClr val="tx1"/>
                </a:solidFill>
                <a:effectLst/>
                <a:latin typeface="Times New Roman" pitchFamily="18" charset="0"/>
                <a:ea typeface="ＭＳ Ｐゴシック" charset="0"/>
                <a:cs typeface="ＭＳ Ｐゴシック" charset="0"/>
              </a:rPr>
              <a:t>La mayoría de los casos de enfermedades transmitidas por alimentos ocurren porque los alimentos TCS sufrieron abuso de tiempo y temperatura</a:t>
            </a:r>
            <a:r>
              <a:rPr lang="es-ES_tradnl" dirty="0">
                <a:latin typeface="Times New Roman" charset="0"/>
                <a:cs typeface="+mn-cs"/>
              </a:rPr>
              <a:t>. </a:t>
            </a:r>
            <a:r>
              <a:rPr lang="es-ES_tradnl" sz="1200" kern="1200" noProof="0" dirty="0">
                <a:solidFill>
                  <a:schemeClr val="tx1"/>
                </a:solidFill>
                <a:effectLst/>
                <a:latin typeface="Times New Roman" pitchFamily="18" charset="0"/>
                <a:ea typeface="ＭＳ Ｐゴシック" charset="0"/>
                <a:cs typeface="ＭＳ Ｐゴシック" charset="0"/>
              </a:rPr>
              <a:t>Recuerde, los alimentos TCS sufren abuso de tiempo y temperatura cuando permanecen entre 41</a:t>
            </a:r>
            <a:r>
              <a:rPr lang="es-ES_tradnl" dirty="0">
                <a:latin typeface="Times New Roman" charset="0"/>
              </a:rPr>
              <a:t>º</a:t>
            </a:r>
            <a:r>
              <a:rPr lang="es-ES_tradnl" sz="1200" kern="1200" noProof="0" dirty="0">
                <a:solidFill>
                  <a:schemeClr val="tx1"/>
                </a:solidFill>
                <a:effectLst/>
                <a:latin typeface="Times New Roman" pitchFamily="18" charset="0"/>
                <a:ea typeface="ＭＳ Ｐゴシック" charset="0"/>
                <a:cs typeface="ＭＳ Ｐゴシック" charset="0"/>
              </a:rPr>
              <a:t>F y 135ºF (5ºC y 57ºC). A este intervalo se le llama zona de temperatura de peligro, porque en él se multiplican los patógenos</a:t>
            </a:r>
            <a:r>
              <a:rPr lang="es-ES_tradnl" dirty="0">
                <a:latin typeface="Times New Roman" charset="0"/>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La mayoría de los patógenos crecen mucho más rápido entre 70ºF y 125ºF (21ºC y 52ºC)</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_tradnl" sz="1200" kern="1200" noProof="0" dirty="0">
              <a:solidFill>
                <a:schemeClr val="tx1"/>
              </a:solidFill>
              <a:latin typeface="Times New Roman" charset="0"/>
              <a:ea typeface="ＭＳ Ｐゴシック" charset="0"/>
              <a:cs typeface="ＭＳ Ｐゴシック" charset="0"/>
            </a:endParaRPr>
          </a:p>
          <a:p>
            <a:pPr marL="171450" indent="-171450">
              <a:buFont typeface="Arial" panose="020B0604020202020204" pitchFamily="34" charset="0"/>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Los alimentos sufren abuso de temperatura cuando se manejan de las siguientes maneras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Se cocinan a la temperatura interna incorrecta, se mantienen a la temperatura incorrecta o se enfrían o recalientan incorrectament</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e.</a:t>
            </a:r>
          </a:p>
          <a:p>
            <a:pPr marL="171450" indent="-171450">
              <a:buFont typeface="Arial" panose="020B0604020202020204" pitchFamily="34" charset="0"/>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Entre más tiempo estén los alimentos en la zona de temperatura de peligro, más tiempo tendrán los patógenos para crecer. Para mantener seguros los alimentos, debe reducir el tiempo que están en este intervalo de temperatura. Si los alimentos estuvieron en este intervalo cuatro horas o más, los debe desechar</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3780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chemeClr val="tx1"/>
                </a:solidFill>
              </a:rPr>
              <a:pPr eaLnBrk="1" hangingPunct="1">
                <a:defRPr/>
              </a:pPr>
              <a:t>132</a:t>
            </a:fld>
            <a:endParaRPr lang="en-US" sz="1200" b="0" dirty="0">
              <a:solidFill>
                <a:schemeClr val="tx1"/>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2163" indent="-112163">
              <a:tabLst>
                <a:tab pos="448650" algn="l"/>
              </a:tabLst>
            </a:pPr>
            <a:r>
              <a:rPr lang="es-ES" b="1" noProof="0" dirty="0">
                <a:latin typeface="Times New Roman" charset="0"/>
              </a:rPr>
              <a:t>Notas para el instructor </a:t>
            </a:r>
          </a:p>
          <a:p>
            <a:pPr marL="171450" indent="-171450">
              <a:buFont typeface="Arial" panose="020B0604020202020204" pitchFamily="34" charset="0"/>
              <a:buChar char="•"/>
            </a:pPr>
            <a:r>
              <a:rPr lang="es-ES" noProof="0" dirty="0"/>
              <a:t>Aprenda qué alimentos se debe revisar, con qué frecuencia y quién debe hacerlo. Asegúrese de que los manipuladores de alimentos sepan qué hacer, cómo hacerlo y por qué es importante hacerlo.</a:t>
            </a:r>
          </a:p>
          <a:p>
            <a:pPr marL="171450" indent="-171450">
              <a:buFont typeface="Arial" panose="020B0604020202020204" pitchFamily="34" charset="0"/>
              <a:buChar char="•"/>
            </a:pPr>
            <a:r>
              <a:rPr lang="es-ES" noProof="0" dirty="0"/>
              <a:t>Dé a los manipuladores de alimentos sus propios termómetros. Pídales que usen los relojes de las áreas de preparación para determinar cuánto tiempo duran los alimentos en la zona de temperatura de peligro.</a:t>
            </a:r>
          </a:p>
          <a:p>
            <a:pPr marL="171450" indent="-171450">
              <a:buFont typeface="Arial" panose="020B0604020202020204" pitchFamily="34" charset="0"/>
              <a:buChar char="•"/>
            </a:pPr>
            <a:r>
              <a:rPr lang="es-ES" noProof="0" dirty="0"/>
              <a:t>Imprima formularios sencillos para anotar las temperaturas y a qué hora se tomaron. Póngalos en tablillas fuera de los refrigeradores y congeladores, cerca de las áreas de preparación, y junto al equipo para cocinar y mantener alimentos.</a:t>
            </a:r>
          </a:p>
          <a:p>
            <a:pPr marL="171450" indent="-171450">
              <a:buFont typeface="Arial" panose="020B0604020202020204" pitchFamily="34" charset="0"/>
              <a:buChar char="•"/>
            </a:pPr>
            <a:r>
              <a:rPr lang="es-ES" noProof="0" dirty="0"/>
              <a:t>Establezca procedimientos para reducir el tiempo que los alimentos TCS pasan en la zona de temperatura de peligro. Podrían consistir en reducir la cantidad de alimentos que se pueden sacar de un refrigerador para prepararlos.</a:t>
            </a:r>
          </a:p>
          <a:p>
            <a:pPr marL="171450" indent="-171450">
              <a:buFont typeface="Arial" panose="020B0604020202020204" pitchFamily="34" charset="0"/>
              <a:buChar char="•"/>
            </a:pPr>
            <a:r>
              <a:rPr lang="es-ES" noProof="0" dirty="0"/>
              <a:t>Asegúrese de que los manipuladores de alimentos sepan qué hacer cuando no se cumple con los estándares de tiempo y temperatura. Por ejemplo, si tiene sopa en una mesa de vapor y su temperatura baja a menos de 135</a:t>
            </a:r>
            <a:r>
              <a:rPr lang="es-ES" noProof="0" dirty="0">
                <a:latin typeface="Times New Roman" charset="0"/>
              </a:rPr>
              <a:t>º</a:t>
            </a:r>
            <a:r>
              <a:rPr lang="es-ES" noProof="0" dirty="0"/>
              <a:t>F (57</a:t>
            </a:r>
            <a:r>
              <a:rPr lang="es-ES" noProof="0" dirty="0">
                <a:latin typeface="Times New Roman" charset="0"/>
              </a:rPr>
              <a:t>º</a:t>
            </a:r>
            <a:r>
              <a:rPr lang="es-ES" noProof="0" dirty="0"/>
              <a:t>C) después de dos horas, debe recalentarla a la temperatura correcta o tirarla.</a:t>
            </a:r>
          </a:p>
        </p:txBody>
      </p:sp>
    </p:spTree>
    <p:extLst>
      <p:ext uri="{BB962C8B-B14F-4D97-AF65-F5344CB8AC3E}">
        <p14:creationId xmlns:p14="http://schemas.microsoft.com/office/powerpoint/2010/main" val="21299758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chemeClr val="tx1"/>
                </a:solidFill>
              </a:rPr>
              <a:pPr eaLnBrk="1" hangingPunct="1">
                <a:defRPr/>
              </a:pPr>
              <a:t>133</a:t>
            </a:fld>
            <a:endParaRPr lang="en-US" sz="1200" b="0" dirty="0">
              <a:solidFill>
                <a:schemeClr val="tx1"/>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s-ES" b="1" dirty="0">
                <a:latin typeface="Times New Roman" charset="0"/>
                <a:cs typeface="+mn-cs"/>
              </a:rPr>
              <a:t>Notas para el instructor </a:t>
            </a:r>
          </a:p>
          <a:p>
            <a:pPr marL="109728" indent="-109728" algn="l" defTabSz="914400">
              <a:buClr>
                <a:schemeClr val="tx1"/>
              </a:buClr>
              <a:buFontTx/>
              <a:buChar char="•"/>
            </a:pPr>
            <a:r>
              <a:rPr lang="es-ES" sz="1200" b="0" i="0" kern="1200" noProof="0" dirty="0">
                <a:solidFill>
                  <a:schemeClr val="tx1"/>
                </a:solidFill>
                <a:latin typeface="Times New Roman"/>
                <a:ea typeface="ＭＳ Ｐゴシック" charset="0"/>
                <a:cs typeface="ＭＳ Ｐゴシック" charset="0"/>
              </a:rPr>
              <a:t>Con un termómetro bimetálico de varilla se pueden revisar temperaturas de 0ºF a 220ºF (–18ºC a 104ºC).</a:t>
            </a:r>
          </a:p>
          <a:p>
            <a:pPr marL="109728" indent="-109728" algn="l" defTabSz="914400">
              <a:buClr>
                <a:schemeClr val="tx1"/>
              </a:buClr>
              <a:buFontTx/>
              <a:buChar char="•"/>
            </a:pPr>
            <a:r>
              <a:rPr lang="es-ES" sz="1200" b="0" i="0" kern="1200" noProof="0" dirty="0">
                <a:solidFill>
                  <a:schemeClr val="tx1"/>
                </a:solidFill>
                <a:latin typeface="Times New Roman"/>
                <a:ea typeface="ＭＳ Ｐゴシック" charset="0"/>
                <a:cs typeface="ＭＳ Ｐゴシック" charset="0"/>
              </a:rPr>
              <a:t>Este termómetro mide la temperatura mediante su varilla de metal. Cuando mida la temperatura, inserte la varilla en los alimentos hasta llegar a la hendidura. Debe hacer esto porque el área sensible del termómetro va de la punta de la varilla hasta la hendidura. Esta característica hace que el termómetro sea muy útil para revisar la temperatura de alimentos grandes o gruesos. Usualmente no es muy práctico para los alimentos delgados, como la carne para hamburguesas.</a:t>
            </a:r>
          </a:p>
          <a:p>
            <a:pPr marL="109728" indent="-109728" algn="l" defTabSz="914400">
              <a:buClr>
                <a:schemeClr val="tx1"/>
              </a:buClr>
              <a:buFontTx/>
              <a:buChar char="•"/>
            </a:pPr>
            <a:r>
              <a:rPr lang="es-ES" sz="1200" b="0" i="0" kern="1200" noProof="0" dirty="0">
                <a:solidFill>
                  <a:schemeClr val="tx1"/>
                </a:solidFill>
                <a:latin typeface="Times New Roman"/>
                <a:ea typeface="ＭＳ Ｐゴシック" charset="0"/>
                <a:cs typeface="ＭＳ Ｐゴシック" charset="0"/>
              </a:rPr>
              <a:t>La tuerca de calibración se usa para ajustar el termómetro para que sea exacto. </a:t>
            </a:r>
          </a:p>
          <a:p>
            <a:pPr marL="112163" marR="0" lvl="0" indent="-112163" algn="l" defTabSz="914400" rtl="0" eaLnBrk="1" fontAlgn="auto" latinLnBrk="0" hangingPunct="1">
              <a:lnSpc>
                <a:spcPct val="100000"/>
              </a:lnSpc>
              <a:spcBef>
                <a:spcPts val="0"/>
              </a:spcBef>
              <a:spcAft>
                <a:spcPts val="0"/>
              </a:spcAft>
              <a:buClrTx/>
              <a:buSzTx/>
              <a:buFontTx/>
              <a:buChar char="•"/>
              <a:tabLst>
                <a:tab pos="448650" algn="l"/>
              </a:tabLst>
              <a:defRPr/>
            </a:pPr>
            <a:r>
              <a:rPr lang="es-ES" sz="1200" kern="1200" noProof="0" dirty="0">
                <a:solidFill>
                  <a:schemeClr val="tx1"/>
                </a:solidFill>
                <a:effectLst/>
                <a:latin typeface="Times New Roman" pitchFamily="18" charset="0"/>
                <a:ea typeface="ＭＳ Ｐゴシック" charset="0"/>
                <a:cs typeface="ＭＳ Ｐゴシック" charset="0"/>
              </a:rPr>
              <a:t>La cabeza del indicador tiene marcas fáciles de leer. Las marcas claras reducen la posibilidad de que se lea incorrectamente el termómetro. El termómetro debe tener una escala de, por lo menos, dos grados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 sz="1200" kern="1200" noProof="0" dirty="0">
              <a:solidFill>
                <a:schemeClr val="tx1"/>
              </a:solidFill>
              <a:latin typeface="Times New Roman" charset="0"/>
              <a:ea typeface="ＭＳ Ｐゴシック" charset="0"/>
              <a:cs typeface="ＭＳ Ｐゴシック"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tabLst>
                <a:tab pos="457200" algn="l"/>
              </a:tabLst>
              <a:defRPr/>
            </a:pPr>
            <a:endParaRPr lang="en-US" dirty="0">
              <a:latin typeface="Times New Roman" charset="0"/>
              <a:cs typeface="+mn-cs"/>
            </a:endParaRPr>
          </a:p>
        </p:txBody>
      </p:sp>
    </p:spTree>
    <p:extLst>
      <p:ext uri="{BB962C8B-B14F-4D97-AF65-F5344CB8AC3E}">
        <p14:creationId xmlns:p14="http://schemas.microsoft.com/office/powerpoint/2010/main" val="22834442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chemeClr val="tx1"/>
                </a:solidFill>
              </a:rPr>
              <a:pPr eaLnBrk="1" hangingPunct="1">
                <a:defRPr/>
              </a:pPr>
              <a:t>134</a:t>
            </a:fld>
            <a:endParaRPr lang="en-US" sz="1200" b="0" dirty="0">
              <a:solidFill>
                <a:schemeClr val="tx1"/>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s-ES_tradnl" b="1" noProof="0" dirty="0">
                <a:latin typeface="Times New Roman" charset="0"/>
                <a:cs typeface="+mn-cs"/>
              </a:rPr>
              <a:t>Notas para el instructor</a:t>
            </a:r>
          </a:p>
          <a:p>
            <a:pPr marL="112163" indent="-112163">
              <a:buFontTx/>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El área sensible de los termopares y los termistores está en la punta de la sonda. Así que no tiene que meterlos en los alimentos tanto como los termómetros bimetálicos de varilla para obtener la lectura correcta. Los termopares y los termistores son efectivos para revisar la temperatura de alimentos gruesos y delgados</a:t>
            </a:r>
            <a:r>
              <a:rPr lang="es-ES_tradnl" sz="1200" kern="1200" noProof="0" dirty="0">
                <a:solidFill>
                  <a:schemeClr val="tx1"/>
                </a:solidFill>
                <a:effectLst/>
                <a:latin typeface="Times New Roman" charset="0"/>
                <a:ea typeface="ＭＳ Ｐゴシック" charset="0"/>
                <a:cs typeface="ＭＳ Ｐゴシック" charset="0"/>
              </a:rPr>
              <a:t>.</a:t>
            </a:r>
            <a:endParaRPr lang="es-ES_tradnl" sz="1000" noProof="0" dirty="0">
              <a:latin typeface="Times New Roman" charset="0"/>
            </a:endParaRP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termopares y los termistores vienen en varios estilos y tamaños. Muchos traen diferentes tipos de sondas.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inmersión se usan para medir la temperatura de líquidos, como sopas, salsas y aceite para freír.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superficie se usan para medir la temperatura del equipo plano para cocinar, como la de las de parrillas.</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penetración se usan para medir la temperatura interna de los alimentos. Se deben usar sondas de poco diámetro para medir la temperatura interna de alimentos delgados, como porciones de carne o filetes de pescado.</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aire se usan para revisar la temperatura dentro de los refrigeradores y los hornos.</a:t>
            </a:r>
            <a:endParaRPr lang="es-ES_tradnl" noProof="0" dirty="0">
              <a:latin typeface="Times New Roman" charset="0"/>
              <a:cs typeface="Times New Roman"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buFontTx/>
              <a:buChar char="•"/>
              <a:tabLst>
                <a:tab pos="457200" algn="l"/>
              </a:tabLst>
              <a:defRPr/>
            </a:pPr>
            <a:endParaRPr lang="en-US" sz="1000" dirty="0">
              <a:latin typeface="Times New Roman" charset="0"/>
              <a:cs typeface="+mn-cs"/>
            </a:endParaRPr>
          </a:p>
          <a:p>
            <a:pPr marL="114300" indent="-114300" eaLnBrk="1" hangingPunct="1">
              <a:tabLst>
                <a:tab pos="457200" algn="l"/>
              </a:tabLst>
              <a:defRPr/>
            </a:pPr>
            <a:endParaRPr lang="en-US" sz="1000" dirty="0">
              <a:latin typeface="Times New Roman" charset="0"/>
              <a:cs typeface="+mn-cs"/>
            </a:endParaRPr>
          </a:p>
          <a:p>
            <a:pPr marL="114300" indent="-114300" eaLnBrk="1" hangingPunct="1">
              <a:tabLst>
                <a:tab pos="457200" algn="l"/>
              </a:tabLst>
              <a:defRPr/>
            </a:pPr>
            <a:r>
              <a:rPr lang="en-US" sz="1000" dirty="0">
                <a:latin typeface="Times New Roman" charset="0"/>
                <a:cs typeface="+mn-cs"/>
              </a:rPr>
              <a:t>.</a:t>
            </a:r>
          </a:p>
          <a:p>
            <a:pPr marL="114300" indent="-114300" eaLnBrk="1" hangingPunct="1">
              <a:buFontTx/>
              <a:buChar char="•"/>
              <a:tabLst>
                <a:tab pos="457200" algn="l"/>
              </a:tabLst>
              <a:defRPr/>
            </a:pPr>
            <a:endParaRPr lang="en-US" sz="1000" dirty="0">
              <a:latin typeface="Times New Roman" charset="0"/>
              <a:cs typeface="+mn-cs"/>
            </a:endParaRPr>
          </a:p>
        </p:txBody>
      </p:sp>
    </p:spTree>
    <p:extLst>
      <p:ext uri="{BB962C8B-B14F-4D97-AF65-F5344CB8AC3E}">
        <p14:creationId xmlns:p14="http://schemas.microsoft.com/office/powerpoint/2010/main" val="31598181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chemeClr val="tx1"/>
                </a:solidFill>
              </a:rPr>
              <a:pPr eaLnBrk="1" hangingPunct="1">
                <a:defRPr/>
              </a:pPr>
              <a:t>135</a:t>
            </a:fld>
            <a:endParaRPr lang="en-US" sz="1200" b="0" dirty="0">
              <a:solidFill>
                <a:schemeClr val="tx1"/>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6472" indent="-116472" eaLnBrk="1" hangingPunct="1">
              <a:defRPr/>
            </a:pPr>
            <a:r>
              <a:rPr lang="es-ES" sz="1200" b="1" kern="1200" noProof="0" dirty="0">
                <a:solidFill>
                  <a:schemeClr val="tx1"/>
                </a:solidFill>
                <a:latin typeface="Times New Roman" charset="0"/>
                <a:ea typeface="ＭＳ Ｐゴシック" charset="0"/>
                <a:cs typeface="ＭＳ Ｐゴシック" charset="0"/>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termómetros infrarrojos no necesitan tocar una superficie para medir su temperatura. Así hay menos posibilidad de contaminación cruzada y de dañar los alimentos.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Pero, estos termómetros no pueden medir la temperatura del aire ni la temperatura interna de los alimentos.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Mantenga el termómetro lo más cerca posible de los alimentos y el equipo sin tocarlos. </a:t>
            </a:r>
            <a:r>
              <a:rPr lang="es-ES" sz="1200" b="1" kern="1200" noProof="0" dirty="0">
                <a:solidFill>
                  <a:schemeClr val="tx1"/>
                </a:solidFill>
                <a:effectLst/>
                <a:latin typeface="Times New Roman" pitchFamily="18" charset="0"/>
                <a:ea typeface="ＭＳ Ｐゴシック" charset="0"/>
                <a:cs typeface="ＭＳ Ｐゴシック" charset="0"/>
              </a:rPr>
              <a:t>NO </a:t>
            </a:r>
            <a:r>
              <a:rPr lang="es-ES" sz="1200" kern="1200" noProof="0" dirty="0">
                <a:solidFill>
                  <a:schemeClr val="tx1"/>
                </a:solidFill>
                <a:effectLst/>
                <a:latin typeface="Times New Roman" pitchFamily="18" charset="0"/>
                <a:ea typeface="ＭＳ Ｐゴシック" charset="0"/>
                <a:cs typeface="ＭＳ Ｐゴシック" charset="0"/>
              </a:rPr>
              <a:t>mida la temperatura a través de metales, como acero inoxidable o aluminio.</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Siempre debe seguir las instrucciones del fabricante. Así obtendrá lecturas más exactas</a:t>
            </a:r>
            <a:r>
              <a:rPr lang="es-ES" sz="1200" kern="1200" noProof="0" dirty="0">
                <a:solidFill>
                  <a:schemeClr val="tx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32582016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chemeClr val="tx1"/>
                </a:solidFill>
              </a:rPr>
              <a:pPr eaLnBrk="1" hangingPunct="1">
                <a:defRPr/>
              </a:pPr>
              <a:t>136</a:t>
            </a:fld>
            <a:endParaRPr lang="en-US" sz="1200" b="0" dirty="0">
              <a:solidFill>
                <a:schemeClr val="tx1"/>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6472" indent="-116472" eaLnBrk="1" hangingPunct="1">
              <a:defRPr/>
            </a:pPr>
            <a:r>
              <a:rPr lang="es-ES" sz="1200" b="1" kern="1200" noProof="0" dirty="0">
                <a:solidFill>
                  <a:schemeClr val="tx1"/>
                </a:solidFill>
                <a:latin typeface="Times New Roman" charset="0"/>
                <a:ea typeface="ＭＳ Ｐゴシック" charset="0"/>
                <a:cs typeface="ＭＳ Ｐゴシック" charset="0"/>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Hay otras herramientas disponibles que le pueden ayudar a monitorear la temperatura. Un tipo de ellas es el termómetro de registro máximo. Este termómetro indica la temperatura más alta alcanzada durante su uso y se utiliza cuando no se pueden observar continuamente las lecturas de temperatura. Es muy eficaz para revisar la temperatura de enjuague final de las máquinas lavaplatos.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Hay dispositivos que monitorean el tiempo y la temperatura. Un ejemplo de ellos es el indicador de tiempo y temperatura (TTI por sus siglas en inglés). El proveedor pega estas etiquetas al empaque. El indicador cambia de color si los alimentos sufren abuso de tiempo y temperatura durante el envío o el almacenamiento. El cambio de color no se puede revertir, así que usted sabrá que los alimentos sufrieron abuso.</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Algunos proveedores ponen dispositivos para registrar la temperatura en los camiones de entregas. Estos dispositivos revisan y registran las temperaturas constantemente. Al recibir los alimentos puede revisar el dispositivo para ver si estuvieron a temperaturas seguras durante el transporte.</a:t>
            </a:r>
            <a:endParaRPr lang="es-ES" noProof="0" dirty="0">
              <a:latin typeface="Times New Roman" charset="0"/>
              <a:cs typeface="Times New Roman" charset="0"/>
            </a:endParaRPr>
          </a:p>
        </p:txBody>
      </p:sp>
    </p:spTree>
    <p:extLst>
      <p:ext uri="{BB962C8B-B14F-4D97-AF65-F5344CB8AC3E}">
        <p14:creationId xmlns:p14="http://schemas.microsoft.com/office/powerpoint/2010/main" val="40760993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chemeClr val="tx1"/>
                </a:solidFill>
              </a:rPr>
              <a:pPr eaLnBrk="1" hangingPunct="1">
                <a:defRPr/>
              </a:pPr>
              <a:t>137</a:t>
            </a:fld>
            <a:endParaRPr lang="en-US" sz="1200" b="0" dirty="0">
              <a:solidFill>
                <a:schemeClr val="tx1"/>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spcBef>
                <a:spcPct val="50000"/>
              </a:spcBef>
              <a:defRPr/>
            </a:pPr>
            <a:r>
              <a:rPr lang="es-ES" sz="1200" b="1" kern="1200" noProof="0" dirty="0">
                <a:solidFill>
                  <a:schemeClr val="tx1"/>
                </a:solidFill>
                <a:latin typeface="Times New Roman" charset="0"/>
                <a:ea typeface="ＭＳ Ｐゴシック" charset="0"/>
                <a:cs typeface="ＭＳ Ｐゴシック" charset="0"/>
              </a:rPr>
              <a:t>Notas para el instructor</a:t>
            </a:r>
            <a:endParaRPr lang="es-ES" noProof="0" dirty="0">
              <a:latin typeface="Times New Roman" charset="0"/>
              <a:cs typeface="Times New Roman" charset="0"/>
            </a:endParaRP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termómetros se deben lavar, enjuagar, sanitizar y secar al aire antes y después de cada uso, para prevenir la contaminación cruzada. También debe mantener limpios los estuches donde se guardan. Asegúrese de que la solución sanitizante sea apropiada para superficies que tienen contacto con alimentos.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Siempre debe tener a mano suficientes termómetros limpios y sanitizados.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termómetros pueden perder precisión. Cuando esto sucede, se debe calibrar o ajustar el termómetro , para que la lectura sea correcta.</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Algunos termómetros no se pueden calibrar y por eso se deben reemplazar. Otros se deben regresar al fabricante para que los calibre. Siga las instrucciones del fabricante acerca d e la calibración</a:t>
            </a:r>
            <a:r>
              <a:rPr lang="es-ES" sz="1200" kern="1200" noProof="0" dirty="0">
                <a:solidFill>
                  <a:schemeClr val="tx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8128797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138</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spcBef>
                <a:spcPct val="50000"/>
              </a:spcBef>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71450" marR="0" lvl="0" indent="-171450" algn="l" defTabSz="914400" rtl="0" eaLnBrk="1" fontAlgn="auto" latinLnBrk="0" hangingPunct="1">
              <a:lnSpc>
                <a:spcPct val="100000"/>
              </a:lnSpc>
              <a:spcBef>
                <a:spcPct val="50000"/>
              </a:spcBef>
              <a:spcAft>
                <a:spcPts val="0"/>
              </a:spcAft>
              <a:buClrTx/>
              <a:buSzPct val="80000"/>
              <a:buFont typeface="Arial" panose="020B0604020202020204" pitchFamily="34" charset="0"/>
              <a:buChar char="•"/>
              <a:tabLst/>
              <a:defRPr/>
            </a:pPr>
            <a:r>
              <a:rPr lang="es-ES_tradnl" sz="1200" kern="1200" noProof="0" dirty="0">
                <a:solidFill>
                  <a:schemeClr val="tx1"/>
                </a:solidFill>
                <a:latin typeface="Times New Roman" charset="0"/>
                <a:ea typeface="ＭＳ Ｐゴシック" charset="0"/>
                <a:cs typeface="ＭＳ Ｐゴシック" charset="0"/>
              </a:rPr>
              <a:t>Los termómetros de vidrio, como los "de dulce“, pueden convertirse en contaminantes físicos si se rompen. Sólo se deben usar cuando están dentro de una cubierta protectora</a:t>
            </a:r>
            <a:r>
              <a:rPr lang="es-ES_tradnl" noProof="0" dirty="0"/>
              <a:t>.</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Al revisar la temperatura de los alimentos, meta la sonda en la parte más gruesa del alimento. Usualmente es el centro. Además, debe tomar otra lectura en un lugar diferente. La temperatura podría variar según el área.</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Antes de anotar la temperatura, espere a que la lectura del termómetro se estabilice. Espere por lo menos 15 segundos después de insertar la varilla del termómetro en los alimentos.</a:t>
            </a:r>
            <a:endParaRPr lang="es-ES_tradnl" noProof="0"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2229220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139</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b="1" dirty="0">
                <a:latin typeface="Times New Roman" charset="0"/>
                <a:cs typeface="+mn-cs"/>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Hay dos formas de calibrar un termómetro</a:t>
            </a:r>
            <a:r>
              <a:rPr lang="es-ES" sz="1200" i="0" u="none" strike="noStrike" kern="1200" baseline="0" noProof="0" dirty="0">
                <a:solidFill>
                  <a:schemeClr val="tx1"/>
                </a:solidFill>
                <a:latin typeface="Times New Roman" pitchFamily="18" charset="0"/>
                <a:ea typeface="ＭＳ Ｐゴシック" charset="0"/>
                <a:cs typeface="ＭＳ Ｐゴシック" charset="0"/>
              </a:rPr>
              <a:t>: </a:t>
            </a:r>
            <a:r>
              <a:rPr lang="es-ES" sz="1200" kern="1200" noProof="0" dirty="0">
                <a:solidFill>
                  <a:schemeClr val="tx1"/>
                </a:solidFill>
                <a:effectLst/>
                <a:latin typeface="Times New Roman" pitchFamily="18" charset="0"/>
                <a:ea typeface="ＭＳ Ｐゴシック" charset="0"/>
                <a:cs typeface="ＭＳ Ｐゴシック" charset="0"/>
              </a:rPr>
              <a:t>El método del punto de ebullición requiere que se ajuste el termómetro a la temperatura en la cual hierve el agua (212ºF [100ºC], dependiendo de la altitud). El método del punto de congelación requiere que se ajuste el termómetro a la temperatura en que se congela el agua (32ºF [0ºC]). </a:t>
            </a:r>
            <a:endParaRPr lang="es-ES" sz="1200" kern="1200" noProof="0" dirty="0">
              <a:solidFill>
                <a:schemeClr val="tx1"/>
              </a:solidFill>
              <a:effectLst/>
              <a:latin typeface="Times New Roman" pitchFamily="18" charset="0"/>
              <a:ea typeface="ＭＳ Ｐゴシック" charset="0"/>
              <a:cs typeface="+mn-cs"/>
            </a:endParaRPr>
          </a:p>
          <a:p>
            <a:pPr marL="171450" lvl="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Use hielo picado si tiene. Agregue agua de la llave hasta que se llene el recipiente</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r>
              <a:rPr lang="es-ES" sz="1200" kern="1200" noProof="0" dirty="0">
                <a:solidFill>
                  <a:schemeClr val="tx1"/>
                </a:solidFill>
                <a:effectLst/>
                <a:latin typeface="Times New Roman" pitchFamily="18" charset="0"/>
                <a:ea typeface="ＭＳ Ｐゴシック" charset="0"/>
                <a:cs typeface="ＭＳ Ｐゴシック" charset="0"/>
              </a:rPr>
              <a:t>Mezcle bien</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noProof="0" dirty="0">
                <a:solidFill>
                  <a:schemeClr val="tx1"/>
                </a:solidFill>
                <a:effectLst/>
                <a:latin typeface="Times New Roman" pitchFamily="18" charset="0"/>
                <a:ea typeface="ＭＳ Ｐゴシック" charset="0"/>
                <a:cs typeface="ＭＳ Ｐゴシック" charset="0"/>
              </a:rPr>
              <a:t>Asegúrese de que el área sensible esté sumergida. No permita que la varilla o sonda toque el recipiente</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r>
              <a:rPr lang="es-ES" sz="1200" kern="1200" noProof="0" dirty="0">
                <a:solidFill>
                  <a:schemeClr val="tx1"/>
                </a:solidFill>
                <a:effectLst/>
                <a:latin typeface="Times New Roman" pitchFamily="18" charset="0"/>
                <a:ea typeface="ＭＳ Ｐゴシック" charset="0"/>
                <a:cs typeface="ＭＳ Ｐゴシック" charset="0"/>
              </a:rPr>
              <a:t>Espere 30 segundos o hasta que los indicadores dejen de moverse</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Times New Roman" pitchFamily="18" charset="0"/>
                <a:ea typeface="ＭＳ Ｐゴシック" charset="0"/>
                <a:cs typeface="ＭＳ Ｐゴシック" charset="0"/>
              </a:rPr>
              <a:t>Para calibrar un termómetro bimetálico de varilla, ajústelo sosteniendo la tuerca de calibración con una llave u otra herramienta. Para calibrar un termopar o un termistor, siga las instrucciones del fabricante</a:t>
            </a:r>
            <a:r>
              <a:rPr lang="es-ES" sz="1200" b="0" i="0" u="none" strike="noStrike" kern="1200" baseline="0" dirty="0">
                <a:solidFill>
                  <a:schemeClr val="tx1"/>
                </a:solidFill>
                <a:latin typeface="Times New Roman" pitchFamily="18" charset="0"/>
                <a:ea typeface="ＭＳ Ｐゴシック" charset="0"/>
                <a:cs typeface="ＭＳ Ｐゴシック" charset="0"/>
              </a:rPr>
              <a:t>.</a:t>
            </a:r>
            <a:endParaRPr lang="es-ES" sz="1800" b="0" i="0" u="none" strike="noStrike" kern="1200" baseline="0" dirty="0">
              <a:solidFill>
                <a:schemeClr val="tx1"/>
              </a:solidFill>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dirty="0">
              <a:latin typeface="Times New Roman" charset="0"/>
              <a:cs typeface="+mn-cs"/>
            </a:endParaRPr>
          </a:p>
          <a:p>
            <a:pPr eaLnBrk="1" hangingPunct="1">
              <a:buFontTx/>
              <a:buChar char="•"/>
              <a:defRPr/>
            </a:pP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48256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D92B0EF-B41A-BA4A-8253-414EB1096F34}" type="slidenum">
              <a:rPr lang="en-US" sz="1200" b="0" smtClean="0">
                <a:solidFill>
                  <a:schemeClr val="tx1"/>
                </a:solidFill>
              </a:rPr>
              <a:pPr eaLnBrk="1" hangingPunct="1">
                <a:defRPr/>
              </a:pPr>
              <a:t>14</a:t>
            </a:fld>
            <a:endParaRPr lang="en-US" sz="1200" b="0" dirty="0">
              <a:solidFill>
                <a:schemeClr val="tx1"/>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8382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6226418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chemeClr val="tx1"/>
                </a:solidFill>
              </a:rPr>
              <a:pPr eaLnBrk="1" hangingPunct="1">
                <a:defRPr/>
              </a:pPr>
              <a:t>140</a:t>
            </a:fld>
            <a:endParaRPr lang="en-US" sz="1200" b="0" dirty="0">
              <a:solidFill>
                <a:schemeClr val="tx1"/>
              </a:solidFill>
            </a:endParaRPr>
          </a:p>
        </p:txBody>
      </p:sp>
    </p:spTree>
    <p:extLst>
      <p:ext uri="{BB962C8B-B14F-4D97-AF65-F5344CB8AC3E}">
        <p14:creationId xmlns:p14="http://schemas.microsoft.com/office/powerpoint/2010/main" val="41227878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C329A5C-967B-6C49-B6B7-AA8AA8EA10FE}" type="slidenum">
              <a:rPr lang="en-US" sz="1200" b="0" smtClean="0">
                <a:solidFill>
                  <a:schemeClr val="tx1"/>
                </a:solidFill>
              </a:rPr>
              <a:pPr eaLnBrk="1" hangingPunct="1">
                <a:defRPr/>
              </a:pPr>
              <a:t>141</a:t>
            </a:fld>
            <a:endParaRPr lang="en-US" sz="1200" b="0" dirty="0">
              <a:solidFill>
                <a:schemeClr val="tx1"/>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s-ES" b="1" noProof="0" dirty="0">
                <a:latin typeface="Times New Roman" charset="0"/>
                <a:cs typeface="Times New Roman" charset="0"/>
              </a:rPr>
              <a:t>Notas para el instructor</a:t>
            </a:r>
            <a:endParaRPr lang="es-ES"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 noProof="0" dirty="0">
                <a:latin typeface="Times New Roman" charset="0"/>
                <a:cs typeface="+mn-cs"/>
              </a:rPr>
              <a:t>Hable sobre los objetivos del tema con la clase.</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5420326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142</a:t>
            </a:fld>
            <a:endParaRPr lang="en-US" sz="1200" b="0" dirty="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 b="1" noProof="0" dirty="0">
                <a:latin typeface="Times New Roman" charset="0"/>
                <a:cs typeface="+mn-cs"/>
              </a:rPr>
              <a:t>Notas para el instructor</a:t>
            </a:r>
            <a:endParaRPr lang="es-ES" noProof="0" dirty="0">
              <a:latin typeface="Times New Roman" charset="0"/>
              <a:cs typeface="+mn-cs"/>
            </a:endParaRPr>
          </a:p>
          <a:p>
            <a:pPr marL="171450" indent="-171450">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alimentos se deben comprar a proveedores aprobados y con buena reputación. Estos proveedores han sido inspeccionados y pueden mostrarle el reporte de inspección. También cumplen todas las leyes federales, estatales y locales aplicables. Esto se aplica a todos los proveedores de la cadena de provisión. La cadena de su establecimiento podría incluir granjeros, intermediarios, empacadores, fabricantes, distribuidores (camiones de flete y bodegas) y mercados locales</a:t>
            </a:r>
            <a:r>
              <a:rPr lang="es-ES" sz="1200" kern="1200" noProof="0" dirty="0">
                <a:solidFill>
                  <a:schemeClr val="tx1"/>
                </a:solidFill>
                <a:latin typeface="Times New Roman" charset="0"/>
                <a:ea typeface="ＭＳ Ｐゴシック" charset="0"/>
                <a:cs typeface="ＭＳ Ｐゴシック" charset="0"/>
              </a:rPr>
              <a:t>.</a:t>
            </a:r>
          </a:p>
          <a:p>
            <a:pPr marL="171450" indent="-171450">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Desarrolle una relación con sus proveedores y conozca sus prácticas de seguridad de los alimentos. Analice si debe revisar los reportes de inspección más recientes. Estos reportes pueden provenir del Departamento de Agricultura de EE.UU. (USDA), de la Administración de Alimentos y Drogas (FDA) o de un inspector de otra organización. Se deben basar en las Prácticas de Buena Fabricación (GMP) o en las Prácticas de Buena Agricultura (GAP)</a:t>
            </a:r>
            <a:r>
              <a:rPr lang="es-ES" sz="1200" kern="1200" noProof="0" dirty="0">
                <a:solidFill>
                  <a:schemeClr val="tx1"/>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1264006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schemeClr val="tx1"/>
                </a:solidFill>
              </a:rPr>
              <a:pPr eaLnBrk="1" hangingPunct="1">
                <a:defRPr/>
              </a:pPr>
              <a:t>143</a:t>
            </a:fld>
            <a:endParaRPr lang="en-US" sz="1200" b="0" dirty="0">
              <a:solidFill>
                <a:schemeClr val="tx1"/>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 b="1" noProof="0" dirty="0">
                <a:latin typeface="Times New Roman" charset="0"/>
                <a:cs typeface="+mn-cs"/>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Asigne a empleados específicos la responsabilidad de recibir las entregas. </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Entregue a los empleados las herramientas que necesiten, incluyendo órdenes de compra, termómetros y básculas. Asegúrese de que estén disponibles suficientes empleados entrenados para recibir e inspeccionar los alimentos oportunamente.</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Este proceso comienza con la inspección visual de los camiones de entregas. Busque señales de contaminación. Inspeccione el estado general del camión de entregas. Busque señales de plagas. Rechace la entrega si hay indicios de problemas.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Continúe con la inspección visual de los alimentos. Asegúrese de que se hayan recibido a la temperatura correcta.</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Después de la inspección, los alimentos se deben almacenar lo más pronto posible en las áreas correctas. Esto se aplica sobre todo a los productos congelados y refrigerados.</a:t>
            </a:r>
          </a:p>
        </p:txBody>
      </p:sp>
    </p:spTree>
    <p:extLst>
      <p:ext uri="{BB962C8B-B14F-4D97-AF65-F5344CB8AC3E}">
        <p14:creationId xmlns:p14="http://schemas.microsoft.com/office/powerpoint/2010/main" val="422346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144</a:t>
            </a:fld>
            <a:endParaRPr lang="en-US" sz="1200" b="0" dirty="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2163" indent="-112163">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Algunos establecimientos de servicio de alimentos reciben entregas cuando están cerrados. A esto se le conoce en inglés con el término "key drop delivery".</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Se le da al proveedor una llave o un método para entrar al establecimiento y hacer la entrega. Después, los productos se llevan a los refrigeradores, congeladores y áreas de almacenamiento seco. La entrega se debe inspeccionar cuando usted llega al establecimiento y debe cumplir los criterios identificados en esta transparencia </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48192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chemeClr val="tx1"/>
                </a:solidFill>
              </a:rPr>
              <a:pPr eaLnBrk="1" hangingPunct="1">
                <a:defRPr/>
              </a:pPr>
              <a:t>145</a:t>
            </a:fld>
            <a:endParaRPr lang="en-US" sz="1200" b="0" dirty="0">
              <a:solidFill>
                <a:schemeClr val="tx1"/>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 veces es posible reacondicionar y usar artículos que podrían haber sido rechazados. Por ejemplo, un envío de latas que tienen superficies contaminadas se puede limpiar y sanitizar, y después se podrían usar. Sin embargo, esas mismas latas no se pueden reacondicionar si están dañadas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_tradnl" sz="1200" b="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748721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146</a:t>
            </a:fld>
            <a:endParaRPr lang="en-US" sz="1200" b="0" dirty="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611964"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2163" indent="-112163">
              <a:defRPr/>
            </a:pPr>
            <a:r>
              <a:rPr lang="es-ES_tradnl" b="1" noProof="0" dirty="0">
                <a:latin typeface="Times New Roman" charset="0"/>
              </a:rPr>
              <a:t>Notas para el instructor </a:t>
            </a:r>
          </a:p>
          <a:p>
            <a:pPr marL="109728" indent="-109728">
              <a:buClr>
                <a:schemeClr val="tx1"/>
              </a:buClr>
              <a:buFontTx/>
              <a:buChar char="•"/>
            </a:pPr>
            <a:r>
              <a:rPr lang="es-ES_tradnl" noProof="0" dirty="0">
                <a:latin typeface="Times New Roman"/>
              </a:rPr>
              <a:t>Algunas veces, el fabricante de los alimentos que usted recibe podría retirarlos del mercado. Esto podría suceder cuando se sospecha o se confirma que hay contaminación de los alimentos. Esto también podría ocurrir cuando a los artículos se les puso la etiqueta o la marca incorrectas. Con frecuencia, los alimentos son retirados del mercado porque en la etiqueta no se identificaron las sustancias alergénicas. La mayoría de los proveedores le avisarán acerca del retiro de productos. Sin embargo, también debe monitorear las notificaciones de retiro de productos hechas por la Administración de Alimentos y Drogas (FDA) y por el Departamento de Agricultura de EE.UU. (USDA). Siga estas pautas cuando le notifiquen un retiro de productos.</a:t>
            </a:r>
          </a:p>
          <a:p>
            <a:pPr marL="109728" indent="-109728">
              <a:buClr>
                <a:schemeClr val="tx1"/>
              </a:buClr>
              <a:buFontTx/>
              <a:buChar char="•"/>
            </a:pPr>
            <a:r>
              <a:rPr lang="es-ES_tradnl" noProof="0" dirty="0">
                <a:latin typeface="Times New Roman"/>
              </a:rPr>
              <a:t>Para identificar los alimentos retirados del mercado, compare la información del aviso de retiro con el producto. Esto podría incluir la identificación del fabricante, la hora en que se manufacturó el artículo y su fecha de uso.</a:t>
            </a:r>
          </a:p>
          <a:p>
            <a:pPr marL="109728" indent="-109728">
              <a:buClr>
                <a:schemeClr val="tx1"/>
              </a:buClr>
              <a:buFontTx/>
              <a:buChar char="•"/>
            </a:pPr>
            <a:r>
              <a:rPr lang="es-ES_tradnl" noProof="0" dirty="0">
                <a:latin typeface="Times New Roman"/>
              </a:rPr>
              <a:t>Saque el artículo del inventario y póngalo en un lugar seguro y apropiado, como un refrigerador o un área de almacenamiento seco.</a:t>
            </a:r>
          </a:p>
          <a:p>
            <a:pPr marL="109728" indent="-109728">
              <a:buClr>
                <a:schemeClr val="tx1"/>
              </a:buClr>
              <a:buFontTx/>
              <a:buChar char="•"/>
            </a:pPr>
            <a:r>
              <a:rPr lang="es-ES_tradnl" noProof="0" dirty="0">
                <a:latin typeface="Times New Roman"/>
              </a:rPr>
              <a:t>El artículo retirado se debe almacenar separado de otros alimentos, utensilios, equipo, manteles, servilletas y artículos de un solo uso. </a:t>
            </a:r>
          </a:p>
          <a:p>
            <a:pPr marL="109728" indent="-109728">
              <a:buClr>
                <a:schemeClr val="tx1"/>
              </a:buClr>
              <a:buFontTx/>
              <a:buChar char="•"/>
            </a:pPr>
            <a:r>
              <a:rPr lang="es-ES_tradnl" noProof="0" dirty="0">
                <a:latin typeface="Times New Roman"/>
              </a:rPr>
              <a:t>Etiquete el artículo de manera que se prevenga que lo regresen al inventario. Algunos establecimientos les ponen a los productos retirados una etiqueta que indica que no se deben usar y no se deben tirar. Informe a los empleados que no deben usar este producto.</a:t>
            </a:r>
          </a:p>
          <a:p>
            <a:pPr marL="109728" indent="-109728">
              <a:buClr>
                <a:schemeClr val="tx1"/>
              </a:buClr>
              <a:buFontTx/>
              <a:buChar char="•"/>
            </a:pPr>
            <a:r>
              <a:rPr lang="es-ES_tradnl" noProof="0" dirty="0">
                <a:latin typeface="Times New Roman"/>
              </a:rPr>
              <a:t>Consulte la notificación del proveedor o el aviso de retiro para saber qué hacer con el artículo. Por ejemplo, le podrían indicar que lo tire o que lo regrese al proveedor.</a:t>
            </a:r>
          </a:p>
        </p:txBody>
      </p:sp>
    </p:spTree>
    <p:extLst>
      <p:ext uri="{BB962C8B-B14F-4D97-AF65-F5344CB8AC3E}">
        <p14:creationId xmlns:p14="http://schemas.microsoft.com/office/powerpoint/2010/main" val="30326476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147</a:t>
            </a:fld>
            <a:endParaRPr lang="en-US" sz="1200" b="0" dirty="0">
              <a:solidFill>
                <a:schemeClr val="tx1"/>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19653634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148</a:t>
            </a:fld>
            <a:endParaRPr lang="en-US" sz="1200" b="0" dirty="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ROP significa empaque con reducción de oxígeno. Incluye alimentos empacados con atmósfera modificada, al vacío y </a:t>
            </a:r>
            <a:r>
              <a:rPr lang="es-ES_tradnl" sz="1200" b="0" i="1" kern="1200" noProof="0" dirty="0">
                <a:solidFill>
                  <a:srgbClr val="000000"/>
                </a:solidFill>
                <a:latin typeface="Times New Roman"/>
                <a:ea typeface="ＭＳ Ｐゴシック"/>
                <a:cs typeface="ＭＳ Ｐゴシック" charset="0"/>
              </a:rPr>
              <a:t>sous vide</a:t>
            </a:r>
            <a:r>
              <a:rPr lang="es-ES_tradnl" sz="1200" b="0" i="0" kern="1200" noProof="0" dirty="0">
                <a:solidFill>
                  <a:srgbClr val="000000"/>
                </a:solidFill>
                <a:latin typeface="Times New Roman"/>
                <a:ea typeface="ＭＳ Ｐゴシック"/>
                <a:cs typeface="ＭＳ Ｐゴシック" charset="0"/>
              </a:rPr>
              <a:t>.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Se puede revisar la temperatura de los alimentos a granel doblando el empaque alrededor de la varilla o sonda del termómetro. Si usa este método, tenga cuidado de no perforar el empaque. </a:t>
            </a:r>
          </a:p>
        </p:txBody>
      </p:sp>
    </p:spTree>
    <p:extLst>
      <p:ext uri="{BB962C8B-B14F-4D97-AF65-F5344CB8AC3E}">
        <p14:creationId xmlns:p14="http://schemas.microsoft.com/office/powerpoint/2010/main" val="6668291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149</a:t>
            </a:fld>
            <a:endParaRPr lang="en-US" sz="1200" b="0" dirty="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Al revisar la temperatura de los alimentos con este método, asegúrese de que el área sensible de la varilla o sonda del termómetro quede totalmente sumergida en el alimento. La varilla o sonda no debe tocar el paquete.</a:t>
            </a:r>
          </a:p>
        </p:txBody>
      </p:sp>
    </p:spTree>
    <p:extLst>
      <p:ext uri="{BB962C8B-B14F-4D97-AF65-F5344CB8AC3E}">
        <p14:creationId xmlns:p14="http://schemas.microsoft.com/office/powerpoint/2010/main" val="253900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8E2F59-39C3-4640-83EC-31DBF624B60B}" type="slidenum">
              <a:rPr lang="en-US" sz="1200" b="0" smtClean="0">
                <a:solidFill>
                  <a:schemeClr val="tx1"/>
                </a:solidFill>
              </a:rPr>
              <a:pPr eaLnBrk="1" hangingPunct="1">
                <a:defRPr/>
              </a:pPr>
              <a:t>15</a:t>
            </a:fld>
            <a:endParaRPr lang="en-US" sz="1200" b="0" dirty="0">
              <a:solidFill>
                <a:schemeClr val="tx1"/>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876300" y="4462462"/>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75558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150</a:t>
            </a:fld>
            <a:endParaRPr lang="en-US" sz="1200" b="0" dirty="0">
              <a:solidFill>
                <a:schemeClr val="tx1"/>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9549594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chemeClr val="tx1"/>
                </a:solidFill>
              </a:rPr>
              <a:pPr eaLnBrk="1" hangingPunct="1">
                <a:defRPr/>
              </a:pPr>
              <a:t>151</a:t>
            </a:fld>
            <a:endParaRPr lang="en-US" sz="1200" b="0" dirty="0">
              <a:solidFill>
                <a:schemeClr val="tx1"/>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2381061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chemeClr val="tx1"/>
                </a:solidFill>
              </a:rPr>
              <a:pPr eaLnBrk="1" hangingPunct="1">
                <a:defRPr/>
              </a:pPr>
              <a:t>152</a:t>
            </a:fld>
            <a:endParaRPr lang="en-US" sz="1200" b="0" dirty="0">
              <a:solidFill>
                <a:schemeClr val="tx1"/>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s-ES_tradnl" b="1" noProof="0" dirty="0">
                <a:latin typeface="Times New Roman" charset="0"/>
                <a:cs typeface="+mn-cs"/>
              </a:rPr>
              <a:t>Notas para el instructor</a:t>
            </a:r>
            <a:endParaRPr lang="es-ES_tradnl" noProof="0" dirty="0">
              <a:latin typeface="Times New Roman" charset="0"/>
              <a:cs typeface="+mn-cs"/>
            </a:endParaRPr>
          </a:p>
          <a:p>
            <a:pPr marL="228600" indent="-228600"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Cuando los alimentos se descongelan y se congelan de nuevo, sufren abuso de tiempo y temperatura.</a:t>
            </a:r>
          </a:p>
        </p:txBody>
      </p:sp>
    </p:spTree>
    <p:extLst>
      <p:ext uri="{BB962C8B-B14F-4D97-AF65-F5344CB8AC3E}">
        <p14:creationId xmlns:p14="http://schemas.microsoft.com/office/powerpoint/2010/main" val="1727212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153</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alimentos y los artículos no comestibles, como los vasos de un solo uso, los utensilios y las servilletas, deben estar empacados correctamente cuando los reciba. Los artículos se deben entregar en su empaque original con</a:t>
            </a:r>
            <a:r>
              <a:rPr lang="es-ES_tradnl" altLang="ja-JP" sz="1200" b="0" i="0" kern="1200" noProof="0" dirty="0">
                <a:solidFill>
                  <a:srgbClr val="000000"/>
                </a:solidFill>
                <a:latin typeface="Times New Roman"/>
                <a:ea typeface="ＭＳ Ｐゴシック"/>
                <a:cs typeface="ＭＳ Ｐゴシック" charset="0"/>
              </a:rPr>
              <a:t> </a:t>
            </a:r>
            <a:r>
              <a:rPr lang="es-ES_tradnl" sz="1200" b="0" i="0" kern="1200" noProof="0" dirty="0">
                <a:solidFill>
                  <a:srgbClr val="000000"/>
                </a:solidFill>
                <a:latin typeface="Times New Roman"/>
                <a:ea typeface="ＭＳ Ｐゴシック"/>
                <a:cs typeface="ＭＳ Ｐゴシック" charset="0"/>
              </a:rPr>
              <a:t>la etiqueta del fabricante. El empaque debe estar intacto y limpio y debe proteger contra la contaminación los alimentos y las superficies que tienen contacto con ellos.</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Rechace los alimentos y otros artículos si el empaque tiene alguno de los problemas mencionados en la transparencia.</a:t>
            </a:r>
          </a:p>
        </p:txBody>
      </p:sp>
    </p:spTree>
    <p:extLst>
      <p:ext uri="{BB962C8B-B14F-4D97-AF65-F5344CB8AC3E}">
        <p14:creationId xmlns:p14="http://schemas.microsoft.com/office/powerpoint/2010/main" val="17257485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154</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alimentos deben tener las etiquetas correctas.</a:t>
            </a:r>
          </a:p>
          <a:p>
            <a:pPr marL="171450" indent="-171450">
              <a:buFont typeface="Arial" panose="020B0604020202020204" pitchFamily="34" charset="0"/>
              <a:buChar char="•"/>
            </a:pPr>
            <a:r>
              <a:rPr lang="es-ES_tradnl" sz="1200" b="1" kern="1200" noProof="0" dirty="0">
                <a:solidFill>
                  <a:schemeClr val="tx1"/>
                </a:solidFill>
                <a:effectLst/>
                <a:latin typeface="Times New Roman" pitchFamily="18" charset="0"/>
                <a:ea typeface="ＭＳ Ｐゴシック" charset="0"/>
                <a:cs typeface="ＭＳ Ｐゴシック" charset="0"/>
              </a:rPr>
              <a:t>NO</a:t>
            </a:r>
            <a:r>
              <a:rPr lang="es-ES_tradnl" sz="1200" kern="1200" noProof="0" dirty="0">
                <a:solidFill>
                  <a:schemeClr val="tx1"/>
                </a:solidFill>
                <a:effectLst/>
                <a:latin typeface="Times New Roman" pitchFamily="18" charset="0"/>
                <a:ea typeface="ＭＳ Ｐゴシック" charset="0"/>
                <a:cs typeface="ＭＳ Ｐゴシック" charset="0"/>
              </a:rPr>
              <a:t> acepte alimentos a los que les falte la fecha de uso o la fecha de caducidad del fabricante. Esta fecha es la última fecha recomendada en la cual el producto tiene una calidad óptima.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Algunos establecimientos ponen etiquetas a los alimentos indicando la fecha en que se recibieron para ayudar en la rotación de inventario durante el almacenamiento.</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Podría ver otras fechas en las etiquetas. La fecha de venta le dice al establecimiento por cuánto tiempo puede exhibir el producto para la venta. La fecha de consumo preferente indica el período en que el producto contiene máximo sabor y calidad.</a:t>
            </a:r>
          </a:p>
        </p:txBody>
      </p:sp>
    </p:spTree>
    <p:extLst>
      <p:ext uri="{BB962C8B-B14F-4D97-AF65-F5344CB8AC3E}">
        <p14:creationId xmlns:p14="http://schemas.microsoft.com/office/powerpoint/2010/main" val="38453264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chemeClr val="tx1"/>
                </a:solidFill>
              </a:rPr>
              <a:pPr eaLnBrk="1" hangingPunct="1">
                <a:defRPr/>
              </a:pPr>
              <a:t>155</a:t>
            </a:fld>
            <a:endParaRPr lang="en-US" sz="1200" b="0" dirty="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294" indent="-114294">
              <a:spcBef>
                <a:spcPct val="50000"/>
              </a:spcBef>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14294" indent="-114294">
              <a:spcBef>
                <a:spcPct val="50000"/>
              </a:spcBef>
              <a:buSzPct val="80000"/>
              <a:buFontTx/>
              <a:buChar char="•"/>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Guarde los mariscos en sus recipientes originales. </a:t>
            </a:r>
            <a:r>
              <a:rPr lang="es-ES_tradnl" sz="1200" b="1" i="0" u="none" strike="noStrike" kern="1200" baseline="0" noProof="0" dirty="0">
                <a:solidFill>
                  <a:schemeClr val="tx1"/>
                </a:solidFill>
                <a:latin typeface="Times New Roman" pitchFamily="18" charset="0"/>
                <a:ea typeface="ＭＳ Ｐゴシック" charset="0"/>
                <a:cs typeface="ＭＳ Ｐゴシック" charset="0"/>
              </a:rPr>
              <a:t>NO</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les quite las etiquetas de identificación hasta que se haya usado el último marisco de ese recipiente.</a:t>
            </a:r>
          </a:p>
          <a:p>
            <a:pPr marL="114294" indent="-114294">
              <a:spcBef>
                <a:spcPct val="50000"/>
              </a:spcBef>
              <a:buSzPct val="80000"/>
              <a:buFontTx/>
              <a:buChar char="•"/>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Cuando se saca último marisco del recipiente, deberá anotar la fecha en la etiqueta de identificación. Deberá guardar la etiqueta en el archivo durante 90 días a partir de esa fecha.</a:t>
            </a:r>
            <a:endParaRPr lang="es-ES_tradnl" sz="1200" b="1"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94032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156</a:t>
            </a:fld>
            <a:endParaRPr lang="en-US" sz="1200" b="0" dirty="0">
              <a:solidFill>
                <a:schemeClr val="tx1"/>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1417062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157</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mala calidad de los alimentos puede ser una señal de que sufrieron abuso de tiempo y temperatura, y quizá no sean seguros.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Colabore con sus proveedores para definir criterios de seguridad y calidad específicos para los alimentos que recibe usualmente. Rechace los alimentos que tengan alguno de los problemas indicados en la transparencia.</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Además de las pautas anteriores, debe rechazar los artículos que no cumplan con los estándares de calidad de la compañía.</a:t>
            </a:r>
          </a:p>
        </p:txBody>
      </p:sp>
    </p:spTree>
    <p:extLst>
      <p:ext uri="{BB962C8B-B14F-4D97-AF65-F5344CB8AC3E}">
        <p14:creationId xmlns:p14="http://schemas.microsoft.com/office/powerpoint/2010/main" val="33509252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chemeClr val="tx1"/>
                </a:solidFill>
              </a:rPr>
              <a:pPr eaLnBrk="1" hangingPunct="1">
                <a:defRPr/>
              </a:pPr>
              <a:t>158</a:t>
            </a:fld>
            <a:endParaRPr lang="en-US" sz="1200" b="0" dirty="0">
              <a:solidFill>
                <a:schemeClr val="tx1"/>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spcBef>
                <a:spcPts val="432"/>
              </a:spcBef>
              <a:buClr>
                <a:srgbClr val="000000"/>
              </a:buClr>
              <a:buFontTx/>
              <a:buChar char="•"/>
            </a:pPr>
            <a:r>
              <a:rPr lang="es-ES_tradnl" noProof="0" dirty="0">
                <a:solidFill>
                  <a:srgbClr val="000000"/>
                </a:solidFill>
                <a:latin typeface="Times New Roman"/>
                <a:ea typeface="ＭＳ Ｐゴシック"/>
              </a:rPr>
              <a:t>Etiquetar los alimentos es muy importante por muchas razones. Se han causado enfermedades debido a que productos químicos sin etiqueta fueron confundidos con alimentos como harina, azúcar o levadura en polvo. Hay clientes que sufrieron reacciones alérgicas porque los alimentos se prepararon accidentalmente con una sustancia alergénica que no tenía etiqueta.</a:t>
            </a:r>
          </a:p>
          <a:p>
            <a:pPr marL="109728" indent="-109728">
              <a:spcBef>
                <a:spcPts val="432"/>
              </a:spcBef>
              <a:buClr>
                <a:srgbClr val="000000"/>
              </a:buClr>
              <a:buFontTx/>
              <a:buChar char="•"/>
            </a:pPr>
            <a:r>
              <a:rPr lang="es-ES_tradnl" noProof="0" dirty="0">
                <a:solidFill>
                  <a:srgbClr val="000000"/>
                </a:solidFill>
                <a:latin typeface="Times New Roman"/>
                <a:ea typeface="ＭＳ Ｐゴシック"/>
              </a:rPr>
              <a:t>No es necesario etiquetar los alimentos si es obvio que no se confundirán con otros. Los alimentos deben ser fácilmente identificables con sólo verlos</a:t>
            </a:r>
            <a:r>
              <a:rPr lang="es-ES_tradnl" noProof="0" dirty="0">
                <a:solidFill>
                  <a:srgbClr val="000000"/>
                </a:solidFill>
                <a:latin typeface="Times New Roman" charset="0"/>
                <a:ea typeface="ＭＳ Ｐゴシック"/>
              </a:rPr>
              <a:t>.</a:t>
            </a:r>
            <a:endParaRPr lang="es-ES_tradnl" noProof="0" dirty="0">
              <a:solidFill>
                <a:srgbClr val="000000"/>
              </a:solidFill>
              <a:latin typeface="Times New Roman"/>
              <a:ea typeface="ＭＳ Ｐゴシック"/>
            </a:endParaRPr>
          </a:p>
        </p:txBody>
      </p:sp>
    </p:spTree>
    <p:extLst>
      <p:ext uri="{BB962C8B-B14F-4D97-AF65-F5344CB8AC3E}">
        <p14:creationId xmlns:p14="http://schemas.microsoft.com/office/powerpoint/2010/main" val="32421606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159</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Debe etiquetar los alimentos que se empacan en el establecimiento para venderlos a clientes que se los llevarán a casa. La etiqueta debe incluir la información que se indica en la transparencia.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No es necesario incluir la fuente de cada sustancia alergénica importante que contiene el alimento, si la fuente ya es parte del nombre común del ingrediente.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Estos requerimientos para las etiquetas no se aplican a la comida que les sobra a los clientes y se ponen en recipientes para llevar. </a:t>
            </a:r>
            <a:endParaRPr lang="es-ES_tradnl" noProof="0" dirty="0">
              <a:latin typeface="Times New Roman" charset="0"/>
              <a:cs typeface="+mn-cs"/>
            </a:endParaRPr>
          </a:p>
          <a:p>
            <a:pPr marL="114294" indent="-114294">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54653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311918E-09B8-1F4D-A3E3-0209FD2F9AA4}" type="slidenum">
              <a:rPr lang="en-US" sz="1200" b="0" smtClean="0">
                <a:solidFill>
                  <a:schemeClr val="tx1"/>
                </a:solidFill>
              </a:rPr>
              <a:pPr eaLnBrk="1" hangingPunct="1">
                <a:defRPr/>
              </a:pPr>
              <a:t>16</a:t>
            </a:fld>
            <a:endParaRPr lang="en-US" sz="1200" b="0" dirty="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8740045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chemeClr val="tx1"/>
                </a:solidFill>
              </a:rPr>
              <a:pPr eaLnBrk="1" hangingPunct="1">
                <a:defRPr/>
              </a:pPr>
              <a:t>160</a:t>
            </a:fld>
            <a:endParaRPr lang="en-US" sz="1200" b="0" dirty="0">
              <a:solidFill>
                <a:schemeClr val="tx1"/>
              </a:solidFill>
            </a:endParaRPr>
          </a:p>
        </p:txBody>
      </p:sp>
      <p:sp>
        <p:nvSpPr>
          <p:cNvPr id="42189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r>
              <a:rPr lang="es-ES_tradnl" b="1" dirty="0"/>
              <a:t>Notas para el instructor</a:t>
            </a:r>
          </a:p>
          <a:p>
            <a:pPr marL="114294" indent="-114294">
              <a:spcBef>
                <a:spcPct val="50000"/>
              </a:spcBef>
              <a:buSzPct val="80000"/>
              <a:buFontTx/>
              <a:buChar char="•"/>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La refrigeración hace que el crecimiento de las bacterias sea más lento, pero algunos tipos de bacterias crecen bien a temperaturas de refrigeración. Cuando los alimentos se refrigeran por largos períodos, estas bacterias pueden crecer hasta el punto de causar enfermedades. Por esta razón, los alimentos TCS listos para comer se deben etiquetar si se van a mantener más de 24 horas</a:t>
            </a:r>
            <a:r>
              <a:rPr lang="es-ES_tradnl" sz="1200" b="0" i="0" u="none" strike="noStrike" kern="1200" baseline="0" dirty="0">
                <a:solidFill>
                  <a:schemeClr val="tx1"/>
                </a:solidFill>
                <a:latin typeface="Times New Roman" pitchFamily="18" charset="0"/>
                <a:ea typeface="ＭＳ Ｐゴシック" charset="0"/>
                <a:cs typeface="ＭＳ Ｐゴシック" charset="0"/>
              </a:rPr>
              <a:t>.</a:t>
            </a:r>
          </a:p>
        </p:txBody>
      </p:sp>
    </p:spTree>
    <p:extLst>
      <p:ext uri="{BB962C8B-B14F-4D97-AF65-F5344CB8AC3E}">
        <p14:creationId xmlns:p14="http://schemas.microsoft.com/office/powerpoint/2010/main" val="13968076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chemeClr val="tx1"/>
                </a:solidFill>
              </a:rPr>
              <a:pPr eaLnBrk="1" hangingPunct="1">
                <a:defRPr/>
              </a:pPr>
              <a:t>161</a:t>
            </a:fld>
            <a:endParaRPr lang="en-US" sz="1200" b="0" dirty="0">
              <a:solidFill>
                <a:schemeClr val="tx1"/>
              </a:solidFill>
            </a:endParaRPr>
          </a:p>
        </p:txBody>
      </p:sp>
      <p:sp>
        <p:nvSpPr>
          <p:cNvPr id="42291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b="0" dirty="0"/>
          </a:p>
        </p:txBody>
      </p:sp>
    </p:spTree>
    <p:extLst>
      <p:ext uri="{BB962C8B-B14F-4D97-AF65-F5344CB8AC3E}">
        <p14:creationId xmlns:p14="http://schemas.microsoft.com/office/powerpoint/2010/main" val="427586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chemeClr val="tx1"/>
                </a:solidFill>
              </a:rPr>
              <a:pPr eaLnBrk="1" hangingPunct="1">
                <a:defRPr/>
              </a:pPr>
              <a:t>162</a:t>
            </a:fld>
            <a:endParaRPr lang="en-US" sz="1200" b="0" dirty="0">
              <a:solidFill>
                <a:schemeClr val="tx1"/>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20240878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163</a:t>
            </a:fld>
            <a:endParaRPr lang="en-US" sz="1200" b="0" dirty="0">
              <a:solidFill>
                <a:schemeClr val="tx1"/>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26635265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chemeClr val="tx1"/>
                </a:solidFill>
              </a:rPr>
              <a:pPr eaLnBrk="1" hangingPunct="1">
                <a:defRPr/>
              </a:pPr>
              <a:t>164</a:t>
            </a:fld>
            <a:endParaRPr lang="en-US" sz="1200" b="0" dirty="0">
              <a:solidFill>
                <a:schemeClr val="tx1"/>
              </a:solidFill>
            </a:endParaRPr>
          </a:p>
        </p:txBody>
      </p:sp>
      <p:sp>
        <p:nvSpPr>
          <p:cNvPr id="42598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81380" y="4414837"/>
            <a:ext cx="5608638" cy="4183063"/>
          </a:xfrm>
        </p:spPr>
        <p:txBody>
          <a:bodyPr/>
          <a:lstStyle/>
          <a:p>
            <a:pPr marL="0" indent="0">
              <a:defRPr/>
            </a:pPr>
            <a:r>
              <a:rPr lang="es-ES_tradnl" sz="1200" b="1" kern="1200" noProof="0" dirty="0">
                <a:solidFill>
                  <a:schemeClr val="tx1"/>
                </a:solidFill>
                <a:latin typeface="Times New Roman" pitchFamily="18" charset="0"/>
                <a:ea typeface="ＭＳ Ｐゴシック" charset="0"/>
                <a:cs typeface="Times New Roman" pitchFamily="18" charset="0"/>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patógenos pueden crecer cuando los alimentos no se almacenan a la temperatura correcta. Siga las pautas que están en la transparencia para mantener seguros los alimentos.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Con frecuencia, tome al azar la temperatura interna de los alimentos almacenados.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Almacene la carne, las aves, los mariscos y los productos lácteos a en la parte más fría de la unidad, lejos de la puerta.</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dispositivos para medir la temperatura del aire se deben poner en la parte más caliente de las unidades refrigeradas, y en la parte más fría de las unidades de mantenimiento caliente.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Revise las temperaturas del refrigerador y del congelador con frecuencia.</a:t>
            </a:r>
          </a:p>
          <a:p>
            <a:endParaRPr lang="en-US" dirty="0"/>
          </a:p>
        </p:txBody>
      </p:sp>
    </p:spTree>
    <p:extLst>
      <p:ext uri="{BB962C8B-B14F-4D97-AF65-F5344CB8AC3E}">
        <p14:creationId xmlns:p14="http://schemas.microsoft.com/office/powerpoint/2010/main" val="4295494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72AF2D8-E4C2-2B43-97FB-86EA793E1525}" type="slidenum">
              <a:rPr lang="en-US" sz="1200" b="0" smtClean="0">
                <a:solidFill>
                  <a:schemeClr val="tx1"/>
                </a:solidFill>
              </a:rPr>
              <a:pPr eaLnBrk="1" hangingPunct="1">
                <a:defRPr/>
              </a:pPr>
              <a:t>165</a:t>
            </a:fld>
            <a:endParaRPr lang="en-US" sz="1200" b="0" dirty="0">
              <a:solidFill>
                <a:schemeClr val="tx1"/>
              </a:solidFill>
            </a:endParaRPr>
          </a:p>
        </p:txBody>
      </p:sp>
      <p:sp>
        <p:nvSpPr>
          <p:cNvPr id="427011"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pPr marL="237744" indent="-237744" algn="l">
              <a:spcBef>
                <a:spcPts val="432"/>
              </a:spcBef>
              <a:spcAft>
                <a:spcPts val="0"/>
              </a:spcAft>
              <a:buNone/>
            </a:pPr>
            <a:r>
              <a:rPr lang="es-ES_tradnl" sz="1200" b="1" i="0" noProof="0" dirty="0">
                <a:solidFill>
                  <a:srgbClr val="000000"/>
                </a:solidFill>
                <a:latin typeface="Times New Roman"/>
                <a:ea typeface="ＭＳ Ｐゴシック"/>
                <a:cs typeface="Times New Roman"/>
              </a:rPr>
              <a:t>Notas para el instructor</a:t>
            </a:r>
          </a:p>
          <a:p>
            <a:pPr marL="173736" indent="-173736" algn="l">
              <a:spcBef>
                <a:spcPts val="432"/>
              </a:spcBef>
              <a:spcAft>
                <a:spcPts val="0"/>
              </a:spcAft>
              <a:buClr>
                <a:srgbClr val="000000"/>
              </a:buClr>
              <a:buFont typeface="Arial"/>
              <a:buChar char="•"/>
            </a:pPr>
            <a:r>
              <a:rPr lang="es-ES_tradnl" sz="1200" b="1" i="0" noProof="0" dirty="0">
                <a:solidFill>
                  <a:srgbClr val="000000"/>
                </a:solidFill>
                <a:latin typeface="Times New Roman"/>
                <a:ea typeface="ＭＳ Ｐゴシック"/>
                <a:cs typeface="Times New Roman"/>
              </a:rPr>
              <a:t>NO</a:t>
            </a:r>
            <a:r>
              <a:rPr lang="es-ES_tradnl" sz="1200" b="0" i="0" noProof="0" dirty="0">
                <a:solidFill>
                  <a:srgbClr val="000000"/>
                </a:solidFill>
                <a:latin typeface="Times New Roman"/>
                <a:ea typeface="ＭＳ Ｐゴシック"/>
                <a:cs typeface="Times New Roman"/>
              </a:rPr>
              <a:t> llene demasiado los refrigeradores y congeladores. Si almacena demasiados artículos, obstruirá la circulación del aire y la unidad trabajará más para mantenerse fría. </a:t>
            </a:r>
          </a:p>
          <a:p>
            <a:pPr marL="173736" indent="-173736" algn="l">
              <a:spcBef>
                <a:spcPts val="432"/>
              </a:spcBef>
              <a:spcAft>
                <a:spcPts val="0"/>
              </a:spcAft>
              <a:buClr>
                <a:srgbClr val="000000"/>
              </a:buClr>
              <a:buFont typeface="Arial"/>
              <a:buChar char="•"/>
            </a:pPr>
            <a:r>
              <a:rPr lang="es-ES_tradnl" sz="1200" b="0" i="0" noProof="0" dirty="0">
                <a:solidFill>
                  <a:srgbClr val="000000"/>
                </a:solidFill>
                <a:latin typeface="Times New Roman"/>
                <a:ea typeface="ＭＳ Ｐゴシック"/>
                <a:cs typeface="Times New Roman"/>
              </a:rPr>
              <a:t>Recuerde que al abrir con frecuencia el refrigerador entrará aire caliente, lo que puede afectar la seguridad de los alimentos.</a:t>
            </a:r>
          </a:p>
          <a:p>
            <a:pPr marL="173736" indent="-173736" algn="l">
              <a:spcBef>
                <a:spcPts val="432"/>
              </a:spcBef>
              <a:spcAft>
                <a:spcPts val="0"/>
              </a:spcAft>
              <a:buClr>
                <a:srgbClr val="000000"/>
              </a:buClr>
              <a:buFont typeface="Arial"/>
              <a:buChar char="•"/>
            </a:pPr>
            <a:r>
              <a:rPr lang="es-ES_tradnl" sz="1200" b="0" i="0" noProof="0" dirty="0">
                <a:solidFill>
                  <a:srgbClr val="000000"/>
                </a:solidFill>
                <a:latin typeface="Times New Roman"/>
                <a:ea typeface="ＭＳ Ｐゴシック"/>
                <a:cs typeface="Times New Roman"/>
              </a:rPr>
              <a:t>Use estantes abiertos. No forre los estantes con papel aluminio, bandejas de metal o papel. Esto bloquea la circulación del aire frío en la unidad.</a:t>
            </a:r>
          </a:p>
          <a:p>
            <a:pPr marL="173736" indent="-173736" algn="l">
              <a:spcBef>
                <a:spcPts val="432"/>
              </a:spcBef>
              <a:spcAft>
                <a:spcPts val="0"/>
              </a:spcAft>
              <a:buClr>
                <a:srgbClr val="000000"/>
              </a:buClr>
              <a:buFont typeface="Arial"/>
              <a:buChar char="•"/>
            </a:pPr>
            <a:r>
              <a:rPr lang="es-ES_tradnl" sz="1200" b="0" i="0" noProof="0" dirty="0">
                <a:solidFill>
                  <a:srgbClr val="000000"/>
                </a:solidFill>
                <a:latin typeface="Times New Roman"/>
                <a:ea typeface="ＭＳ Ｐゴシック"/>
                <a:cs typeface="Times New Roman"/>
              </a:rPr>
              <a:t>Monitoree con frecuencia la temperatura de los alimentos. Tome al azar la temperatura de los alimentos almacenados para verificar que el refrigerador esté funcionando. </a:t>
            </a:r>
            <a:r>
              <a:rPr lang="es-ES_tradnl" sz="1200" kern="1200" noProof="0" dirty="0">
                <a:solidFill>
                  <a:schemeClr val="tx1"/>
                </a:solidFill>
                <a:latin typeface="Times New Roman" pitchFamily="18" charset="0"/>
                <a:ea typeface="ＭＳ Ｐゴシック" charset="0"/>
                <a:cs typeface="Times New Roman" pitchFamily="18" charset="0"/>
              </a:rPr>
              <a:t>Si los alimentos no están a la temperatura correcta, deséchelos.</a:t>
            </a:r>
          </a:p>
        </p:txBody>
      </p:sp>
    </p:spTree>
    <p:extLst>
      <p:ext uri="{BB962C8B-B14F-4D97-AF65-F5344CB8AC3E}">
        <p14:creationId xmlns:p14="http://schemas.microsoft.com/office/powerpoint/2010/main" val="6759015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chemeClr val="tx1"/>
                </a:solidFill>
              </a:rPr>
              <a:pPr eaLnBrk="1" hangingPunct="1">
                <a:defRPr/>
              </a:pPr>
              <a:t>166</a:t>
            </a:fld>
            <a:endParaRPr lang="en-US" sz="1200" b="0" dirty="0">
              <a:solidFill>
                <a:schemeClr val="tx1"/>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1119" indent="-111119">
              <a:spcBef>
                <a:spcPct val="0"/>
              </a:spcBef>
            </a:pPr>
            <a:r>
              <a:rPr lang="es-ES_tradnl" b="1" noProof="0" dirty="0">
                <a:latin typeface="Times New Roman" charset="0"/>
                <a:ea typeface="ＭＳ Ｐゴシック" charset="0"/>
                <a:cs typeface="ＭＳ Ｐゴシック" charset="0"/>
              </a:rPr>
              <a:t>Notas para el instructor</a:t>
            </a:r>
            <a:endParaRPr lang="es-ES_tradnl" noProof="0" dirty="0">
              <a:latin typeface="Times New Roman" charset="0"/>
              <a:ea typeface="ＭＳ Ｐゴシック" charset="0"/>
              <a:cs typeface="ＭＳ Ｐゴシック" charset="0"/>
            </a:endParaRP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Los alimentos se deben rotar en el almacenamiento para mantener la calidad y limitar el crecimiento de patógenos. Los alimentos se deben rotar para que los que tienen la fecha de uso o de caducidad se usen antes de los que tienen fechas posteriores.</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Muchos establecimientos usan el método Primeras entradas, primeras salidas para rotar los alimentos refrigerados, congelados y secos. Esta transparencia muestra una manera de usar el método (PEPS o FIFO).</a:t>
            </a:r>
          </a:p>
        </p:txBody>
      </p:sp>
    </p:spTree>
    <p:extLst>
      <p:ext uri="{BB962C8B-B14F-4D97-AF65-F5344CB8AC3E}">
        <p14:creationId xmlns:p14="http://schemas.microsoft.com/office/powerpoint/2010/main" val="15847774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chemeClr val="tx1"/>
                </a:solidFill>
              </a:rPr>
              <a:pPr eaLnBrk="1" hangingPunct="1">
                <a:defRPr/>
              </a:pPr>
              <a:t>167</a:t>
            </a:fld>
            <a:endParaRPr lang="en-US" sz="1200" b="0" dirty="0">
              <a:solidFill>
                <a:schemeClr val="tx1"/>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dirty="0">
              <a:ea typeface="+mn-ea"/>
              <a:cs typeface="+mn-cs"/>
            </a:endParaRPr>
          </a:p>
        </p:txBody>
      </p:sp>
    </p:spTree>
    <p:extLst>
      <p:ext uri="{BB962C8B-B14F-4D97-AF65-F5344CB8AC3E}">
        <p14:creationId xmlns:p14="http://schemas.microsoft.com/office/powerpoint/2010/main" val="29701173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02C9F5D-BBA5-3C40-BDBC-F08373F468C3}" type="slidenum">
              <a:rPr lang="en-US" sz="1200" b="0" smtClean="0">
                <a:solidFill>
                  <a:schemeClr val="tx1"/>
                </a:solidFill>
              </a:rPr>
              <a:pPr eaLnBrk="1" hangingPunct="1">
                <a:defRPr/>
              </a:pPr>
              <a:t>168</a:t>
            </a:fld>
            <a:endParaRPr lang="en-US" sz="1200" b="0" dirty="0">
              <a:solidFill>
                <a:schemeClr val="tx1"/>
              </a:solidFill>
            </a:endParaRPr>
          </a:p>
        </p:txBody>
      </p:sp>
      <p:sp>
        <p:nvSpPr>
          <p:cNvPr id="430083"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1841060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207970C-8E10-0048-9DFD-3C2E8E658D6F}" type="slidenum">
              <a:rPr lang="en-US" sz="1200" b="0" smtClean="0">
                <a:solidFill>
                  <a:schemeClr val="tx1"/>
                </a:solidFill>
              </a:rPr>
              <a:pPr eaLnBrk="1" hangingPunct="1">
                <a:defRPr/>
              </a:pPr>
              <a:t>169</a:t>
            </a:fld>
            <a:endParaRPr lang="en-US" sz="1200" b="0" dirty="0">
              <a:solidFill>
                <a:schemeClr val="tx1"/>
              </a:solidFill>
            </a:endParaRPr>
          </a:p>
        </p:txBody>
      </p:sp>
      <p:sp>
        <p:nvSpPr>
          <p:cNvPr id="431107"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_tradnl" sz="1200" b="1" i="0" noProof="0" dirty="0">
                <a:solidFill>
                  <a:srgbClr val="000000"/>
                </a:solidFill>
                <a:latin typeface="Times New Roman"/>
                <a:ea typeface="ＭＳ Ｐゴシック"/>
                <a:cs typeface="ＭＳ Ｐゴシック"/>
              </a:rPr>
              <a:t>Notas para el instructor</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Mantenga las áreas de almacenamiento limpias y secas. Limpie con frecuencia los pisos, paredes y estantes de los refrigeradores, congeladores, áreas de almacenamiento seco y gabinetes calientes.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Limpie los derrames y los goteos de inmediato para evitar que contaminen los alimentos.</a:t>
            </a:r>
          </a:p>
          <a:p>
            <a:pPr marL="109728" indent="-109728" algn="l">
              <a:spcBef>
                <a:spcPts val="432"/>
              </a:spcBef>
              <a:spcAft>
                <a:spcPts val="0"/>
              </a:spcAft>
              <a:buNone/>
            </a:pPr>
            <a:r>
              <a:rPr lang="es-ES_tradnl" sz="1200" b="0" i="0" noProof="0" dirty="0">
                <a:solidFill>
                  <a:srgbClr val="000000"/>
                </a:solidFill>
                <a:latin typeface="Times New Roman"/>
                <a:ea typeface="ＭＳ Ｐゴシック"/>
                <a:cs typeface="ＭＳ Ｐゴシック"/>
              </a:rPr>
              <a:t>• Almacene las servilletas y manteles sucios lejos de los alimentos. </a:t>
            </a:r>
          </a:p>
        </p:txBody>
      </p:sp>
    </p:spTree>
    <p:extLst>
      <p:ext uri="{BB962C8B-B14F-4D97-AF65-F5344CB8AC3E}">
        <p14:creationId xmlns:p14="http://schemas.microsoft.com/office/powerpoint/2010/main" val="80888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4EF4647-CC42-2F44-860D-BA2B465F8582}" type="slidenum">
              <a:rPr lang="en-US" sz="1200" b="0" smtClean="0">
                <a:solidFill>
                  <a:schemeClr val="tx1"/>
                </a:solidFill>
              </a:rPr>
              <a:pPr eaLnBrk="1" hangingPunct="1">
                <a:defRPr/>
              </a:pPr>
              <a:t>17</a:t>
            </a:fld>
            <a:endParaRPr lang="en-US" sz="1200" b="0" dirty="0">
              <a:solidFill>
                <a:schemeClr val="tx1"/>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3"/>
          </p:nvPr>
        </p:nvSpPr>
        <p:spPr>
          <a:xfrm>
            <a:off x="904875" y="4416425"/>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0313941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chemeClr val="tx1"/>
                </a:solidFill>
              </a:rPr>
              <a:pPr eaLnBrk="1" hangingPunct="1">
                <a:defRPr/>
              </a:pPr>
              <a:t>170</a:t>
            </a:fld>
            <a:endParaRPr lang="en-US" sz="1200" b="0" dirty="0">
              <a:solidFill>
                <a:schemeClr val="tx1"/>
              </a:solidFill>
            </a:endParaRPr>
          </a:p>
        </p:txBody>
      </p:sp>
      <p:sp>
        <p:nvSpPr>
          <p:cNvPr id="43213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15962249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171</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carne, las aves y los mariscos crudos se pueden almacenar con los alimentos listos para comer o arriba de ellos en el congelador si todos los productos fueron procesados y empacados comercialmente. </a:t>
            </a:r>
          </a:p>
          <a:p>
            <a:pPr marL="109220" indent="-109220" algn="l">
              <a:spcBef>
                <a:spcPts val="432"/>
              </a:spcBef>
              <a:spcAft>
                <a:spcPts val="0"/>
              </a:spcAft>
              <a:buClr>
                <a:srgbClr val="000000"/>
              </a:buClr>
              <a:buFontTx/>
              <a:buChar char="•"/>
            </a:pPr>
            <a:r>
              <a:rPr lang="es-ES_tradnl" sz="1200" b="0" i="0" kern="1200" noProof="0">
                <a:solidFill>
                  <a:srgbClr val="000000"/>
                </a:solidFill>
                <a:latin typeface="Times New Roman"/>
                <a:ea typeface="ＭＳ Ｐゴシック"/>
                <a:cs typeface="Times New Roman"/>
              </a:rPr>
              <a:t>Los alimentos congelados que se están descongelando en refrigeradores también se deben poner debajo de los alimentos listos para comer.</a:t>
            </a:r>
          </a:p>
        </p:txBody>
      </p:sp>
    </p:spTree>
    <p:extLst>
      <p:ext uri="{BB962C8B-B14F-4D97-AF65-F5344CB8AC3E}">
        <p14:creationId xmlns:p14="http://schemas.microsoft.com/office/powerpoint/2010/main" val="6521669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chemeClr val="tx1"/>
                </a:solidFill>
              </a:rPr>
              <a:pPr eaLnBrk="1" hangingPunct="1">
                <a:defRPr/>
              </a:pPr>
              <a:t>172</a:t>
            </a:fld>
            <a:endParaRPr lang="en-US" sz="1200" b="0" dirty="0">
              <a:solidFill>
                <a:schemeClr val="tx1"/>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19600"/>
            <a:ext cx="5484813" cy="42291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96372627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173</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294" indent="-114294">
              <a:spcBef>
                <a:spcPct val="50000"/>
              </a:spcBef>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14294" marR="0" lvl="0" indent="-114294" algn="l" defTabSz="914400" rtl="0" eaLnBrk="1" fontAlgn="auto" latinLnBrk="0" hangingPunct="1">
              <a:lnSpc>
                <a:spcPct val="100000"/>
              </a:lnSpc>
              <a:spcBef>
                <a:spcPct val="50000"/>
              </a:spcBef>
              <a:spcAft>
                <a:spcPts val="0"/>
              </a:spcAft>
              <a:buClrTx/>
              <a:buSzPct val="80000"/>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Si encuentra alimentos cuya fecha de caducidad ha pasado, están dañados, echados a perder o han sido almacenados incorrectamente por lo que ya no son seguros, debe desecharlos.</a:t>
            </a:r>
          </a:p>
          <a:p>
            <a:pPr marL="114294" marR="0" lvl="0" indent="-114294" algn="l" defTabSz="914400" rtl="0" eaLnBrk="1" fontAlgn="auto" latinLnBrk="0" hangingPunct="1">
              <a:lnSpc>
                <a:spcPct val="100000"/>
              </a:lnSpc>
              <a:spcBef>
                <a:spcPct val="50000"/>
              </a:spcBef>
              <a:spcAft>
                <a:spcPts val="0"/>
              </a:spcAft>
              <a:buClrTx/>
              <a:buSzPct val="80000"/>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Si necesita guardar el alimento hasta el momento de regresarlo al proveedor, existe el riesgo de contaminar los alimentos que se encuentran cerca. Para evitar este riesgo, siga las pautas de esta transparencia. </a:t>
            </a:r>
          </a:p>
        </p:txBody>
      </p:sp>
    </p:spTree>
    <p:extLst>
      <p:ext uri="{BB962C8B-B14F-4D97-AF65-F5344CB8AC3E}">
        <p14:creationId xmlns:p14="http://schemas.microsoft.com/office/powerpoint/2010/main" val="219663298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xfrm>
            <a:off x="904081"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chemeClr val="tx1"/>
                </a:solidFill>
              </a:rPr>
              <a:pPr eaLnBrk="1" hangingPunct="1">
                <a:defRPr/>
              </a:pPr>
              <a:t>174</a:t>
            </a:fld>
            <a:endParaRPr lang="en-US" sz="1200" b="0" dirty="0">
              <a:solidFill>
                <a:schemeClr val="tx1"/>
              </a:solidFill>
            </a:endParaRPr>
          </a:p>
        </p:txBody>
      </p:sp>
    </p:spTree>
    <p:extLst>
      <p:ext uri="{BB962C8B-B14F-4D97-AF65-F5344CB8AC3E}">
        <p14:creationId xmlns:p14="http://schemas.microsoft.com/office/powerpoint/2010/main" val="10418279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5D1F2F-DF77-0B48-8A55-E90532537394}" type="slidenum">
              <a:rPr lang="en-US" sz="1200" b="0" smtClean="0">
                <a:solidFill>
                  <a:schemeClr val="tx1"/>
                </a:solidFill>
              </a:rPr>
              <a:pPr eaLnBrk="1" hangingPunct="1">
                <a:defRPr/>
              </a:pPr>
              <a:t>175</a:t>
            </a:fld>
            <a:endParaRPr lang="en-US" sz="1200" b="0" dirty="0">
              <a:solidFill>
                <a:schemeClr val="tx1"/>
              </a:solidFill>
            </a:endParaRPr>
          </a:p>
        </p:txBody>
      </p:sp>
      <p:sp>
        <p:nvSpPr>
          <p:cNvPr id="436227"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_tradnl" noProof="0" dirty="0">
                <a:latin typeface="Times New Roman" charset="0"/>
              </a:rPr>
              <a:t>Hable sobre los objetivos del tema con la clase.</a:t>
            </a:r>
          </a:p>
          <a:p>
            <a:pPr marL="0" indent="0" eaLnBrk="1" hangingPunct="1">
              <a:buFont typeface="Arial" panose="020B0604020202020204" pitchFamily="34" charset="0"/>
              <a:buNone/>
            </a:pPr>
            <a:endParaRPr lang="en-US" dirty="0">
              <a:latin typeface="Times New Roman" charset="0"/>
            </a:endParaRPr>
          </a:p>
        </p:txBody>
      </p:sp>
    </p:spTree>
    <p:extLst>
      <p:ext uri="{BB962C8B-B14F-4D97-AF65-F5344CB8AC3E}">
        <p14:creationId xmlns:p14="http://schemas.microsoft.com/office/powerpoint/2010/main" val="37808534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F5FE6D-BCC6-A447-A551-E40C96ADA620}" type="slidenum">
              <a:rPr lang="en-US" sz="1200" b="0" smtClean="0">
                <a:solidFill>
                  <a:schemeClr val="tx1"/>
                </a:solidFill>
              </a:rPr>
              <a:pPr eaLnBrk="1" hangingPunct="1">
                <a:defRPr/>
              </a:pPr>
              <a:t>176</a:t>
            </a:fld>
            <a:endParaRPr lang="en-US" sz="1200" b="0" dirty="0">
              <a:solidFill>
                <a:schemeClr val="tx1"/>
              </a:solidFill>
            </a:endParaRPr>
          </a:p>
        </p:txBody>
      </p:sp>
      <p:sp>
        <p:nvSpPr>
          <p:cNvPr id="437251"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19724735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chemeClr val="tx1"/>
                </a:solidFill>
              </a:rPr>
              <a:pPr eaLnBrk="1" hangingPunct="1">
                <a:defRPr/>
              </a:pPr>
              <a:t>177</a:t>
            </a:fld>
            <a:endParaRPr lang="en-US" sz="1200" b="0" dirty="0">
              <a:solidFill>
                <a:schemeClr val="tx1"/>
              </a:solidFill>
            </a:endParaRPr>
          </a:p>
        </p:txBody>
      </p:sp>
      <p:sp>
        <p:nvSpPr>
          <p:cNvPr id="438275"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2392355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chemeClr val="tx1"/>
                </a:solidFill>
              </a:rPr>
              <a:pPr eaLnBrk="1" hangingPunct="1">
                <a:defRPr/>
              </a:pPr>
              <a:t>178</a:t>
            </a:fld>
            <a:endParaRPr lang="en-US" sz="1200" b="0" dirty="0">
              <a:solidFill>
                <a:schemeClr val="tx1"/>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 </a:t>
            </a:r>
            <a:endParaRPr lang="es-ES_tradnl" noProof="0" dirty="0">
              <a:latin typeface="Times New Roman" charset="0"/>
            </a:endParaRPr>
          </a:p>
          <a:p>
            <a:pPr marL="114300" indent="-114300" eaLnBrk="1" hangingPunct="1">
              <a:buFontTx/>
              <a:buChar char="•"/>
            </a:pPr>
            <a:r>
              <a:rPr lang="es-ES_tradnl" noProof="0" dirty="0">
                <a:latin typeface="Times New Roman" charset="0"/>
              </a:rPr>
              <a:t>Los alimentos se deben ofrecer a los clientes de una manera que no implique engaño ni información errónea. Los clientes deben poder juzgar la apariencia, calidad y color verdaderos de los alimentos.</a:t>
            </a:r>
          </a:p>
        </p:txBody>
      </p:sp>
    </p:spTree>
    <p:extLst>
      <p:ext uri="{BB962C8B-B14F-4D97-AF65-F5344CB8AC3E}">
        <p14:creationId xmlns:p14="http://schemas.microsoft.com/office/powerpoint/2010/main" val="27496920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chemeClr val="tx1"/>
                </a:solidFill>
              </a:rPr>
              <a:pPr eaLnBrk="1" hangingPunct="1">
                <a:defRPr/>
              </a:pPr>
              <a:t>179</a:t>
            </a:fld>
            <a:endParaRPr lang="en-US" sz="1200" b="0" dirty="0">
              <a:solidFill>
                <a:schemeClr val="tx1"/>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09728" indent="-109728" algn="l">
              <a:spcBef>
                <a:spcPts val="432"/>
              </a:spcBef>
              <a:spcAft>
                <a:spcPts val="0"/>
              </a:spcAft>
              <a:buNone/>
            </a:pPr>
            <a:r>
              <a:rPr lang="es-ES_tradnl" sz="1200" b="0" i="0" noProof="0" dirty="0">
                <a:solidFill>
                  <a:srgbClr val="000000"/>
                </a:solidFill>
                <a:latin typeface="Times New Roman"/>
                <a:ea typeface="ＭＳ Ｐゴシック"/>
                <a:cs typeface="ＭＳ Ｐゴシック"/>
              </a:rPr>
              <a:t>• Los alimentos que se hayan convertido en peligrosos se deben tirar, a menos de que se puedan reacondicionar con seguridad. Todos los alimentos (especialmente los alimentos listos para comer) se deben tirar en las situaciones indicadas en la transparencia.</a:t>
            </a:r>
          </a:p>
          <a:p>
            <a:pPr marL="109728" indent="-109728" algn="l">
              <a:spcBef>
                <a:spcPts val="432"/>
              </a:spcBef>
              <a:spcAft>
                <a:spcPts val="0"/>
              </a:spcAft>
              <a:buNone/>
            </a:pPr>
            <a:r>
              <a:rPr lang="es-ES_tradnl" sz="1200" b="0" i="0" noProof="0" dirty="0">
                <a:solidFill>
                  <a:srgbClr val="000000"/>
                </a:solidFill>
                <a:latin typeface="Times New Roman"/>
                <a:ea typeface="ＭＳ Ｐゴシック"/>
                <a:cs typeface="ＭＳ Ｐゴシック"/>
              </a:rPr>
              <a:t>• Algunas veces los alimentos se pueden restaurar a una condición segura. A esto se le llama reacondicionamiento. Por ejemplo, un alimento caliente que no se haya mantenido a la temperatura correcta se podría recalentar si no ha estado en la zona de temperatura de peligro por más de dos horas.</a:t>
            </a:r>
          </a:p>
        </p:txBody>
      </p:sp>
    </p:spTree>
    <p:extLst>
      <p:ext uri="{BB962C8B-B14F-4D97-AF65-F5344CB8AC3E}">
        <p14:creationId xmlns:p14="http://schemas.microsoft.com/office/powerpoint/2010/main" val="271507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D3BF3C-9CC3-B242-B0F7-B3AFA77F7335}" type="slidenum">
              <a:rPr lang="en-US" sz="1200" b="0" smtClean="0">
                <a:solidFill>
                  <a:schemeClr val="tx1"/>
                </a:solidFill>
              </a:rPr>
              <a:pPr eaLnBrk="1" hangingPunct="1">
                <a:defRPr/>
              </a:pPr>
              <a:t>18</a:t>
            </a:fld>
            <a:endParaRPr lang="en-US" sz="1200" b="0" dirty="0">
              <a:solidFill>
                <a:schemeClr val="tx1"/>
              </a:solidFill>
            </a:endParaRPr>
          </a:p>
        </p:txBody>
      </p:sp>
      <p:sp>
        <p:nvSpPr>
          <p:cNvPr id="3082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92175" y="4414837"/>
            <a:ext cx="5608638" cy="4183063"/>
          </a:xfrm>
        </p:spPr>
        <p:txBody>
          <a:bodyPr/>
          <a:lstStyle/>
          <a:p>
            <a:endParaRPr lang="en-US" dirty="0"/>
          </a:p>
        </p:txBody>
      </p:sp>
    </p:spTree>
    <p:extLst>
      <p:ext uri="{BB962C8B-B14F-4D97-AF65-F5344CB8AC3E}">
        <p14:creationId xmlns:p14="http://schemas.microsoft.com/office/powerpoint/2010/main" val="256304654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180</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Cuando se descongela un alimento y se expone a la zona de temperatura de peligro, los patógenos comenzarán a crecer. Para reducir este riesgo, </a:t>
            </a:r>
            <a:r>
              <a:rPr lang="es-ES_tradnl" sz="1200" b="1" kern="1200" noProof="0" dirty="0">
                <a:solidFill>
                  <a:schemeClr val="tx1"/>
                </a:solidFill>
                <a:effectLst/>
                <a:latin typeface="Times New Roman" pitchFamily="18" charset="0"/>
                <a:ea typeface="ＭＳ Ｐゴシック" charset="0"/>
                <a:cs typeface="ＭＳ Ｐゴシック" charset="0"/>
              </a:rPr>
              <a:t>NUNCA</a:t>
            </a:r>
            <a:r>
              <a:rPr lang="es-ES_tradnl" sz="1200" kern="1200" noProof="0" dirty="0">
                <a:solidFill>
                  <a:schemeClr val="tx1"/>
                </a:solidFill>
                <a:effectLst/>
                <a:latin typeface="Times New Roman" pitchFamily="18" charset="0"/>
                <a:ea typeface="ＭＳ Ｐゴシック" charset="0"/>
                <a:cs typeface="ＭＳ Ｐゴシック" charset="0"/>
              </a:rPr>
              <a:t> debe descongelar alimentos a temperatura ambiente.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Cuando descongele alimentos bajo un chorro de agua, el flujo del agua debe ser suficientemente fuerte como para llevar al desagüe las partículas de alimentos sueltas. Cuando descongele los alimentos de esta forma, use siempre un fregadero de preparación limpio y sanitizado. </a:t>
            </a:r>
            <a:r>
              <a:rPr lang="es-ES_tradnl" sz="1200" b="1" kern="1200" noProof="0" dirty="0">
                <a:solidFill>
                  <a:schemeClr val="tx1"/>
                </a:solidFill>
                <a:effectLst/>
                <a:latin typeface="Times New Roman" pitchFamily="18" charset="0"/>
                <a:ea typeface="ＭＳ Ｐゴシック" charset="0"/>
                <a:cs typeface="ＭＳ Ｐゴシック" charset="0"/>
              </a:rPr>
              <a:t>NUNCA</a:t>
            </a:r>
            <a:r>
              <a:rPr lang="es-ES_tradnl" sz="1200" kern="1200" noProof="0" dirty="0">
                <a:solidFill>
                  <a:schemeClr val="tx1"/>
                </a:solidFill>
                <a:effectLst/>
                <a:latin typeface="Times New Roman" pitchFamily="18" charset="0"/>
                <a:ea typeface="ＭＳ Ｐゴシック" charset="0"/>
                <a:cs typeface="ＭＳ Ｐゴシック" charset="0"/>
              </a:rPr>
              <a:t> deje que la temperatura de los alimentos suba a más de </a:t>
            </a:r>
            <a:r>
              <a:rPr lang="es-ES_tradnl" noProof="0" dirty="0">
                <a:latin typeface="Times New Roman" charset="0"/>
              </a:rPr>
              <a:t>41ºF (5ºC)</a:t>
            </a:r>
            <a:r>
              <a:rPr lang="es-ES_tradnl" sz="1200" kern="1200" noProof="0" dirty="0">
                <a:solidFill>
                  <a:schemeClr val="tx1"/>
                </a:solidFill>
                <a:effectLst/>
                <a:latin typeface="Times New Roman" pitchFamily="18" charset="0"/>
                <a:ea typeface="ＭＳ Ｐゴシック" charset="0"/>
                <a:cs typeface="ＭＳ Ｐゴシック" charset="0"/>
              </a:rPr>
              <a:t>, por más de cuatro horas. Esto incluye el tiempo para descongelar los alimentos y el tiempo para prepararlos o enfriarlos. La fotografía muestra la manera correcta de descongelar alimentos bajo un chorro de agua.</a:t>
            </a:r>
          </a:p>
        </p:txBody>
      </p:sp>
    </p:spTree>
    <p:extLst>
      <p:ext uri="{BB962C8B-B14F-4D97-AF65-F5344CB8AC3E}">
        <p14:creationId xmlns:p14="http://schemas.microsoft.com/office/powerpoint/2010/main" val="48073406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181</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Después de descongelar el alimento en un horno de microondas, lo debe cocinar en equipo de cocción convencional, como un horno. </a:t>
            </a:r>
          </a:p>
        </p:txBody>
      </p:sp>
    </p:spTree>
    <p:extLst>
      <p:ext uri="{BB962C8B-B14F-4D97-AF65-F5344CB8AC3E}">
        <p14:creationId xmlns:p14="http://schemas.microsoft.com/office/powerpoint/2010/main" val="356971903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s-ES_tradnl" b="1" noProof="0" dirty="0"/>
              <a:t>Notas para el instructor</a:t>
            </a:r>
            <a:endParaRPr lang="es-ES_tradnl" b="1" baseline="0" noProof="0" dirty="0"/>
          </a:p>
          <a:p>
            <a:pPr marL="171450" indent="-171450">
              <a:buFont typeface="Arial" panose="020B0604020202020204" pitchFamily="34" charset="0"/>
              <a:buChar char="•"/>
            </a:pPr>
            <a:r>
              <a:rPr lang="es-ES_tradnl" noProof="0" dirty="0"/>
              <a:t>Debido al temor respecto al riesgo potencial de contraer botulismo, el pescado congelado en un empaque con reducción de oxígeno requiere un manejo especial.</a:t>
            </a:r>
          </a:p>
        </p:txBody>
      </p:sp>
      <p:sp>
        <p:nvSpPr>
          <p:cNvPr id="4" name="Slide Number Placeholder 3"/>
          <p:cNvSpPr>
            <a:spLocks noGrp="1"/>
          </p:cNvSpPr>
          <p:nvPr>
            <p:ph type="sldNum" sz="quarter" idx="10"/>
          </p:nvPr>
        </p:nvSpPr>
        <p:spPr/>
        <p:txBody>
          <a:bodyPr/>
          <a:lstStyle/>
          <a:p>
            <a:fld id="{3D494EC2-D9B4-4583-8DA9-E77DF161A85C}" type="slidenum">
              <a:rPr lang="en-US" smtClean="0"/>
              <a:t>182</a:t>
            </a:fld>
            <a:endParaRPr lang="en-US" dirty="0"/>
          </a:p>
        </p:txBody>
      </p:sp>
    </p:spTree>
    <p:extLst>
      <p:ext uri="{BB962C8B-B14F-4D97-AF65-F5344CB8AC3E}">
        <p14:creationId xmlns:p14="http://schemas.microsoft.com/office/powerpoint/2010/main" val="385329389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94EC2-D9B4-4583-8DA9-E77DF161A8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14293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chemeClr val="tx1"/>
                </a:solidFill>
              </a:rPr>
              <a:pPr eaLnBrk="1" hangingPunct="1">
                <a:defRPr/>
              </a:pPr>
              <a:t>184</a:t>
            </a:fld>
            <a:endParaRPr lang="en-US" sz="1200" b="0" dirty="0">
              <a:solidFill>
                <a:schemeClr val="tx1"/>
              </a:solidFill>
            </a:endParaRPr>
          </a:p>
        </p:txBody>
      </p:sp>
      <p:sp>
        <p:nvSpPr>
          <p:cNvPr id="442371" name="Rectangle 2"/>
          <p:cNvSpPr>
            <a:spLocks noGrp="1" noRot="1" noChangeAspect="1" noChangeArrowheads="1" noTextEdit="1"/>
          </p:cNvSpPr>
          <p:nvPr>
            <p:ph type="sldImg"/>
          </p:nvPr>
        </p:nvSpPr>
        <p:spPr>
          <a:ln/>
        </p:spPr>
      </p:sp>
      <p:sp>
        <p:nvSpPr>
          <p:cNvPr id="44237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Lave muy bien las frutas y verduras bajo un chorro de agua. Es muy importante hacer esto antes de cortarlas, cocinarlas o combinarlas con otros ingredientes. El agua debe estar un poco más caliente que las frutas y verduras.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Ponga atención especial a los vegetales con hojas, como la lechuga y las espinacas. Quite las hojas exteriores, separe completamente las hojas de lechuga y espinacas y enjuáguelas bien.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Se puede usar ciertos productos químicos para lavar las frutas y verduras. Además, se pueden lavar con agua que contiene ozono. Este tratamiento ayuda a controlar los patógenos. La autoridad reguladora local le puede decir lo que es aceptable en este caso.</a:t>
            </a:r>
          </a:p>
          <a:p>
            <a:pPr marL="0" indent="0" eaLnBrk="1" hangingPunct="1">
              <a:buFontTx/>
              <a:buNone/>
              <a:defRPr/>
            </a:pPr>
            <a:endParaRPr lang="en-US" dirty="0">
              <a:latin typeface="Times New Roman" charset="0"/>
              <a:cs typeface="+mn-cs"/>
            </a:endParaRPr>
          </a:p>
        </p:txBody>
      </p:sp>
    </p:spTree>
    <p:extLst>
      <p:ext uri="{BB962C8B-B14F-4D97-AF65-F5344CB8AC3E}">
        <p14:creationId xmlns:p14="http://schemas.microsoft.com/office/powerpoint/2010/main" val="39109878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185</a:t>
            </a:fld>
            <a:endParaRPr lang="en-US" sz="1200" b="0" dirty="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0" marR="0" indent="0" algn="l" defTabSz="914400" rtl="0" eaLnBrk="1" fontAlgn="base" latinLnBrk="0" hangingPunct="1">
              <a:lnSpc>
                <a:spcPct val="100000"/>
              </a:lnSpc>
              <a:spcBef>
                <a:spcPct val="30000"/>
              </a:spcBef>
              <a:spcAft>
                <a:spcPct val="0"/>
              </a:spcAft>
              <a:buClrTx/>
              <a:buSzTx/>
              <a:buFontTx/>
              <a:buNone/>
              <a:tabLst/>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14300" indent="-114300" eaLnBrk="1" hangingPunct="1">
              <a:buFontTx/>
              <a:buChar char="•"/>
              <a:defRPr/>
            </a:pPr>
            <a:r>
              <a:rPr lang="es-ES" sz="1200" kern="1200" dirty="0">
                <a:solidFill>
                  <a:schemeClr val="tx1"/>
                </a:solidFill>
                <a:latin typeface="Times New Roman" charset="0"/>
                <a:ea typeface="ＭＳ Ｐゴシック" charset="0"/>
                <a:cs typeface="ＭＳ Ｐゴシック" charset="0"/>
              </a:rPr>
              <a:t>Refrigere y mantenga a </a:t>
            </a:r>
            <a:r>
              <a:rPr lang="en-US" sz="1200" kern="1200" dirty="0">
                <a:solidFill>
                  <a:schemeClr val="tx1"/>
                </a:solidFill>
                <a:latin typeface="Times New Roman" charset="0"/>
                <a:ea typeface="ＭＳ Ｐゴシック" charset="0"/>
                <a:cs typeface="ＭＳ Ｐゴシック" charset="0"/>
              </a:rPr>
              <a:t>41ºF (5ºC), </a:t>
            </a:r>
            <a:r>
              <a:rPr lang="es-ES" sz="1200" kern="1200" dirty="0">
                <a:solidFill>
                  <a:schemeClr val="tx1"/>
                </a:solidFill>
                <a:latin typeface="Times New Roman" charset="0"/>
                <a:ea typeface="ＭＳ Ｐゴシック" charset="0"/>
                <a:cs typeface="ＭＳ Ｐゴシック" charset="0"/>
              </a:rPr>
              <a:t>o menos, los melones rebanados, los tomates cortados y las verduras de hoja cortadas. Son alimentos TCS</a:t>
            </a:r>
            <a:r>
              <a:rPr lang="en-US" sz="1200" kern="1200" dirty="0">
                <a:solidFill>
                  <a:schemeClr val="tx1"/>
                </a:solidFill>
                <a:latin typeface="Times New Roman" charset="0"/>
                <a:ea typeface="ＭＳ Ｐゴシック" charset="0"/>
                <a:cs typeface="ＭＳ Ｐゴシック" charset="0"/>
              </a:rPr>
              <a:t>.</a:t>
            </a:r>
            <a:r>
              <a:rPr lang="es-ES" sz="1200" kern="1200" dirty="0">
                <a:solidFill>
                  <a:schemeClr val="tx1"/>
                </a:solidFill>
                <a:latin typeface="Times New Roman" charset="0"/>
                <a:ea typeface="ＭＳ Ｐゴシック" charset="0"/>
                <a:cs typeface="ＭＳ Ｐゴシック" charset="0"/>
              </a:rPr>
              <a:t> En muchos establecimientos también se mantienen a esta temperatura las frutas y verduras recién cortadas.</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60031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BE27E29-6197-7E47-862D-ACA21E4035F3}" type="slidenum">
              <a:rPr lang="en-US" sz="1200" b="0" smtClean="0">
                <a:solidFill>
                  <a:schemeClr val="tx1"/>
                </a:solidFill>
              </a:rPr>
              <a:pPr eaLnBrk="1" hangingPunct="1">
                <a:defRPr/>
              </a:pPr>
              <a:t>186</a:t>
            </a:fld>
            <a:endParaRPr lang="en-US" sz="1200" b="0" dirty="0">
              <a:solidFill>
                <a:schemeClr val="tx1"/>
              </a:solidFill>
            </a:endParaRPr>
          </a:p>
        </p:txBody>
      </p:sp>
      <p:sp>
        <p:nvSpPr>
          <p:cNvPr id="445443"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huevos combinados son aquellos que se sacan del cascarón y se combinan en un recipiente.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Pregunte a la autoridad reguladora local si se permite usar huevos combinados.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Entre los platillos con huevos que requieren poca o ninguna cocción están el aderezo para ensalada César, la salsa holandesa, el tiramisú y el mousse.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Use productos de huevo o huevos pasteurizados para platillos que se servirán crudos o poco cocidos a poblaciones de alto riesgo.</a:t>
            </a:r>
          </a:p>
        </p:txBody>
      </p:sp>
    </p:spTree>
    <p:extLst>
      <p:ext uri="{BB962C8B-B14F-4D97-AF65-F5344CB8AC3E}">
        <p14:creationId xmlns:p14="http://schemas.microsoft.com/office/powerpoint/2010/main" val="38883831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3926CA-73D5-D049-B526-09D78C79F07F}" type="slidenum">
              <a:rPr lang="en-US" sz="1200" b="0" smtClean="0">
                <a:solidFill>
                  <a:schemeClr val="tx1"/>
                </a:solidFill>
              </a:rPr>
              <a:pPr eaLnBrk="1" hangingPunct="1">
                <a:defRPr/>
              </a:pPr>
              <a:t>187</a:t>
            </a:fld>
            <a:endParaRPr lang="en-US" sz="1200" b="0" dirty="0">
              <a:solidFill>
                <a:schemeClr val="tx1"/>
              </a:solidFill>
            </a:endParaRPr>
          </a:p>
        </p:txBody>
      </p:sp>
      <p:sp>
        <p:nvSpPr>
          <p:cNvPr id="4464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83184358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E004F2-9FEC-DB4F-8EBB-5E13F700C608}" type="slidenum">
              <a:rPr lang="en-US" sz="1200" b="0" smtClean="0">
                <a:solidFill>
                  <a:schemeClr val="tx1"/>
                </a:solidFill>
              </a:rPr>
              <a:pPr eaLnBrk="1" hangingPunct="1">
                <a:defRPr/>
              </a:pPr>
              <a:t>188</a:t>
            </a:fld>
            <a:endParaRPr lang="en-US" sz="1200" b="0" dirty="0">
              <a:solidFill>
                <a:schemeClr val="tx1"/>
              </a:solidFill>
            </a:endParaRPr>
          </a:p>
        </p:txBody>
      </p:sp>
      <p:sp>
        <p:nvSpPr>
          <p:cNvPr id="447491"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_tradnl" sz="1200" b="1" i="0" noProof="0" dirty="0">
                <a:solidFill>
                  <a:srgbClr val="000000"/>
                </a:solidFill>
                <a:latin typeface="Times New Roman"/>
                <a:ea typeface="ＭＳ Ｐゴシック"/>
                <a:cs typeface="ＭＳ Ｐゴシック"/>
              </a:rPr>
              <a:t>Notas para el instructor</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Las ensaladas de pollo, atún, huevo, pasta y papas han estado relacionadas a brotes de enfermedades transmitidas por alimentos. Usualmente, estas ensaladas no se cocinan después de prepararlas. Esto significa que usted no tiene oportunidad de reducir los patógenos que podrían haber llegado a la ensalada.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Las sobras de alimentos TCS, como pasta, pollo y papas, se pueden usar sólo si se cocinaron, mantuvieron y enfriaron correctamente.</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Después de siete días, tire las sobras que se mantuvieron a 41</a:t>
            </a:r>
            <a:r>
              <a:rPr lang="es-ES_tradnl" dirty="0"/>
              <a:t>º</a:t>
            </a:r>
            <a:r>
              <a:rPr lang="es-ES_tradnl" sz="1200" b="0" i="0" noProof="0" dirty="0">
                <a:solidFill>
                  <a:srgbClr val="000000"/>
                </a:solidFill>
                <a:latin typeface="Times New Roman"/>
                <a:ea typeface="ＭＳ Ｐゴシック"/>
                <a:cs typeface="ＭＳ Ｐゴシック"/>
              </a:rPr>
              <a:t>F (5</a:t>
            </a:r>
            <a:r>
              <a:rPr lang="es-ES_tradnl" dirty="0"/>
              <a:t>º</a:t>
            </a:r>
            <a:r>
              <a:rPr lang="es-ES_tradnl" sz="1200" b="0" i="0" noProof="0" dirty="0">
                <a:solidFill>
                  <a:srgbClr val="000000"/>
                </a:solidFill>
                <a:latin typeface="Times New Roman"/>
                <a:ea typeface="ＭＳ Ｐゴシック"/>
                <a:cs typeface="ＭＳ Ｐゴシック"/>
              </a:rPr>
              <a:t>C), o menos. Revise la fecha de caducidad antes de usar los alimentos que están almacenados.</a:t>
            </a:r>
          </a:p>
        </p:txBody>
      </p:sp>
    </p:spTree>
    <p:extLst>
      <p:ext uri="{BB962C8B-B14F-4D97-AF65-F5344CB8AC3E}">
        <p14:creationId xmlns:p14="http://schemas.microsoft.com/office/powerpoint/2010/main" val="377639420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189</a:t>
            </a:fld>
            <a:endParaRPr lang="en-US" sz="1200" b="0" dirty="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ES_tradnl" sz="1200" b="1" kern="1200" dirty="0">
                <a:solidFill>
                  <a:schemeClr val="tx1"/>
                </a:solidFill>
                <a:latin typeface="Times New Roman" charset="0"/>
                <a:ea typeface="ＭＳ Ｐゴシック" charset="0"/>
                <a:cs typeface="ＭＳ Ｐゴシック" charset="0"/>
              </a:rPr>
              <a:t>Notas para el instructor</a:t>
            </a:r>
            <a:endParaRPr lang="es-ES_tradnl" sz="1200" kern="1200" dirty="0">
              <a:solidFill>
                <a:schemeClr val="tx1"/>
              </a:solidFill>
              <a:latin typeface="Times New Roman" charset="0"/>
              <a:ea typeface="ＭＳ Ｐゴシック" charset="0"/>
              <a:cs typeface="ＭＳ Ｐゴシック" charset="0"/>
            </a:endParaRP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Haga el hielo con agua potable.</a:t>
            </a:r>
          </a:p>
          <a:p>
            <a:pPr marL="109728" indent="-109728" algn="l" defTabSz="914400">
              <a:buClr>
                <a:schemeClr val="tx1"/>
              </a:buClr>
              <a:buFontTx/>
              <a:buChar char="•"/>
            </a:pPr>
            <a:r>
              <a:rPr lang="es-ES_tradnl" sz="1200" b="1" i="0" kern="1200" noProof="0" dirty="0">
                <a:solidFill>
                  <a:schemeClr val="tx1"/>
                </a:solidFill>
                <a:latin typeface="Times New Roman"/>
                <a:ea typeface="ＭＳ Ｐゴシック" charset="0"/>
                <a:cs typeface="ＭＳ Ｐゴシック" charset="0"/>
              </a:rPr>
              <a:t>NUNCA</a:t>
            </a:r>
            <a:r>
              <a:rPr lang="es-ES_tradnl" sz="1200" b="0" i="0" kern="1200" noProof="0" dirty="0">
                <a:solidFill>
                  <a:schemeClr val="tx1"/>
                </a:solidFill>
                <a:latin typeface="Times New Roman"/>
                <a:ea typeface="ＭＳ Ｐゴシック" charset="0"/>
                <a:cs typeface="ＭＳ Ｐゴシック" charset="0"/>
              </a:rPr>
              <a:t> use como ingrediente el hielo que se haya usado para enfriar alimentos. Por ejemplo, el hielo que se usa para enfriar los alimentos en una barra de ensaladas no se debe usar en las bebidas.</a:t>
            </a:r>
          </a:p>
        </p:txBody>
      </p:sp>
    </p:spTree>
    <p:extLst>
      <p:ext uri="{BB962C8B-B14F-4D97-AF65-F5344CB8AC3E}">
        <p14:creationId xmlns:p14="http://schemas.microsoft.com/office/powerpoint/2010/main" val="3302656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19</a:t>
            </a:fld>
            <a:endParaRPr lang="en-US" sz="1200" b="0" dirty="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patógenos pueden pasar a los alimentos si el equipo no se limpia y sanitiza correctamente entre un uso y otro. Esto puede suceder de las maneras indicadas en la transparencia</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eaLnBrk="1" hangingPunct="1">
              <a:defRPr/>
            </a:pPr>
            <a:endParaRPr lang="en-US" dirty="0"/>
          </a:p>
        </p:txBody>
      </p:sp>
    </p:spTree>
    <p:extLst>
      <p:ext uri="{BB962C8B-B14F-4D97-AF65-F5344CB8AC3E}">
        <p14:creationId xmlns:p14="http://schemas.microsoft.com/office/powerpoint/2010/main" val="426453832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190</a:t>
            </a:fld>
            <a:endParaRPr lang="en-US" sz="1200" b="0" dirty="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sz="1200" b="1" kern="1200" dirty="0">
                <a:solidFill>
                  <a:schemeClr val="tx1"/>
                </a:solidFill>
                <a:latin typeface="Times New Roman" charset="0"/>
                <a:ea typeface="ＭＳ Ｐゴシック" charset="0"/>
                <a:cs typeface="ＭＳ Ｐゴシック" charset="0"/>
              </a:rPr>
              <a:t>Notas para el instructor</a:t>
            </a:r>
          </a:p>
          <a:p>
            <a:pPr marL="171450" indent="-171450" algn="l" defTabSz="914400">
              <a:buClr>
                <a:schemeClr val="tx1"/>
              </a:buClr>
              <a:buFont typeface="Arial" panose="020B0604020202020204" pitchFamily="34" charset="0"/>
              <a:buChar char="•"/>
            </a:pPr>
            <a:r>
              <a:rPr lang="es-ES_tradnl" sz="1200" b="0" i="0" kern="1200" noProof="0" dirty="0">
                <a:solidFill>
                  <a:schemeClr val="tx1"/>
                </a:solidFill>
                <a:latin typeface="Times New Roman"/>
                <a:ea typeface="ＭＳ Ｐゴシック" charset="0"/>
                <a:cs typeface="ＭＳ Ｐゴシック" charset="0"/>
              </a:rPr>
              <a:t>Necesitará un permiso cuando vaya a preparar alimentos en determinadas maneras. Un permiso es un documento emitido por una autoridad reguladora en que se autoriza la modificación o la cancelación de un requerimiento.</a:t>
            </a:r>
          </a:p>
        </p:txBody>
      </p:sp>
    </p:spTree>
    <p:extLst>
      <p:ext uri="{BB962C8B-B14F-4D97-AF65-F5344CB8AC3E}">
        <p14:creationId xmlns:p14="http://schemas.microsoft.com/office/powerpoint/2010/main" val="25292738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191</a:t>
            </a:fld>
            <a:endParaRPr lang="en-US" sz="1200" b="0" dirty="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dirty="0">
                <a:latin typeface="Times New Roman" charset="0"/>
                <a:cs typeface="+mn-cs"/>
              </a:rPr>
              <a:t>Notas para el instructor</a:t>
            </a:r>
          </a:p>
          <a:p>
            <a:pPr marL="114300" indent="-114300" eaLnBrk="1" hangingPunct="1">
              <a:buFontTx/>
              <a:buChar char="•"/>
              <a:defRPr/>
            </a:pPr>
            <a:r>
              <a:rPr lang="es-ES_tradnl" sz="1200" b="0" i="0" u="none" strike="noStrike" kern="1200" baseline="0" dirty="0">
                <a:solidFill>
                  <a:schemeClr val="tx1"/>
                </a:solidFill>
                <a:latin typeface="Times New Roman" pitchFamily="18" charset="0"/>
                <a:ea typeface="ＭＳ Ｐゴシック" charset="0"/>
                <a:cs typeface="ＭＳ Ｐゴシック" charset="0"/>
              </a:rPr>
              <a:t>Los </a:t>
            </a:r>
            <a:r>
              <a:rPr lang="es-ES_tradnl" sz="1200" b="0" i="0" kern="1200" noProof="0" dirty="0">
                <a:solidFill>
                  <a:schemeClr val="tx1"/>
                </a:solidFill>
                <a:latin typeface="Times New Roman"/>
                <a:ea typeface="ＭＳ Ｐゴシック" charset="0"/>
                <a:cs typeface="ＭＳ Ｐゴシック" charset="0"/>
              </a:rPr>
              <a:t>alimentos empacados con un método de empaque con reducción de oxígeno (ROP) incluyen alimentos empacados con atmósfera modificada (MAP), al vacío y </a:t>
            </a:r>
            <a:r>
              <a:rPr lang="es-ES_tradnl" sz="1200" b="0" i="1" kern="1200" noProof="0" dirty="0">
                <a:solidFill>
                  <a:schemeClr val="tx1"/>
                </a:solidFill>
                <a:latin typeface="Times New Roman"/>
                <a:ea typeface="ＭＳ Ｐゴシック" charset="0"/>
                <a:cs typeface="ＭＳ Ｐゴシック" charset="0"/>
              </a:rPr>
              <a:t>sous vide</a:t>
            </a:r>
            <a:r>
              <a:rPr lang="es-ES_tradnl" sz="1200" b="0" i="0" kern="1200" noProof="0" dirty="0">
                <a:solidFill>
                  <a:schemeClr val="tx1"/>
                </a:solidFill>
                <a:latin typeface="Times New Roman"/>
                <a:ea typeface="ＭＳ Ｐゴシック" charset="0"/>
                <a:cs typeface="ＭＳ Ｐゴシック" charset="0"/>
              </a:rPr>
              <a:t> </a:t>
            </a:r>
            <a:r>
              <a:rPr lang="es-ES_tradnl" sz="1200" b="0" i="0" u="none" strike="noStrike" kern="1200" baseline="0" dirty="0">
                <a:solidFill>
                  <a:schemeClr val="tx1"/>
                </a:solidFill>
                <a:latin typeface="Times New Roman" pitchFamily="18" charset="0"/>
                <a:ea typeface="ＭＳ Ｐゴシック" charset="0"/>
                <a:cs typeface="ＭＳ Ｐゴシック" charset="0"/>
              </a:rPr>
              <a:t>como el que se muestra en la fotografía.</a:t>
            </a:r>
            <a:endParaRPr lang="es-ES_tradnl" sz="1200" i="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347239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96112E6D-8DBB-1349-ADBA-CB336BDC246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2163" indent="-112163">
              <a:defRPr/>
            </a:pPr>
            <a:r>
              <a:rPr lang="es-ES" b="1" dirty="0">
                <a:latin typeface="Times New Roman" charset="0"/>
                <a:cs typeface="+mn-cs"/>
              </a:rPr>
              <a:t>Notas para el instructor</a:t>
            </a:r>
          </a:p>
          <a:p>
            <a:pPr marL="171450" indent="-171450" algn="l" defTabSz="914400">
              <a:buClr>
                <a:schemeClr val="tx1"/>
              </a:buClr>
              <a:buFont typeface="Arial" panose="020B0604020202020204" pitchFamily="34" charset="0"/>
              <a:buChar char="•"/>
            </a:pPr>
            <a:r>
              <a:rPr lang="es-MX" sz="1200" b="0" i="0" kern="1200" noProof="0" dirty="0">
                <a:solidFill>
                  <a:schemeClr val="tx1"/>
                </a:solidFill>
                <a:latin typeface="Times New Roman"/>
                <a:ea typeface="+mn-ea"/>
                <a:cs typeface="+mn-cs"/>
              </a:rPr>
              <a:t>Al</a:t>
            </a:r>
            <a:r>
              <a:rPr lang="es-MX" sz="1200" b="0" i="0" kern="1200" baseline="0" noProof="0" dirty="0">
                <a:solidFill>
                  <a:schemeClr val="tx1"/>
                </a:solidFill>
                <a:latin typeface="Times New Roman"/>
                <a:ea typeface="+mn-ea"/>
                <a:cs typeface="+mn-cs"/>
              </a:rPr>
              <a:t> solicitar un permiso, su autoridad reguladora podría requerir que usted entregue un plan </a:t>
            </a:r>
            <a:r>
              <a:rPr lang="es-MX" sz="1200" b="0" i="0" kern="1200" baseline="0" noProof="0" dirty="0" err="1">
                <a:solidFill>
                  <a:schemeClr val="tx1"/>
                </a:solidFill>
                <a:latin typeface="Times New Roman"/>
                <a:ea typeface="+mn-ea"/>
                <a:cs typeface="+mn-cs"/>
              </a:rPr>
              <a:t>HACCP</a:t>
            </a:r>
            <a:r>
              <a:rPr lang="es-MX" sz="1200" b="0" i="0" kern="1200" baseline="0" noProof="0" dirty="0">
                <a:solidFill>
                  <a:schemeClr val="tx1"/>
                </a:solidFill>
                <a:latin typeface="Times New Roman"/>
                <a:ea typeface="+mn-ea"/>
                <a:cs typeface="+mn-cs"/>
              </a:rPr>
              <a:t>.</a:t>
            </a:r>
          </a:p>
          <a:p>
            <a:pPr marL="171450" indent="-171450" algn="l" defTabSz="914400">
              <a:buClr>
                <a:schemeClr val="tx1"/>
              </a:buClr>
              <a:buFont typeface="Arial" panose="020B0604020202020204" pitchFamily="34" charset="0"/>
              <a:buChar char="•"/>
            </a:pPr>
            <a:r>
              <a:rPr lang="es-MX" sz="1200" kern="1200" dirty="0">
                <a:solidFill>
                  <a:schemeClr val="tx1"/>
                </a:solidFill>
                <a:latin typeface="Times New Roman" charset="0"/>
                <a:ea typeface="+mn-ea"/>
                <a:cs typeface="+mn-cs"/>
              </a:rPr>
              <a:t>El plan </a:t>
            </a:r>
            <a:r>
              <a:rPr lang="es-MX" sz="1200" kern="1200" dirty="0" err="1">
                <a:solidFill>
                  <a:schemeClr val="tx1"/>
                </a:solidFill>
                <a:latin typeface="Times New Roman" charset="0"/>
                <a:ea typeface="+mn-ea"/>
                <a:cs typeface="+mn-cs"/>
              </a:rPr>
              <a:t>HACCP</a:t>
            </a:r>
            <a:r>
              <a:rPr lang="es-MX" sz="1200" kern="1200" dirty="0">
                <a:solidFill>
                  <a:schemeClr val="tx1"/>
                </a:solidFill>
                <a:latin typeface="Times New Roman" charset="0"/>
                <a:ea typeface="+mn-ea"/>
                <a:cs typeface="+mn-cs"/>
              </a:rPr>
              <a:t> debe tener en cuenta todos los riesgos</a:t>
            </a:r>
            <a:r>
              <a:rPr lang="es-MX" sz="1200" kern="1200" baseline="0" dirty="0">
                <a:solidFill>
                  <a:schemeClr val="tx1"/>
                </a:solidFill>
                <a:latin typeface="Times New Roman" charset="0"/>
                <a:ea typeface="+mn-ea"/>
                <a:cs typeface="+mn-cs"/>
              </a:rPr>
              <a:t> a la seguridad de los alimentos relacionados con la forma en que usted planea preparar el alimento en cuestión. </a:t>
            </a:r>
            <a:endParaRPr lang="es-MX" sz="1200" kern="1200" dirty="0">
              <a:solidFill>
                <a:schemeClr val="tx1"/>
              </a:solidFill>
              <a:latin typeface="Times New Roman" charset="0"/>
              <a:ea typeface="+mn-ea"/>
              <a:cs typeface="+mn-cs"/>
            </a:endParaRPr>
          </a:p>
          <a:p>
            <a:pPr marL="171450" indent="-171450">
              <a:buFont typeface="Arial" panose="020B0604020202020204" pitchFamily="34" charset="0"/>
              <a:buChar char="•"/>
            </a:pPr>
            <a:r>
              <a:rPr lang="es-MX" sz="1200" kern="1200" dirty="0">
                <a:solidFill>
                  <a:schemeClr val="tx1"/>
                </a:solidFill>
                <a:latin typeface="Times New Roman" charset="0"/>
                <a:ea typeface="+mn-ea"/>
                <a:cs typeface="+mn-cs"/>
              </a:rPr>
              <a:t>Debe cumplir con el pan </a:t>
            </a:r>
            <a:r>
              <a:rPr lang="es-MX" sz="1200" kern="1200" dirty="0" err="1">
                <a:solidFill>
                  <a:schemeClr val="tx1"/>
                </a:solidFill>
                <a:latin typeface="Times New Roman" charset="0"/>
                <a:ea typeface="+mn-ea"/>
                <a:cs typeface="+mn-cs"/>
              </a:rPr>
              <a:t>HACCP</a:t>
            </a:r>
            <a:r>
              <a:rPr lang="es-MX" sz="1200" kern="1200" dirty="0">
                <a:solidFill>
                  <a:schemeClr val="tx1"/>
                </a:solidFill>
                <a:latin typeface="Times New Roman" charset="0"/>
                <a:ea typeface="+mn-ea"/>
                <a:cs typeface="+mn-cs"/>
              </a:rPr>
              <a:t> y con los procedimientos que se</a:t>
            </a:r>
            <a:r>
              <a:rPr lang="es-MX" sz="1200" kern="1200" baseline="0" dirty="0">
                <a:solidFill>
                  <a:schemeClr val="tx1"/>
                </a:solidFill>
                <a:latin typeface="Times New Roman" charset="0"/>
                <a:ea typeface="+mn-ea"/>
                <a:cs typeface="+mn-cs"/>
              </a:rPr>
              <a:t> incluyen en el plan.</a:t>
            </a:r>
          </a:p>
          <a:p>
            <a:pPr marL="171450" indent="-171450">
              <a:buFont typeface="Arial" panose="020B0604020202020204" pitchFamily="34" charset="0"/>
              <a:buChar char="•"/>
            </a:pPr>
            <a:r>
              <a:rPr lang="es-MX" sz="1200" kern="1200" baseline="0" dirty="0">
                <a:solidFill>
                  <a:schemeClr val="tx1"/>
                </a:solidFill>
                <a:latin typeface="Times New Roman" charset="0"/>
                <a:ea typeface="+mn-ea"/>
                <a:cs typeface="+mn-cs"/>
              </a:rPr>
              <a:t>Finalmente, debe mantener en el establecimiento el plan </a:t>
            </a:r>
            <a:r>
              <a:rPr lang="es-MX" sz="1200" kern="1200" baseline="0" dirty="0" err="1">
                <a:solidFill>
                  <a:schemeClr val="tx1"/>
                </a:solidFill>
                <a:latin typeface="Times New Roman" charset="0"/>
                <a:ea typeface="+mn-ea"/>
                <a:cs typeface="+mn-cs"/>
              </a:rPr>
              <a:t>HACCP</a:t>
            </a:r>
            <a:r>
              <a:rPr lang="es-MX" sz="1200" kern="1200" baseline="0" dirty="0">
                <a:solidFill>
                  <a:schemeClr val="tx1"/>
                </a:solidFill>
                <a:latin typeface="Times New Roman" charset="0"/>
                <a:ea typeface="+mn-ea"/>
                <a:cs typeface="+mn-cs"/>
              </a:rPr>
              <a:t> y cualquier otro documento relacionado, incluyendo los permisos. Y debe entregarlos a la autoridad reguladora, si se los piden.</a:t>
            </a:r>
            <a:endParaRPr lang="es-MX" sz="1200" kern="120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40940148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6112E6D-8DBB-1349-ADBA-CB336BDC246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2163" indent="-112163">
              <a:defRPr/>
            </a:pPr>
            <a:r>
              <a:rPr lang="es-ES" b="1" dirty="0">
                <a:latin typeface="Times New Roman" charset="0"/>
                <a:cs typeface="+mn-cs"/>
              </a:rPr>
              <a:t>Notas para el instructor</a:t>
            </a:r>
          </a:p>
          <a:p>
            <a:pPr marL="0" indent="0" algn="l" defTabSz="914400">
              <a:buClr>
                <a:schemeClr val="tx1"/>
              </a:buClr>
              <a:buFontTx/>
              <a:buNone/>
            </a:pPr>
            <a:r>
              <a:rPr lang="es-MX" sz="1200" b="0" i="0" kern="1200" noProof="0" dirty="0">
                <a:solidFill>
                  <a:schemeClr val="tx1"/>
                </a:solidFill>
                <a:latin typeface="Times New Roman"/>
                <a:ea typeface="+mn-ea"/>
                <a:cs typeface="+mn-cs"/>
              </a:rPr>
              <a:t>L</a:t>
            </a:r>
            <a:r>
              <a:rPr lang="es-MX" sz="1200" b="0" i="0" kern="1200" baseline="0" noProof="0" dirty="0">
                <a:solidFill>
                  <a:schemeClr val="tx1"/>
                </a:solidFill>
                <a:latin typeface="Times New Roman"/>
                <a:ea typeface="+mn-ea"/>
                <a:cs typeface="+mn-cs"/>
              </a:rPr>
              <a:t>os registros deben mostrar que usted cuenta con procedimientos para monitorear los Puntos críticos de control, y que los monitorea con regularidad. También deben mostrar que usted toma las medidas correctivas necesarias en caso de que falle un punto critico de control y que está verificando la efectividad de los procedimientos o el proceso.</a:t>
            </a:r>
            <a:endParaRPr lang="en-US" b="1" dirty="0">
              <a:latin typeface="Times New Roman" charset="0"/>
              <a:cs typeface="+mn-cs"/>
            </a:endParaRPr>
          </a:p>
        </p:txBody>
      </p:sp>
    </p:spTree>
    <p:extLst>
      <p:ext uri="{BB962C8B-B14F-4D97-AF65-F5344CB8AC3E}">
        <p14:creationId xmlns:p14="http://schemas.microsoft.com/office/powerpoint/2010/main" val="13142887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1FD6643-B48D-EA49-8FBA-960CB739BD1B}" type="slidenum">
              <a:rPr lang="en-US" sz="1200" b="0" smtClean="0">
                <a:solidFill>
                  <a:schemeClr val="tx1"/>
                </a:solidFill>
              </a:rPr>
              <a:pPr eaLnBrk="1" hangingPunct="1">
                <a:defRPr/>
              </a:pPr>
              <a:t>194</a:t>
            </a:fld>
            <a:endParaRPr lang="en-US" sz="1200" b="0" dirty="0">
              <a:solidFill>
                <a:schemeClr val="tx1"/>
              </a:solidFill>
            </a:endParaRPr>
          </a:p>
        </p:txBody>
      </p:sp>
      <p:sp>
        <p:nvSpPr>
          <p:cNvPr id="452611" name="Rectangle 2"/>
          <p:cNvSpPr>
            <a:spLocks noGrp="1" noRot="1" noChangeAspect="1" noChangeArrowheads="1" noTextEdit="1"/>
          </p:cNvSpPr>
          <p:nvPr>
            <p:ph type="sldImg"/>
          </p:nvPr>
        </p:nvSpPr>
        <p:spPr>
          <a:xfrm>
            <a:off x="1182688" y="696913"/>
            <a:ext cx="4648200" cy="3486150"/>
          </a:xfrm>
          <a:ln/>
        </p:spPr>
      </p:sp>
      <p:sp>
        <p:nvSpPr>
          <p:cNvPr id="352259"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única manera de reducir los patógenos de los alimentos a niveles seguros es cocinarlos a su temperatura interna mínima. Esta temperatura es diferente para cada alimento.</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Si un cliente pide que los alimentos se cocinen a una temperatura más baja que la temperatura interna mínima, usted debe informarle del peligro potencial de una enfermedad transmitida por alimentos. También debe conocer las restricciones especiales del menú si sirve a una población de alto riesgo.</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Aunque al cocinar los alimentos se reducen los patógenos, no se destruyen las esporas ni las toxinas que éstos podrían haber producido. Por eso, usted debe manipular correctamente los alimentos antes de cocinarlos.</a:t>
            </a:r>
          </a:p>
        </p:txBody>
      </p:sp>
    </p:spTree>
    <p:extLst>
      <p:ext uri="{BB962C8B-B14F-4D97-AF65-F5344CB8AC3E}">
        <p14:creationId xmlns:p14="http://schemas.microsoft.com/office/powerpoint/2010/main" val="22083358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99A2BCA-0C90-944D-933A-7C34FE21F8C2}" type="slidenum">
              <a:rPr lang="en-US" sz="1200" b="0" smtClean="0">
                <a:solidFill>
                  <a:schemeClr val="tx1"/>
                </a:solidFill>
              </a:rPr>
              <a:pPr eaLnBrk="1" hangingPunct="1">
                <a:defRPr/>
              </a:pPr>
              <a:t>195</a:t>
            </a:fld>
            <a:endParaRPr lang="en-US" sz="1200" b="0" dirty="0">
              <a:solidFill>
                <a:schemeClr val="tx1"/>
              </a:solidFill>
            </a:endParaRPr>
          </a:p>
        </p:txBody>
      </p:sp>
      <p:sp>
        <p:nvSpPr>
          <p:cNvPr id="453635" name="Rectangle 2"/>
          <p:cNvSpPr>
            <a:spLocks noGrp="1" noRot="1" noChangeAspect="1" noChangeArrowheads="1" noTextEdit="1"/>
          </p:cNvSpPr>
          <p:nvPr>
            <p:ph type="sldImg"/>
          </p:nvPr>
        </p:nvSpPr>
        <p:spPr>
          <a:xfrm>
            <a:off x="1182688" y="696913"/>
            <a:ext cx="4648200" cy="3486150"/>
          </a:xfrm>
          <a:ln/>
        </p:spPr>
      </p:sp>
      <p:sp>
        <p:nvSpPr>
          <p:cNvPr id="354307"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46428827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196</a:t>
            </a:fld>
            <a:endParaRPr lang="en-US" sz="1200" b="0" dirty="0">
              <a:solidFill>
                <a:schemeClr val="tx1"/>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3102031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56FD76-1013-024E-B823-7A1F96CDDAA7}" type="slidenum">
              <a:rPr lang="en-US" sz="1200" b="0" smtClean="0">
                <a:solidFill>
                  <a:schemeClr val="tx1"/>
                </a:solidFill>
              </a:rPr>
              <a:pPr eaLnBrk="1" hangingPunct="1">
                <a:defRPr/>
              </a:pPr>
              <a:t>197</a:t>
            </a:fld>
            <a:endParaRPr lang="en-US" sz="1200" b="0" dirty="0">
              <a:solidFill>
                <a:schemeClr val="tx1"/>
              </a:solidFill>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s-MX" noProof="0" dirty="0"/>
          </a:p>
        </p:txBody>
      </p:sp>
    </p:spTree>
    <p:extLst>
      <p:ext uri="{BB962C8B-B14F-4D97-AF65-F5344CB8AC3E}">
        <p14:creationId xmlns:p14="http://schemas.microsoft.com/office/powerpoint/2010/main" val="322986688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MX" sz="1200" b="1" kern="1200" noProof="0" dirty="0">
                <a:solidFill>
                  <a:schemeClr val="tx1"/>
                </a:solidFill>
                <a:latin typeface="Times New Roman" charset="0"/>
                <a:ea typeface="ＭＳ Ｐゴシック" charset="0"/>
                <a:cs typeface="ＭＳ Ｐゴシック" charset="0"/>
              </a:rPr>
              <a:t>Notas para el instructor</a:t>
            </a:r>
          </a:p>
          <a:p>
            <a:pPr marL="171450" indent="-171450" eaLnBrk="1" hangingPunct="1">
              <a:buFont typeface="Arial" panose="020B0604020202020204" pitchFamily="34" charset="0"/>
              <a:buChar char="•"/>
              <a:defRPr/>
            </a:pPr>
            <a:r>
              <a:rPr lang="es-MX" noProof="0" dirty="0"/>
              <a:t>Las aves</a:t>
            </a:r>
            <a:r>
              <a:rPr lang="es-MX" baseline="0" noProof="0" dirty="0"/>
              <a:t> r</a:t>
            </a:r>
            <a:r>
              <a:rPr lang="es-MX" dirty="0">
                <a:latin typeface="Arial Narrow" charset="0"/>
              </a:rPr>
              <a:t>á</a:t>
            </a:r>
            <a:r>
              <a:rPr lang="es-MX" baseline="0" noProof="0" dirty="0" err="1"/>
              <a:t>tidas</a:t>
            </a:r>
            <a:r>
              <a:rPr lang="es-MX" baseline="0" noProof="0" dirty="0"/>
              <a:t> son mayormente aves no voladoras con esternón plano. </a:t>
            </a:r>
            <a:endParaRPr lang="es-MX" noProof="0" dirty="0"/>
          </a:p>
        </p:txBody>
      </p:sp>
    </p:spTree>
    <p:extLst>
      <p:ext uri="{BB962C8B-B14F-4D97-AF65-F5344CB8AC3E}">
        <p14:creationId xmlns:p14="http://schemas.microsoft.com/office/powerpoint/2010/main" val="220356223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199</a:t>
            </a:fld>
            <a:endParaRPr lang="en-US" sz="1200" b="0" dirty="0">
              <a:solidFill>
                <a:schemeClr val="tx1"/>
              </a:solidFill>
            </a:endParaRPr>
          </a:p>
        </p:txBody>
      </p:sp>
      <p:sp>
        <p:nvSpPr>
          <p:cNvPr id="456707"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246471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2</a:t>
            </a:fld>
            <a:endParaRPr lang="en-US" sz="1200" b="0" dirty="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619756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20</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27542930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200</a:t>
            </a:fld>
            <a:endParaRPr lang="en-US" sz="1200" b="0" dirty="0">
              <a:solidFill>
                <a:schemeClr val="tx1"/>
              </a:solidFill>
            </a:endParaRPr>
          </a:p>
        </p:txBody>
      </p:sp>
      <p:sp>
        <p:nvSpPr>
          <p:cNvPr id="4577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90855142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201</a:t>
            </a:fld>
            <a:endParaRPr lang="en-US" sz="1200" b="0" dirty="0">
              <a:solidFill>
                <a:schemeClr val="tx1"/>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endParaRPr lang="en-US" b="0" dirty="0"/>
          </a:p>
        </p:txBody>
      </p:sp>
    </p:spTree>
    <p:extLst>
      <p:ext uri="{BB962C8B-B14F-4D97-AF65-F5344CB8AC3E}">
        <p14:creationId xmlns:p14="http://schemas.microsoft.com/office/powerpoint/2010/main" val="226642386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chemeClr val="tx1"/>
                </a:solidFill>
              </a:rPr>
              <a:pPr eaLnBrk="1" hangingPunct="1">
                <a:defRPr/>
              </a:pPr>
              <a:t>202</a:t>
            </a:fld>
            <a:endParaRPr lang="en-US" sz="1200" b="0" dirty="0">
              <a:solidFill>
                <a:schemeClr val="tx1"/>
              </a:solidFill>
            </a:endParaRPr>
          </a:p>
        </p:txBody>
      </p:sp>
      <p:sp>
        <p:nvSpPr>
          <p:cNvPr id="45977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376324797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BD82CEE0-9FA2-6242-9052-540C4C71C050}" type="slidenum">
              <a:rPr lang="en-US">
                <a:solidFill>
                  <a:prstClr val="black"/>
                </a:solidFill>
                <a:latin typeface="Arial" charset="0"/>
                <a:ea typeface="ＭＳ Ｐゴシック" charset="0"/>
                <a:cs typeface="ＭＳ Ｐゴシック" charset="0"/>
              </a:rPr>
              <a:pPr/>
              <a:t>203</a:t>
            </a:fld>
            <a:endParaRPr lang="en-US" dirty="0">
              <a:solidFill>
                <a:prstClr val="black"/>
              </a:solidFill>
              <a:latin typeface="Arial" charset="0"/>
              <a:ea typeface="ＭＳ Ｐゴシック" charset="0"/>
              <a:cs typeface="ＭＳ Ｐゴシック" charset="0"/>
            </a:endParaRPr>
          </a:p>
        </p:txBody>
      </p:sp>
      <p:sp>
        <p:nvSpPr>
          <p:cNvPr id="629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r>
              <a:rPr lang="es-ES_tradnl" b="1" noProof="0" dirty="0"/>
              <a:t>Notas para el instructor</a:t>
            </a:r>
            <a:endParaRPr lang="es-ES_tradnl" b="1" baseline="0" noProof="0" dirty="0"/>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Cubra los alimentos para evitar que la superficie se seque.</a:t>
            </a:r>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Haga girar los alimentos o agítelos a mitad del proceso de cocción para que el calor llegue más parejo al alimento.</a:t>
            </a:r>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Después de cocinarlos, déjelos reposar tapados por los menos dos minutos para que la temperatura se estabilice.</a:t>
            </a:r>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Revise la temperatura en dos lugares, por lo menos, para asegurarse de que los alimentos estén bien cocidos.</a:t>
            </a:r>
            <a:endParaRPr lang="es-ES_tradnl" noProof="0" dirty="0"/>
          </a:p>
        </p:txBody>
      </p:sp>
    </p:spTree>
    <p:extLst>
      <p:ext uri="{BB962C8B-B14F-4D97-AF65-F5344CB8AC3E}">
        <p14:creationId xmlns:p14="http://schemas.microsoft.com/office/powerpoint/2010/main" val="292692629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204</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pitchFamily="18" charset="0"/>
                <a:ea typeface="ＭＳ Ｐゴシック" charset="0"/>
                <a:cs typeface="ＭＳ Ｐゴシック" charset="0"/>
              </a:rPr>
              <a:t>En algunos establecimientos se cocinan parcialmente los alimentos durante la preparación y se terminan de cocinar justo antes de servirlos. </a:t>
            </a:r>
            <a:r>
              <a:rPr lang="es-ES" sz="1200" b="0" i="0" kern="1200" noProof="0" dirty="0">
                <a:solidFill>
                  <a:schemeClr val="tx1"/>
                </a:solidFill>
                <a:latin typeface="Times New Roman" pitchFamily="18" charset="0"/>
                <a:ea typeface="ＭＳ Ｐゴシック" charset="0"/>
                <a:cs typeface="ＭＳ Ｐゴシック" charset="0"/>
              </a:rPr>
              <a:t>A esto lo llamamos cocción parcial.</a:t>
            </a:r>
            <a:endParaRPr lang="es-ES_tradnl" sz="1200" b="0" i="0" kern="1200" noProof="0" dirty="0">
              <a:solidFill>
                <a:schemeClr val="tx1"/>
              </a:solidFill>
              <a:latin typeface="Times New Roman" pitchFamily="18" charset="0"/>
              <a:ea typeface="ＭＳ Ｐゴシック" charset="0"/>
              <a:cs typeface="ＭＳ Ｐゴシック" charset="0"/>
            </a:endParaRPr>
          </a:p>
          <a:p>
            <a:pPr marL="109728" indent="-109728" algn="l" defTabSz="914400">
              <a:buClr>
                <a:schemeClr val="tx1"/>
              </a:buClr>
              <a:buFontTx/>
              <a:buChar char="•"/>
            </a:pPr>
            <a:r>
              <a:rPr lang="es-ES_tradnl" sz="1200" b="0" i="0" kern="1200" noProof="0" dirty="0">
                <a:solidFill>
                  <a:schemeClr val="tx1"/>
                </a:solidFill>
                <a:latin typeface="Times New Roman" pitchFamily="18" charset="0"/>
                <a:ea typeface="ＭＳ Ｐゴシック" charset="0"/>
                <a:cs typeface="ＭＳ Ｐゴシック" charset="0"/>
              </a:rPr>
              <a:t>Si planea cocinar parcialmente carne, mariscos, aves y huevos, o platillos que contengan estos productos, debe seguir los pasos que aparecen en esta transparencia. </a:t>
            </a:r>
          </a:p>
        </p:txBody>
      </p:sp>
    </p:spTree>
    <p:extLst>
      <p:ext uri="{BB962C8B-B14F-4D97-AF65-F5344CB8AC3E}">
        <p14:creationId xmlns:p14="http://schemas.microsoft.com/office/powerpoint/2010/main" val="271891953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205</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s-ES_tradnl" b="1" noProof="0" dirty="0">
                <a:ea typeface="+mn-ea"/>
                <a:cs typeface="+mn-cs"/>
              </a:rPr>
              <a:t>Notas para el instructor</a:t>
            </a:r>
          </a:p>
          <a:p>
            <a:pPr marL="114294" indent="-114294">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autoridad reguladora local requerirá que usted tenga procedimientos por escrito que expliquen cómo se prepararán y almacenarán los alimentos cocidos mediante este proceso. Estos procedimientos deben ser aprobados por la autoridad reguladora y deben describir los puntos de la transparencia</a:t>
            </a:r>
            <a:r>
              <a:rPr lang="es-ES_tradnl" sz="1200" kern="1200" noProof="0" dirty="0">
                <a:solidFill>
                  <a:schemeClr val="tx1"/>
                </a:solidFill>
                <a:latin typeface="Times New Roman" pitchFamily="18" charset="0"/>
                <a:ea typeface="ＭＳ Ｐゴシック" charset="0"/>
                <a:cs typeface="ＭＳ Ｐゴシック" charset="0"/>
              </a:rPr>
              <a:t>.</a:t>
            </a:r>
            <a:endParaRPr lang="es-ES_tradnl" noProof="0"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38182178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206</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_tradnl" b="1" noProof="0" dirty="0">
                <a:latin typeface="Times New Roman" charset="0"/>
                <a:cs typeface="+mn-cs"/>
              </a:rPr>
              <a:t>Notas para el instructor:</a:t>
            </a:r>
          </a:p>
          <a:p>
            <a:pPr marL="114294" indent="-114294">
              <a:spcBef>
                <a:spcPct val="50000"/>
              </a:spcBef>
              <a:buSzPct val="80000"/>
              <a:buFontTx/>
              <a:buChar char="•"/>
              <a:defRPr/>
            </a:pPr>
            <a:r>
              <a:rPr lang="es-ES_tradnl" sz="1200" kern="1200" noProof="0" dirty="0">
                <a:solidFill>
                  <a:schemeClr val="tx1"/>
                </a:solidFill>
                <a:latin typeface="Times New Roman" charset="0"/>
                <a:ea typeface="ＭＳ Ｐゴシック" charset="0"/>
                <a:cs typeface="ＭＳ Ｐゴシック" charset="0"/>
              </a:rPr>
              <a:t>Los alimentos TCS se deben cocinar a las temperaturas internas mínimas requeridas a menos que el cliente pida otra cosa.</a:t>
            </a:r>
          </a:p>
        </p:txBody>
      </p:sp>
    </p:spTree>
    <p:extLst>
      <p:ext uri="{BB962C8B-B14F-4D97-AF65-F5344CB8AC3E}">
        <p14:creationId xmlns:p14="http://schemas.microsoft.com/office/powerpoint/2010/main" val="34691055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207</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5631"/>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_tradnl" b="1" dirty="0">
                <a:latin typeface="Times New Roman" charset="0"/>
                <a:cs typeface="+mn-cs"/>
              </a:rPr>
              <a:t>Notas para el instructor:</a:t>
            </a:r>
          </a:p>
          <a:p>
            <a:pPr marL="114294" marR="0" lvl="0" indent="-114294" algn="l" defTabSz="914400" rtl="0" eaLnBrk="1" fontAlgn="auto" latinLnBrk="0" hangingPunct="1">
              <a:lnSpc>
                <a:spcPct val="100000"/>
              </a:lnSpc>
              <a:spcBef>
                <a:spcPct val="50000"/>
              </a:spcBef>
              <a:spcAft>
                <a:spcPts val="0"/>
              </a:spcAft>
              <a:buClrTx/>
              <a:buSzPct val="80000"/>
              <a:buFontTx/>
              <a:buChar char="•"/>
              <a:tabLst/>
              <a:defRPr/>
            </a:pPr>
            <a:r>
              <a:rPr lang="es-ES_tradnl" sz="1200" b="0" i="0" kern="1200" noProof="0" dirty="0">
                <a:solidFill>
                  <a:schemeClr val="tx1"/>
                </a:solidFill>
                <a:latin typeface="Times New Roman" pitchFamily="18" charset="0"/>
                <a:ea typeface="ＭＳ Ｐゴシック" charset="0"/>
                <a:cs typeface="ＭＳ Ｐゴシック" charset="0"/>
              </a:rPr>
              <a:t>Para recordarles a los clientes el peligro de enfermedades transmitidas por alimentos, puede poner un aviso en el menú. Además, puede dar esta información en folletos, carteles en las mesas, letreros u otros medios escritos</a:t>
            </a:r>
            <a:r>
              <a:rPr lang="es-ES_tradnl" dirty="0"/>
              <a:t>.</a:t>
            </a:r>
          </a:p>
        </p:txBody>
      </p:sp>
    </p:spTree>
    <p:extLst>
      <p:ext uri="{BB962C8B-B14F-4D97-AF65-F5344CB8AC3E}">
        <p14:creationId xmlns:p14="http://schemas.microsoft.com/office/powerpoint/2010/main" val="23213532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208</a:t>
            </a:fld>
            <a:endParaRPr lang="en-US" sz="1200" b="0" dirty="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2163" indent="-112163">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La Administración de Alimentos y Drogas (FDA) aconseja que en el menú de niños no se ofrezca carne, aves, mariscos ni huevos crudos o poco cocinados. Esto se aplica sobre todo a la carne de res molida poco cocinada, que podría estar contaminada con </a:t>
            </a:r>
            <a:r>
              <a:rPr lang="es-ES_tradnl" sz="1200" b="0" i="1" kern="1200" noProof="0" dirty="0">
                <a:solidFill>
                  <a:schemeClr val="tx1"/>
                </a:solidFill>
                <a:latin typeface="Times New Roman"/>
                <a:ea typeface="ＭＳ Ｐゴシック" charset="0"/>
                <a:cs typeface="ＭＳ Ｐゴシック" charset="0"/>
              </a:rPr>
              <a:t>E. coli</a:t>
            </a:r>
            <a:r>
              <a:rPr lang="es-ES_tradnl" sz="1200" b="0" i="0" kern="1200" noProof="0" dirty="0">
                <a:solidFill>
                  <a:schemeClr val="tx1"/>
                </a:solidFill>
                <a:latin typeface="Times New Roman"/>
                <a:ea typeface="ＭＳ Ｐゴシック" charset="0"/>
                <a:cs typeface="ＭＳ Ｐゴシック" charset="0"/>
              </a:rPr>
              <a:t> O157:H7 productor de toxina Shiga.</a:t>
            </a:r>
          </a:p>
        </p:txBody>
      </p:sp>
    </p:spTree>
    <p:extLst>
      <p:ext uri="{BB962C8B-B14F-4D97-AF65-F5344CB8AC3E}">
        <p14:creationId xmlns:p14="http://schemas.microsoft.com/office/powerpoint/2010/main" val="36317840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209</a:t>
            </a:fld>
            <a:endParaRPr lang="en-US" sz="1200" b="0" dirty="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322229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21</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370273137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chemeClr val="tx1"/>
                </a:solidFill>
              </a:rPr>
              <a:pPr eaLnBrk="1" hangingPunct="1">
                <a:defRPr/>
              </a:pPr>
              <a:t>210</a:t>
            </a:fld>
            <a:endParaRPr lang="en-US" sz="1200" b="0" dirty="0">
              <a:solidFill>
                <a:schemeClr val="tx1"/>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noProof="0" dirty="0"/>
              <a:t>Como sabe, los patógenos crecen bien en la zona de temperatura de peligro. Sin embargo, crecen mucho más rápido entre 125ºF y 70ºF (52ºC y 21ºC). Los alimentos deben pasar rápidamente por este intervalo de temperatura a fin de reducir el riesgo del crecimiento de patógenos.</a:t>
            </a:r>
          </a:p>
          <a:p>
            <a:pPr marL="171450" indent="-171450">
              <a:buFont typeface="Arial" panose="020B0604020202020204" pitchFamily="34" charset="0"/>
              <a:buChar char="•"/>
            </a:pPr>
            <a:r>
              <a:rPr lang="es-ES_tradnl" noProof="0" dirty="0"/>
              <a:t>Enfríe los alimentos TCS de 135ºF a 41ºF (57ºC a 5ºC), o menos, en menos de seis horas.</a:t>
            </a:r>
          </a:p>
          <a:p>
            <a:pPr marL="171450" indent="-171450">
              <a:buFont typeface="Arial" panose="020B0604020202020204" pitchFamily="34" charset="0"/>
              <a:buChar char="•"/>
            </a:pPr>
            <a:r>
              <a:rPr lang="es-ES_tradnl" noProof="0" dirty="0"/>
              <a:t>Enfríe los alimentos TCS de 135ºF a 41ºF (57ºC a 5ºC), o menos, en menos de seis horas.</a:t>
            </a:r>
          </a:p>
          <a:p>
            <a:pPr marL="171450" indent="-171450">
              <a:buFont typeface="Arial" panose="020B0604020202020204" pitchFamily="34" charset="0"/>
              <a:buChar char="•"/>
            </a:pPr>
            <a:r>
              <a:rPr lang="es-ES_tradnl" noProof="0" dirty="0"/>
              <a:t>Primero, enfríe los alimentos de 135ºF a 70ºF (57ºC a 21ºC) en menos de dos horas.</a:t>
            </a:r>
          </a:p>
          <a:p>
            <a:pPr marL="171450" indent="-171450">
              <a:buFont typeface="Arial" panose="020B0604020202020204" pitchFamily="34" charset="0"/>
              <a:buChar char="•"/>
            </a:pPr>
            <a:r>
              <a:rPr lang="es-ES_tradnl" noProof="0" dirty="0"/>
              <a:t>Después, enfríelos de 70ºF a 41ºF (21ºC a 5ºC), o menos, en las cuatro horas siguientes.</a:t>
            </a:r>
          </a:p>
          <a:p>
            <a:pPr marL="171450" indent="-171450">
              <a:buFont typeface="Arial" panose="020B0604020202020204" pitchFamily="34" charset="0"/>
              <a:buChar char="•"/>
            </a:pPr>
            <a:r>
              <a:rPr lang="es-ES_tradnl" noProof="0" dirty="0"/>
              <a:t>Si los alimentos no alcanzan los 70ºF (21ºC) en menos de dos horas, se deben recalentar y después volver a enfriar. </a:t>
            </a:r>
          </a:p>
        </p:txBody>
      </p:sp>
    </p:spTree>
    <p:extLst>
      <p:ext uri="{BB962C8B-B14F-4D97-AF65-F5344CB8AC3E}">
        <p14:creationId xmlns:p14="http://schemas.microsoft.com/office/powerpoint/2010/main" val="303461776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chemeClr val="tx1"/>
                </a:solidFill>
              </a:rPr>
              <a:pPr eaLnBrk="1" hangingPunct="1">
                <a:defRPr/>
              </a:pPr>
              <a:t>211</a:t>
            </a:fld>
            <a:endParaRPr lang="en-US" sz="1200" b="0" dirty="0">
              <a:solidFill>
                <a:schemeClr val="tx1"/>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4241" y="4430871"/>
            <a:ext cx="5608638" cy="4183063"/>
          </a:xfrm>
        </p:spPr>
        <p:txBody>
          <a:bodyPr/>
          <a:lstStyle/>
          <a:p>
            <a:endParaRPr lang="en-US" dirty="0"/>
          </a:p>
        </p:txBody>
      </p:sp>
    </p:spTree>
    <p:extLst>
      <p:ext uri="{BB962C8B-B14F-4D97-AF65-F5344CB8AC3E}">
        <p14:creationId xmlns:p14="http://schemas.microsoft.com/office/powerpoint/2010/main" val="239150967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chemeClr val="tx1"/>
                </a:solidFill>
              </a:rPr>
              <a:pPr eaLnBrk="1" hangingPunct="1">
                <a:defRPr/>
              </a:pPr>
              <a:t>212</a:t>
            </a:fld>
            <a:endParaRPr lang="en-US" sz="1200" b="0" dirty="0">
              <a:solidFill>
                <a:schemeClr val="tx1"/>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3" name="Notes Placeholder 2"/>
          <p:cNvSpPr>
            <a:spLocks noGrp="1"/>
          </p:cNvSpPr>
          <p:nvPr>
            <p:ph type="body" idx="1"/>
          </p:nvPr>
        </p:nvSpPr>
        <p:spPr>
          <a:xfrm>
            <a:off x="838200" y="4414837"/>
            <a:ext cx="5608638" cy="4183063"/>
          </a:xfrm>
        </p:spPr>
        <p:txBody>
          <a:bodyPr/>
          <a:lstStyle/>
          <a:p>
            <a:pPr marL="114294" indent="-114294">
              <a:spcBef>
                <a:spcPct val="50000"/>
              </a:spcBef>
              <a:defRPr/>
            </a:pPr>
            <a:r>
              <a:rPr lang="es-ES_tradnl" b="1" noProof="0" dirty="0"/>
              <a:t>Notas para el instructor</a:t>
            </a:r>
            <a:endParaRPr lang="es-ES_tradnl" noProof="0" dirty="0">
              <a:latin typeface="Times New Roman" charset="0"/>
              <a:cs typeface="Times New Roman" charset="0"/>
            </a:endParaRPr>
          </a:p>
          <a:p>
            <a:pPr marL="114300" indent="-114300">
              <a:buFontTx/>
              <a:buChar char="•"/>
              <a:defRPr/>
            </a:pPr>
            <a:r>
              <a:rPr lang="es-ES_tradnl" noProof="0" dirty="0">
                <a:latin typeface="Times New Roman" panose="02020603050405020304" pitchFamily="18" charset="0"/>
                <a:cs typeface="Times New Roman" panose="02020603050405020304" pitchFamily="18" charset="0"/>
              </a:rPr>
              <a:t>Mientras más denso sea un alimento, más lentamente se enfriará. </a:t>
            </a:r>
          </a:p>
          <a:p>
            <a:pPr marL="114300" indent="-114300">
              <a:buFontTx/>
              <a:buChar char="•"/>
              <a:defRPr/>
            </a:pPr>
            <a:r>
              <a:rPr lang="es-ES_tradnl" noProof="0" dirty="0">
                <a:latin typeface="Times New Roman" panose="02020603050405020304" pitchFamily="18" charset="0"/>
                <a:cs typeface="Times New Roman" panose="02020603050405020304" pitchFamily="18" charset="0"/>
              </a:rPr>
              <a:t>Los alimentos grandes se enfrían más lentamente que los más pequeños. Para que los alimentos se enfríen más rápido, reduzca su tamaño. Corte los alimentos grandes en pedazos más pequeños. Divídalos en recipientes más pequeños o bandejas poco profundas.</a:t>
            </a:r>
          </a:p>
        </p:txBody>
      </p:sp>
    </p:spTree>
    <p:extLst>
      <p:ext uri="{BB962C8B-B14F-4D97-AF65-F5344CB8AC3E}">
        <p14:creationId xmlns:p14="http://schemas.microsoft.com/office/powerpoint/2010/main" val="8642417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chemeClr val="tx1"/>
                </a:solidFill>
              </a:rPr>
              <a:pPr eaLnBrk="1" hangingPunct="1">
                <a:defRPr/>
              </a:pPr>
              <a:t>213</a:t>
            </a:fld>
            <a:endParaRPr lang="en-US" sz="1200" b="0" dirty="0">
              <a:solidFill>
                <a:schemeClr val="tx1"/>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1" i="0" kern="1200" noProof="0" dirty="0">
                <a:solidFill>
                  <a:srgbClr val="000000"/>
                </a:solidFill>
                <a:latin typeface="Times New Roman"/>
                <a:ea typeface="ＭＳ Ｐゴシック"/>
                <a:cs typeface="ＭＳ Ｐゴシック" charset="0"/>
              </a:rPr>
              <a:t>NUNCA</a:t>
            </a:r>
            <a:r>
              <a:rPr lang="es-ES_tradnl" sz="1200" b="0" i="0" kern="1200" noProof="0" dirty="0">
                <a:solidFill>
                  <a:srgbClr val="000000"/>
                </a:solidFill>
                <a:latin typeface="Times New Roman"/>
                <a:ea typeface="ＭＳ Ｐゴシック"/>
                <a:cs typeface="ＭＳ Ｐゴシック" charset="0"/>
              </a:rPr>
              <a:t> enfríe grandes cantidades de alimentos calientes en el refrigerador. La mayoría de los refrigeradores no se diseñaron para enfriar rápido grandes cantidades de alimentos calientes. Además, al colocar alimentos calientes en un refrigerador es posible que no pasen por la zona de temperatura de peligro con suficiente rapidez.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Después de dividir los alimentos en recipientes más pequeños, póngalos en un fregadero de preparación limpio o en un recipiente grande con agua con hielo. Agite los alimentos para enfriarlos por igual con más rapidez.</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abatidores de temperatura (blast chillers) envían una corriente de aire frío a alta velocidad sobre los alimentos para dispersar el calor. Típicamente se usan para enfriar grandes cantidades de alimentos.</a:t>
            </a:r>
          </a:p>
          <a:p>
            <a:pPr marL="109728" marR="0" lvl="0" indent="-109728" algn="l" defTabSz="914400" rtl="0" eaLnBrk="0" fontAlgn="base" latinLnBrk="0" hangingPunct="0">
              <a:lnSpc>
                <a:spcPct val="100000"/>
              </a:lnSpc>
              <a:spcBef>
                <a:spcPts val="432"/>
              </a:spcBef>
              <a:spcAft>
                <a:spcPts val="0"/>
              </a:spcAft>
              <a:buClr>
                <a:srgbClr val="000000"/>
              </a:buClr>
              <a:buSzTx/>
              <a:buFontTx/>
              <a:buChar char="•"/>
              <a:tabLst/>
              <a:defRPr/>
            </a:pPr>
            <a:r>
              <a:rPr lang="es-ES_tradnl" sz="1200" b="0" i="0" kern="1200" noProof="0" dirty="0">
                <a:solidFill>
                  <a:srgbClr val="000000"/>
                </a:solidFill>
                <a:latin typeface="Times New Roman"/>
                <a:ea typeface="ＭＳ Ｐゴシック"/>
                <a:cs typeface="ＭＳ Ｐゴシック" charset="0"/>
              </a:rPr>
              <a:t>Las palas de hielo son palas de plástico que se llenan de hielo o de agua y después se congelan. Agitando con estas palas, los alimentos se enfrían rápido. </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Los alimentos se enfrían más rápido si se ponen en un baño de agua con hielo y se agitan con una pala de hielo.</a:t>
            </a:r>
            <a:endParaRPr lang="es-ES_tradnl" sz="1200" b="0" i="0" kern="1200" noProof="0" dirty="0">
              <a:solidFill>
                <a:srgbClr val="000000"/>
              </a:solidFill>
              <a:latin typeface="Times New Roman"/>
              <a:ea typeface="ＭＳ Ｐゴシック"/>
              <a:cs typeface="ＭＳ Ｐゴシック" charset="0"/>
            </a:endParaRP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Al enfriar sopas o guisado, puede agregar hielo o agua con hielo como un ingrediente para enfriar el alimento. Para usar este método, la receta se prepara con menos agua de la requerida. Después de cocinar el producto se añade agua fría o hielo para enfriarlo y con esta agua o hielo se completa la receta.</a:t>
            </a:r>
          </a:p>
        </p:txBody>
      </p:sp>
    </p:spTree>
    <p:extLst>
      <p:ext uri="{BB962C8B-B14F-4D97-AF65-F5344CB8AC3E}">
        <p14:creationId xmlns:p14="http://schemas.microsoft.com/office/powerpoint/2010/main" val="34713895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214</a:t>
            </a:fld>
            <a:endParaRPr lang="en-US" sz="1200" b="0" dirty="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197079656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215</a:t>
            </a:fld>
            <a:endParaRPr lang="en-US" sz="1200" b="0" dirty="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838200" y="4419600"/>
            <a:ext cx="5608638" cy="44538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_tradnl" b="1" noProof="0" dirty="0">
                <a:latin typeface="Times New Roman" charset="0"/>
                <a:cs typeface="+mn-cs"/>
              </a:rPr>
              <a:t>Notas para el instructor</a:t>
            </a:r>
          </a:p>
          <a:p>
            <a:pPr marL="114294" indent="-114294">
              <a:spcBef>
                <a:spcPct val="50000"/>
              </a:spcBef>
              <a:buSzPct val="80000"/>
              <a:buFontTx/>
              <a:buChar char="•"/>
              <a:defRPr/>
            </a:pPr>
            <a:r>
              <a:rPr lang="es-ES_tradnl" sz="1200" kern="1200" noProof="0" dirty="0">
                <a:solidFill>
                  <a:schemeClr val="tx1"/>
                </a:solidFill>
                <a:latin typeface="Times New Roman" charset="0"/>
                <a:ea typeface="ＭＳ Ｐゴシック" charset="0"/>
                <a:cs typeface="ＭＳ Ｐゴシック" charset="0"/>
              </a:rPr>
              <a:t>Estas pautas se aplican a todos los métodos de calentamiento, como los que usan hornos </a:t>
            </a:r>
            <a:r>
              <a:rPr lang="es-ES_tradnl" sz="1200" kern="1200" noProof="0" dirty="0">
                <a:solidFill>
                  <a:schemeClr val="tx1"/>
                </a:solidFill>
                <a:effectLst/>
                <a:latin typeface="Times New Roman" pitchFamily="18" charset="0"/>
                <a:ea typeface="ＭＳ Ｐゴシック" charset="0"/>
                <a:cs typeface="ＭＳ Ｐゴシック" charset="0"/>
              </a:rPr>
              <a:t>convencionales</a:t>
            </a:r>
            <a:r>
              <a:rPr lang="es-ES_tradnl" sz="1200" kern="1200" noProof="0" dirty="0">
                <a:solidFill>
                  <a:schemeClr val="tx1"/>
                </a:solidFill>
                <a:latin typeface="Times New Roman" charset="0"/>
                <a:ea typeface="ＭＳ Ｐゴシック" charset="0"/>
                <a:cs typeface="ＭＳ Ｐゴシック" charset="0"/>
              </a:rPr>
              <a:t> y hornos de microondas.</a:t>
            </a:r>
          </a:p>
        </p:txBody>
      </p:sp>
    </p:spTree>
    <p:extLst>
      <p:ext uri="{BB962C8B-B14F-4D97-AF65-F5344CB8AC3E}">
        <p14:creationId xmlns:p14="http://schemas.microsoft.com/office/powerpoint/2010/main" val="114942290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xfrm>
            <a:off x="876300" y="4446905"/>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chemeClr val="tx1"/>
                </a:solidFill>
              </a:rPr>
              <a:pPr eaLnBrk="1" hangingPunct="1">
                <a:defRPr/>
              </a:pPr>
              <a:t>216</a:t>
            </a:fld>
            <a:endParaRPr lang="en-US" sz="1200" b="0" dirty="0">
              <a:solidFill>
                <a:schemeClr val="tx1"/>
              </a:solidFill>
            </a:endParaRPr>
          </a:p>
        </p:txBody>
      </p:sp>
    </p:spTree>
    <p:extLst>
      <p:ext uri="{BB962C8B-B14F-4D97-AF65-F5344CB8AC3E}">
        <p14:creationId xmlns:p14="http://schemas.microsoft.com/office/powerpoint/2010/main" val="40510523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93EA7A-EB64-9B4F-9C75-8933BE992054}" type="slidenum">
              <a:rPr lang="en-US" sz="1200" b="0" smtClean="0">
                <a:solidFill>
                  <a:schemeClr val="tx1"/>
                </a:solidFill>
              </a:rPr>
              <a:pPr eaLnBrk="1" hangingPunct="1">
                <a:defRPr/>
              </a:pPr>
              <a:t>217</a:t>
            </a:fld>
            <a:endParaRPr lang="en-US" sz="1200" b="0" dirty="0">
              <a:solidFill>
                <a:schemeClr val="tx1"/>
              </a:solidFill>
            </a:endParaRPr>
          </a:p>
        </p:txBody>
      </p:sp>
      <p:sp>
        <p:nvSpPr>
          <p:cNvPr id="473091"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_tradnl" noProof="0" dirty="0">
                <a:latin typeface="Times New Roman" charset="0"/>
              </a:rPr>
              <a:t>Hable sobre los objetivos del tema con la clase.</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60371165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chemeClr val="tx1"/>
                </a:solidFill>
              </a:rPr>
              <a:pPr eaLnBrk="1" hangingPunct="1">
                <a:defRPr/>
              </a:pPr>
              <a:t>218</a:t>
            </a:fld>
            <a:endParaRPr lang="en-US" sz="1200" b="0" dirty="0">
              <a:solidFill>
                <a:schemeClr val="tx1"/>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0" indent="0" eaLnBrk="1" hangingPunct="1">
              <a:lnSpc>
                <a:spcPct val="80000"/>
              </a:lnSpc>
              <a:spcBef>
                <a:spcPct val="50000"/>
              </a:spcBef>
              <a:buFontTx/>
              <a:buNone/>
              <a:defRPr/>
            </a:pPr>
            <a:r>
              <a:rPr lang="es-ES_tradnl" b="1" noProof="0" dirty="0">
                <a:latin typeface="Times New Roman" charset="0"/>
                <a:cs typeface="Times New Roman" charset="0"/>
              </a:rPr>
              <a:t>Notas para el instructor</a:t>
            </a:r>
            <a:endParaRPr lang="es-ES_tradnl" b="1" baseline="0" noProof="0" dirty="0">
              <a:latin typeface="Times New Roman" charset="0"/>
              <a:cs typeface="Times New Roman" charset="0"/>
            </a:endParaRPr>
          </a:p>
          <a:p>
            <a:pPr marL="114300" indent="-114300" eaLnBrk="1" hangingPunct="1">
              <a:spcBef>
                <a:spcPct val="50000"/>
              </a:spcBef>
              <a:buFontTx/>
              <a:buChar char="•"/>
              <a:defRPr/>
            </a:pPr>
            <a:r>
              <a:rPr lang="es-ES_tradnl" sz="1200" i="0" kern="1200" noProof="0" dirty="0">
                <a:solidFill>
                  <a:schemeClr val="tx1"/>
                </a:solidFill>
                <a:effectLst/>
                <a:latin typeface="Times New Roman" panose="02020603050405020304" pitchFamily="18" charset="0"/>
                <a:cs typeface="Times New Roman" panose="02020603050405020304" pitchFamily="18" charset="0"/>
              </a:rPr>
              <a:t>Establezca normas sobre el tiempo que mantendrá los alimentos y cuando deberá desecharlos. Por ejemplo, sus normas podrían permitirle volver a llenar la bandeja del buffet con carne de ternera durante el transcurso del día, siempre y cuando tire lo que quede al final del día. En sus normas también debe tomar en consideración </a:t>
            </a:r>
            <a:r>
              <a:rPr lang="es-ES_tradnl" sz="1200" b="0" i="0" u="none" strike="noStrike" kern="1200" baseline="0" noProof="0" dirty="0">
                <a:solidFill>
                  <a:schemeClr val="tx1"/>
                </a:solidFill>
                <a:latin typeface="Times New Roman" panose="02020603050405020304" pitchFamily="18" charset="0"/>
                <a:ea typeface="ＭＳ Ｐゴシック" charset="0"/>
                <a:cs typeface="Times New Roman" panose="02020603050405020304" pitchFamily="18" charset="0"/>
              </a:rPr>
              <a:t>las pautas de estas transparencias. </a:t>
            </a:r>
            <a:endParaRPr lang="es-ES_tradnl" noProof="0" dirty="0">
              <a:latin typeface="Times New Roman" charset="0"/>
              <a:cs typeface="Times New Roman" charset="0"/>
            </a:endParaRPr>
          </a:p>
        </p:txBody>
      </p:sp>
    </p:spTree>
    <p:extLst>
      <p:ext uri="{BB962C8B-B14F-4D97-AF65-F5344CB8AC3E}">
        <p14:creationId xmlns:p14="http://schemas.microsoft.com/office/powerpoint/2010/main" val="204457412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219</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09728" indent="-109728" algn="l">
              <a:spcBef>
                <a:spcPts val="432"/>
              </a:spcBef>
              <a:spcAft>
                <a:spcPts val="0"/>
              </a:spcAft>
              <a:buClr>
                <a:srgbClr val="000000"/>
              </a:buClr>
              <a:buFontTx/>
              <a:buChar char="•"/>
            </a:pPr>
            <a:r>
              <a:rPr lang="es-US" sz="1200" b="0" i="0" noProof="0" dirty="0">
                <a:solidFill>
                  <a:srgbClr val="000000"/>
                </a:solidFill>
                <a:latin typeface="Times New Roman"/>
                <a:ea typeface="ＭＳ Ｐゴシック"/>
                <a:cs typeface="ＭＳ Ｐゴシック"/>
              </a:rPr>
              <a:t>Use un termómetro para revisar la temperatura interna de los alimentos.</a:t>
            </a:r>
            <a:r>
              <a:rPr lang="es-US" altLang="ja-JP" sz="1200" b="0" i="0" noProof="0" dirty="0">
                <a:solidFill>
                  <a:srgbClr val="000000"/>
                </a:solidFill>
                <a:latin typeface="Times New Roman"/>
                <a:ea typeface="ＭＳ Ｐゴシック"/>
                <a:cs typeface="ＭＳ Ｐゴシック"/>
              </a:rPr>
              <a:t> Nunca use el medidor de temperatura de una unidad de mantenimiento para hacer esto. Este medidor no calcula la temperatura interna de los alimentos.</a:t>
            </a:r>
          </a:p>
        </p:txBody>
      </p:sp>
    </p:spTree>
    <p:extLst>
      <p:ext uri="{BB962C8B-B14F-4D97-AF65-F5344CB8AC3E}">
        <p14:creationId xmlns:p14="http://schemas.microsoft.com/office/powerpoint/2010/main" val="160696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22</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s-ES" sz="1200" b="1" kern="1200" noProof="0" dirty="0">
                <a:solidFill>
                  <a:schemeClr val="tx1"/>
                </a:solidFill>
                <a:latin typeface="Times New Roman" pitchFamily="18" charset="0"/>
                <a:ea typeface="ＭＳ Ｐゴシック" charset="0"/>
                <a:cs typeface="ＭＳ Ｐゴシック" charset="0"/>
              </a:rPr>
              <a:t>Notas para el instructor</a:t>
            </a:r>
          </a:p>
          <a:p>
            <a:pPr marL="171441" indent="-171441">
              <a:buFont typeface="Arial" pitchFamily="34" charset="0"/>
              <a:buChar char="•"/>
              <a:defRPr/>
            </a:pPr>
            <a:r>
              <a:rPr lang="es-ES" noProof="0" dirty="0">
                <a:latin typeface="Times New Roman" pitchFamily="18" charset="0"/>
              </a:rPr>
              <a:t>La lista de alimentos TCS incluye los siguientes</a:t>
            </a:r>
            <a:r>
              <a:rPr lang="es-ES" sz="1200" kern="1200" noProof="0" dirty="0">
                <a:solidFill>
                  <a:schemeClr val="tx1"/>
                </a:solidFill>
                <a:latin typeface="Times New Roman" pitchFamily="18" charset="0"/>
                <a:ea typeface="ＭＳ Ｐゴシック" charset="0"/>
                <a:cs typeface="ＭＳ Ｐゴシック" charset="0"/>
              </a:rPr>
              <a:t>:</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Leche y productos lácteos</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t>Huevos frescos cascarón (excepto los que recibieron tratamiento para eliminar la </a:t>
            </a:r>
            <a:r>
              <a:rPr lang="es-ES" i="1" noProof="0" dirty="0">
                <a:latin typeface="Times New Roman" pitchFamily="18" charset="0"/>
              </a:rPr>
              <a:t>Salmonella </a:t>
            </a:r>
            <a:r>
              <a:rPr lang="es-ES" noProof="0" dirty="0"/>
              <a:t>no tifoidea)</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Carne: res, cerdo y cordero</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Aves</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Pescado</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Mariscos y crustáceos</a:t>
            </a:r>
          </a:p>
        </p:txBody>
      </p:sp>
    </p:spTree>
    <p:extLst>
      <p:ext uri="{BB962C8B-B14F-4D97-AF65-F5344CB8AC3E}">
        <p14:creationId xmlns:p14="http://schemas.microsoft.com/office/powerpoint/2010/main" val="131644436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220</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b="0" noProof="0" dirty="0">
              <a:latin typeface="Times New Roman" charset="0"/>
            </a:endParaRPr>
          </a:p>
          <a:p>
            <a:pPr marL="171450" indent="-171450" eaLnBrk="1" hangingPunct="1">
              <a:buFont typeface="Arial" panose="020B0604020202020204" pitchFamily="34" charset="0"/>
              <a:buChar char="•"/>
            </a:pPr>
            <a:r>
              <a:rPr lang="es-ES_tradnl" noProof="0" dirty="0">
                <a:solidFill>
                  <a:srgbClr val="000000"/>
                </a:solidFill>
                <a:latin typeface="Arial Narrow" charset="0"/>
              </a:rPr>
              <a:t>Asegúrese que los manipuladores de alimentos monitorean regularmente las temperaturas de retención de los alimentos calientes y de</a:t>
            </a:r>
            <a:r>
              <a:rPr lang="es-ES_tradnl" baseline="0" noProof="0" dirty="0">
                <a:solidFill>
                  <a:srgbClr val="000000"/>
                </a:solidFill>
                <a:latin typeface="Arial Narrow" charset="0"/>
              </a:rPr>
              <a:t> los alimentos fríos. </a:t>
            </a:r>
            <a:endParaRPr lang="es-ES_tradnl" noProof="0" dirty="0">
              <a:solidFill>
                <a:srgbClr val="000000"/>
              </a:solidFill>
              <a:latin typeface="Arial Narrow" charset="0"/>
            </a:endParaRPr>
          </a:p>
          <a:p>
            <a:pPr marL="171450" indent="-171450" eaLnBrk="1" hangingPunct="1">
              <a:buFont typeface="Arial" panose="020B0604020202020204" pitchFamily="34" charset="0"/>
              <a:buChar cha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Puede revisar las temperaturas cada dos horas. Así tendrá </a:t>
            </a:r>
            <a:r>
              <a:rPr lang="es-US" noProof="0" dirty="0">
                <a:solidFill>
                  <a:schemeClr val="tx2"/>
                </a:solidFill>
                <a:latin typeface="Arial Narrow" charset="0"/>
              </a:rPr>
              <a:t>tiempo para una acción correctiva</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 Por ejemplo, los alimentos TCS calientes que se han mantenido abajo de 135ºF (57ºC) se pueden recalentar y después se pueden regresar a una unidad de mantenimiento caliente.</a:t>
            </a:r>
            <a:endParaRPr lang="es-US" noProof="0" dirty="0">
              <a:latin typeface="Times New Roman" charset="0"/>
            </a:endParaRPr>
          </a:p>
        </p:txBody>
      </p:sp>
    </p:spTree>
    <p:extLst>
      <p:ext uri="{BB962C8B-B14F-4D97-AF65-F5344CB8AC3E}">
        <p14:creationId xmlns:p14="http://schemas.microsoft.com/office/powerpoint/2010/main" val="321333992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chemeClr val="tx1"/>
                </a:solidFill>
              </a:rPr>
              <a:pPr eaLnBrk="1" hangingPunct="1">
                <a:defRPr/>
              </a:pPr>
              <a:t>221</a:t>
            </a:fld>
            <a:endParaRPr lang="en-US" sz="1200" b="0" dirty="0">
              <a:solidFill>
                <a:schemeClr val="tx1"/>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dirty="0"/>
              <a:t>La mayoría del equipo de mantenimiento caliente no hace que los alimentos pasen por la zona de temperatura de peligro con la rapidez necesaria.</a:t>
            </a: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41090735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5C47E6-2C72-EB48-A699-8362EC835295}" type="slidenum">
              <a:rPr lang="en-US" sz="1200" b="0" smtClean="0">
                <a:solidFill>
                  <a:schemeClr val="tx1"/>
                </a:solidFill>
              </a:rPr>
              <a:pPr eaLnBrk="1" hangingPunct="1">
                <a:defRPr/>
              </a:pPr>
              <a:t>222</a:t>
            </a:fld>
            <a:endParaRPr lang="en-US" sz="1200" b="0" dirty="0">
              <a:solidFill>
                <a:schemeClr val="tx1"/>
              </a:solidFill>
            </a:endParaRPr>
          </a:p>
        </p:txBody>
      </p:sp>
      <p:sp>
        <p:nvSpPr>
          <p:cNvPr id="477187" name="Rectangle 2"/>
          <p:cNvSpPr>
            <a:spLocks noGrp="1" noRot="1" noChangeAspect="1" noChangeArrowheads="1" noTextEdit="1"/>
          </p:cNvSpPr>
          <p:nvPr>
            <p:ph type="sldImg"/>
          </p:nvPr>
        </p:nvSpPr>
        <p:spPr>
          <a:xfrm>
            <a:off x="1182688" y="696913"/>
            <a:ext cx="4648200" cy="3486150"/>
          </a:xfrm>
          <a:ln/>
        </p:spPr>
      </p:sp>
      <p:sp>
        <p:nvSpPr>
          <p:cNvPr id="4771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Notas para el instructor </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Su establecimiento tal vez desee exhibir o mantener sin control de temperatura los alimentos </a:t>
            </a:r>
            <a:r>
              <a:rPr lang="es-ES_tradnl" sz="1200" kern="1200" dirty="0" err="1">
                <a:solidFill>
                  <a:schemeClr val="tx1"/>
                </a:solidFill>
                <a:effectLst/>
                <a:latin typeface="Times New Roman" pitchFamily="18" charset="0"/>
                <a:ea typeface="ＭＳ Ｐゴシック" charset="0"/>
                <a:cs typeface="ＭＳ Ｐゴシック" charset="0"/>
              </a:rPr>
              <a:t>TCS</a:t>
            </a:r>
            <a:r>
              <a:rPr lang="es-ES_tradnl" sz="1200" kern="1200" dirty="0">
                <a:solidFill>
                  <a:schemeClr val="tx1"/>
                </a:solidFill>
                <a:effectLst/>
                <a:latin typeface="Times New Roman" pitchFamily="18" charset="0"/>
                <a:ea typeface="ＭＳ Ｐゴシック" charset="0"/>
                <a:cs typeface="ＭＳ Ｐゴシック" charset="0"/>
              </a:rPr>
              <a:t> listos para comer.</a:t>
            </a:r>
            <a:r>
              <a:rPr lang="en-US" sz="1200" kern="1200" baseline="0" dirty="0">
                <a:solidFill>
                  <a:schemeClr val="tx1"/>
                </a:solidFill>
                <a:effectLst/>
                <a:latin typeface="Times New Roman" pitchFamily="18" charset="0"/>
                <a:ea typeface="ＭＳ Ｐゴシック" charset="0"/>
                <a:cs typeface="ＭＳ Ｐゴシック" charset="0"/>
              </a:rPr>
              <a:t> </a:t>
            </a:r>
            <a:r>
              <a:rPr lang="es-ES_tradnl" sz="1200" kern="1200" dirty="0">
                <a:solidFill>
                  <a:schemeClr val="tx1"/>
                </a:solidFill>
                <a:effectLst/>
                <a:latin typeface="Times New Roman" pitchFamily="18" charset="0"/>
                <a:ea typeface="ＭＳ Ｐゴシック" charset="0"/>
                <a:cs typeface="ＭＳ Ｐゴシック" charset="0"/>
              </a:rPr>
              <a:t>Sin embargo, no</a:t>
            </a:r>
            <a:r>
              <a:rPr lang="es-ES_tradnl" sz="1200" kern="1200" baseline="0" dirty="0">
                <a:solidFill>
                  <a:schemeClr val="tx1"/>
                </a:solidFill>
                <a:effectLst/>
                <a:latin typeface="Times New Roman" pitchFamily="18" charset="0"/>
                <a:ea typeface="ＭＳ Ｐゴシック" charset="0"/>
                <a:cs typeface="ＭＳ Ｐゴシック" charset="0"/>
              </a:rPr>
              <a:t> podrá hacer esto </a:t>
            </a:r>
            <a:r>
              <a:rPr lang="es-ES_tradnl" sz="1200" kern="1200" dirty="0">
                <a:solidFill>
                  <a:schemeClr val="tx1"/>
                </a:solidFill>
                <a:effectLst/>
                <a:latin typeface="Times New Roman" pitchFamily="18" charset="0"/>
                <a:ea typeface="ＭＳ Ｐゴシック" charset="0"/>
                <a:cs typeface="ＭＳ Ｐゴシック" charset="0"/>
              </a:rPr>
              <a:t>si usted sirve principalmente a una población de alto riesgo.</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 su establecimiento exhibe o mantiene sin control de temperatura los alimentos </a:t>
            </a:r>
            <a:r>
              <a:rPr lang="es-ES_tradnl" sz="1200" kern="1200" dirty="0" err="1">
                <a:solidFill>
                  <a:schemeClr val="tx1"/>
                </a:solidFill>
                <a:effectLst/>
                <a:latin typeface="Times New Roman" pitchFamily="18" charset="0"/>
                <a:ea typeface="ＭＳ Ｐゴシック" charset="0"/>
                <a:cs typeface="ＭＳ Ｐゴシック" charset="0"/>
              </a:rPr>
              <a:t>TCS</a:t>
            </a:r>
            <a:r>
              <a:rPr lang="es-ES_tradnl" sz="1200" kern="1200" dirty="0">
                <a:solidFill>
                  <a:schemeClr val="tx1"/>
                </a:solidFill>
                <a:effectLst/>
                <a:latin typeface="Times New Roman" pitchFamily="18" charset="0"/>
                <a:ea typeface="ＭＳ Ｐゴシック" charset="0"/>
                <a:cs typeface="ＭＳ Ｐゴシック" charset="0"/>
              </a:rPr>
              <a:t> listos</a:t>
            </a:r>
            <a:r>
              <a:rPr lang="es-ES_tradnl" sz="1200" kern="1200" baseline="0" dirty="0">
                <a:solidFill>
                  <a:schemeClr val="tx1"/>
                </a:solidFill>
                <a:effectLst/>
                <a:latin typeface="Times New Roman" pitchFamily="18" charset="0"/>
                <a:ea typeface="ＭＳ Ｐゴシック" charset="0"/>
                <a:cs typeface="ＭＳ Ｐゴシック" charset="0"/>
              </a:rPr>
              <a:t> para comer</a:t>
            </a:r>
            <a:r>
              <a:rPr lang="es-ES_tradnl" sz="1200" kern="1200" dirty="0">
                <a:solidFill>
                  <a:schemeClr val="tx1"/>
                </a:solidFill>
                <a:effectLst/>
                <a:latin typeface="Times New Roman" pitchFamily="18" charset="0"/>
                <a:ea typeface="ＭＳ Ｐゴシック" charset="0"/>
                <a:cs typeface="ＭＳ Ｐゴシック" charset="0"/>
              </a:rPr>
              <a:t>, lo debe hacer bajo ciertas condiciones. También</a:t>
            </a:r>
            <a:r>
              <a:rPr lang="es-ES_tradnl" sz="1200" kern="1200" baseline="0" dirty="0">
                <a:solidFill>
                  <a:schemeClr val="tx1"/>
                </a:solidFill>
                <a:effectLst/>
                <a:latin typeface="Times New Roman" pitchFamily="18" charset="0"/>
                <a:ea typeface="ＭＳ Ｐゴシック" charset="0"/>
                <a:cs typeface="ＭＳ Ｐゴシック" charset="0"/>
              </a:rPr>
              <a:t> debe tener en cuenta que las condiciones para mantener alimentos fríos son diferentes que para alimentos calientes. </a:t>
            </a:r>
            <a:r>
              <a:rPr lang="es-ES_tradnl" sz="1200" kern="1200" dirty="0">
                <a:solidFill>
                  <a:schemeClr val="tx1"/>
                </a:solidFill>
                <a:effectLst/>
                <a:latin typeface="Times New Roman" pitchFamily="18" charset="0"/>
                <a:ea typeface="ＭＳ Ｐゴシック" charset="0"/>
                <a:cs typeface="ＭＳ Ｐゴシック" charset="0"/>
              </a:rPr>
              <a:t>Antes de usar el tiempo como método de control, pregunte a la autoridad reguladora local sobre los requerimientos específicos. </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Para los alimentos fríos, ponga una etiqueta a los alimentos que indique la hora en que los sacó del refrigerador. Por ejemplo, si saca ensalada de papa del refrigerador a las 3:00 p.m. para servirla en un picnic, la etiqueta debe indicar 9:00 p.m. como la hora para tirarla, ya que se habrán cumplido 6 horas desde que se sacó del refrigerador.</a:t>
            </a: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98874983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s-MX" sz="1200" b="1" kern="1200" noProof="0" dirty="0">
                <a:solidFill>
                  <a:schemeClr val="tx1"/>
                </a:solidFill>
                <a:latin typeface="Times New Roman" charset="0"/>
                <a:ea typeface="ＭＳ Ｐゴシック" charset="0"/>
                <a:cs typeface="ＭＳ Ｐゴシック" charset="0"/>
              </a:rPr>
              <a:t>Notas para el instructor </a:t>
            </a:r>
          </a:p>
          <a:p>
            <a:pPr marL="171450" indent="-171450" eaLnBrk="1" hangingPunct="1">
              <a:lnSpc>
                <a:spcPct val="90000"/>
              </a:lnSpc>
              <a:buFont typeface="Arial" panose="020B0604020202020204" pitchFamily="34" charset="0"/>
              <a:buChar char="•"/>
              <a:defRPr/>
            </a:pPr>
            <a:r>
              <a:rPr lang="es-MX" sz="1200" b="0" i="0" kern="1200" noProof="0" dirty="0">
                <a:solidFill>
                  <a:schemeClr val="tx1"/>
                </a:solidFill>
                <a:effectLst/>
                <a:latin typeface="+mn-lt"/>
                <a:ea typeface="+mn-ea"/>
                <a:cs typeface="+mn-cs"/>
              </a:rPr>
              <a:t>Hay</a:t>
            </a:r>
            <a:r>
              <a:rPr lang="es-MX" sz="1200" b="0" i="0" kern="1200" baseline="0" noProof="0" dirty="0">
                <a:solidFill>
                  <a:schemeClr val="tx1"/>
                </a:solidFill>
                <a:effectLst/>
                <a:latin typeface="+mn-lt"/>
                <a:ea typeface="+mn-ea"/>
                <a:cs typeface="+mn-cs"/>
              </a:rPr>
              <a:t> varias alternativas para mantener los alimentos </a:t>
            </a:r>
            <a:r>
              <a:rPr lang="es-MX" dirty="0">
                <a:latin typeface="+mn-lt"/>
                <a:ea typeface="+mn-ea"/>
                <a:cs typeface="+mn-cs"/>
              </a:rPr>
              <a:t>TCS </a:t>
            </a:r>
            <a:r>
              <a:rPr lang="es-MX" dirty="0">
                <a:latin typeface="Times New Roman"/>
                <a:ea typeface="ＭＳ Ｐゴシック"/>
                <a:cs typeface="Times New Roman"/>
              </a:rPr>
              <a:t>fríos</a:t>
            </a:r>
            <a:r>
              <a:rPr lang="es-MX" dirty="0">
                <a:latin typeface="+mn-lt"/>
                <a:ea typeface="+mn-ea"/>
                <a:cs typeface="+mn-cs"/>
              </a:rPr>
              <a:t> </a:t>
            </a:r>
            <a:r>
              <a:rPr lang="es-MX" sz="1200" b="0" i="0" kern="1200" baseline="0" noProof="0" dirty="0">
                <a:solidFill>
                  <a:schemeClr val="tx1"/>
                </a:solidFill>
                <a:effectLst/>
                <a:latin typeface="+mn-lt"/>
                <a:ea typeface="+mn-ea"/>
                <a:cs typeface="+mn-cs"/>
              </a:rPr>
              <a:t>listos para comer sin control de temperatura. Si el alimento se tira dentro de un lapso de cuatro horas, se puede permitir que alcance cualquier temperatura mientras se sirve. Sin embargo, </a:t>
            </a:r>
            <a:r>
              <a:rPr lang="es-MX" dirty="0">
                <a:latin typeface="Calibri"/>
                <a:ea typeface="ＭＳ Ｐゴシック"/>
                <a:cs typeface="Calibri"/>
              </a:rPr>
              <a:t>l</a:t>
            </a:r>
            <a:r>
              <a:rPr lang="es-MX" dirty="0">
                <a:latin typeface="Times New Roman"/>
                <a:ea typeface="ＭＳ Ｐゴシック"/>
                <a:cs typeface="Times New Roman"/>
              </a:rPr>
              <a:t>os alimentos se deben mantener a 41°F (5°C), o menos, antes de sacarlos del control de temperatura. E</a:t>
            </a:r>
            <a:r>
              <a:rPr lang="es-MX" dirty="0">
                <a:latin typeface="+mn-lt"/>
                <a:ea typeface="+mn-ea"/>
                <a:cs typeface="+mn-cs"/>
              </a:rPr>
              <a:t>l</a:t>
            </a:r>
            <a:r>
              <a:rPr lang="es-MX" sz="1200" b="0" i="0" kern="1200" baseline="0" noProof="0" dirty="0">
                <a:solidFill>
                  <a:schemeClr val="tx1"/>
                </a:solidFill>
                <a:effectLst/>
                <a:latin typeface="+mn-lt"/>
                <a:ea typeface="+mn-ea"/>
                <a:cs typeface="+mn-cs"/>
              </a:rPr>
              <a:t> tiempo para tirarlo que se encuentra en la etiqueta, debe ser de cuatro horas desde el momento que se sacó del refrigerador. Y el alimento debe venderse, servirse o tirarse dentro de las cuatro horas.</a:t>
            </a:r>
            <a:endParaRPr lang="es-MX" b="0" noProof="0"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26124801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s-MX" sz="1200" b="1" kern="1200" noProof="0" dirty="0">
                <a:solidFill>
                  <a:schemeClr val="tx1"/>
                </a:solidFill>
                <a:latin typeface="Times New Roman" charset="0"/>
                <a:ea typeface="ＭＳ Ｐゴシック" charset="0"/>
                <a:cs typeface="ＭＳ Ｐゴシック" charset="0"/>
              </a:rPr>
              <a:t>Notas para el instructor </a:t>
            </a:r>
          </a:p>
          <a:p>
            <a:pPr marL="0" indent="0" eaLnBrk="1" hangingPunct="1">
              <a:lnSpc>
                <a:spcPct val="90000"/>
              </a:lnSpc>
              <a:defRPr/>
            </a:pPr>
            <a:r>
              <a:rPr lang="es-ES" sz="1200" b="0" i="0" kern="1200" dirty="0">
                <a:solidFill>
                  <a:schemeClr val="tx1"/>
                </a:solidFill>
                <a:effectLst/>
                <a:latin typeface="+mn-lt"/>
                <a:ea typeface="+mn-ea"/>
                <a:cs typeface="+mn-cs"/>
              </a:rPr>
              <a:t>Aquí tenemos otra alternativa. Como se ha indicado anteriormente, los alimentos TCS </a:t>
            </a:r>
            <a:r>
              <a:rPr lang="es-ES" dirty="0">
                <a:latin typeface="Times New Roman"/>
                <a:ea typeface="ＭＳ Ｐゴシック"/>
                <a:cs typeface="Times New Roman"/>
              </a:rPr>
              <a:t>fríos </a:t>
            </a:r>
            <a:r>
              <a:rPr lang="es-ES" sz="1200" b="0" i="0" kern="1200" dirty="0">
                <a:solidFill>
                  <a:schemeClr val="tx1"/>
                </a:solidFill>
                <a:effectLst/>
                <a:latin typeface="+mn-lt"/>
                <a:ea typeface="+mn-ea"/>
                <a:cs typeface="+mn-cs"/>
              </a:rPr>
              <a:t>listos para comer </a:t>
            </a:r>
            <a:r>
              <a:rPr lang="es-ES" dirty="0">
                <a:latin typeface="+mn-lt"/>
                <a:ea typeface="+mn-ea"/>
                <a:cs typeface="+mn-cs"/>
              </a:rPr>
              <a:t>deben</a:t>
            </a:r>
            <a:r>
              <a:rPr lang="es-ES" sz="1200" b="0" i="0" kern="1200" dirty="0">
                <a:solidFill>
                  <a:schemeClr val="tx1"/>
                </a:solidFill>
                <a:effectLst/>
                <a:latin typeface="+mn-lt"/>
                <a:ea typeface="+mn-ea"/>
                <a:cs typeface="+mn-cs"/>
              </a:rPr>
              <a:t> mantenerse a </a:t>
            </a:r>
            <a:r>
              <a:rPr lang="en-US" sz="1200" b="0" i="0" kern="1200" dirty="0">
                <a:solidFill>
                  <a:schemeClr val="tx1"/>
                </a:solidFill>
                <a:effectLst/>
                <a:latin typeface="Times New Roman"/>
                <a:ea typeface="ＭＳ Ｐゴシック"/>
                <a:cs typeface="Times New Roman"/>
              </a:rPr>
              <a:t>41</a:t>
            </a:r>
            <a:r>
              <a:rPr lang="en-US" sz="1200" b="0" i="0" kern="1200" dirty="0">
                <a:solidFill>
                  <a:schemeClr val="tx1"/>
                </a:solidFill>
                <a:effectLst/>
                <a:latin typeface="Times New Roman"/>
                <a:ea typeface="ＭＳ Ｐゴシック"/>
                <a:cs typeface="Times New Roman"/>
                <a:sym typeface="Symbol" panose="05050102010706020507" pitchFamily="18" charset="2"/>
              </a:rPr>
              <a:t></a:t>
            </a:r>
            <a:r>
              <a:rPr lang="en-US" sz="1200" b="0" i="0" kern="1200" dirty="0">
                <a:solidFill>
                  <a:schemeClr val="tx1"/>
                </a:solidFill>
                <a:effectLst/>
                <a:latin typeface="Times New Roman"/>
                <a:ea typeface="ＭＳ Ｐゴシック"/>
                <a:cs typeface="Times New Roman"/>
              </a:rPr>
              <a:t>F (5</a:t>
            </a:r>
            <a:r>
              <a:rPr lang="en-US" sz="1200" b="0" i="0" kern="1200" dirty="0">
                <a:solidFill>
                  <a:schemeClr val="tx1"/>
                </a:solidFill>
                <a:effectLst/>
                <a:latin typeface="Times New Roman"/>
                <a:ea typeface="ＭＳ Ｐゴシック"/>
                <a:cs typeface="Times New Roman"/>
                <a:sym typeface="Symbol" panose="05050102010706020507" pitchFamily="18" charset="2"/>
              </a:rPr>
              <a:t></a:t>
            </a:r>
            <a:r>
              <a:rPr lang="en-US" sz="1200" b="0" i="0" kern="1200" dirty="0">
                <a:solidFill>
                  <a:schemeClr val="tx1"/>
                </a:solidFill>
                <a:effectLst/>
                <a:latin typeface="Times New Roman"/>
                <a:ea typeface="ＭＳ Ｐゴシック"/>
                <a:cs typeface="Times New Roman"/>
              </a:rPr>
              <a:t>C), </a:t>
            </a:r>
            <a:r>
              <a:rPr lang="es-ES" sz="1200" b="0" i="0" kern="1200" dirty="0">
                <a:solidFill>
                  <a:schemeClr val="tx1"/>
                </a:solidFill>
                <a:effectLst/>
                <a:latin typeface="+mn-lt"/>
                <a:ea typeface="+mn-ea"/>
                <a:cs typeface="+mn-cs"/>
              </a:rPr>
              <a:t>o menos, antes de sacarlos de la refrigeración, si se mantienen sin control de temperatura. Sin embargo, existe una excepción a esa temperatura para determinados productos. Esto incluye frutas o verduras listas para comer que se convierten en</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alimentos TCS cuando se co</a:t>
            </a:r>
            <a:r>
              <a:rPr lang="es-ES" sz="1200" i="0" kern="1200" dirty="0">
                <a:solidFill>
                  <a:schemeClr val="tx1"/>
                </a:solidFill>
                <a:effectLst/>
                <a:latin typeface="+mn-lt"/>
                <a:ea typeface="+mn-ea"/>
                <a:cs typeface="+mn-cs"/>
              </a:rPr>
              <a:t>rtan, se pican o se rebanan, como es el caso</a:t>
            </a:r>
            <a:r>
              <a:rPr lang="es-ES" sz="1200" i="0" kern="1200" baseline="0" dirty="0">
                <a:solidFill>
                  <a:schemeClr val="tx1"/>
                </a:solidFill>
                <a:effectLst/>
                <a:latin typeface="+mn-lt"/>
                <a:ea typeface="+mn-ea"/>
                <a:cs typeface="+mn-cs"/>
              </a:rPr>
              <a:t> de </a:t>
            </a:r>
            <a:r>
              <a:rPr lang="es-ES" sz="1200" i="0" kern="1200" dirty="0">
                <a:solidFill>
                  <a:schemeClr val="tx1"/>
                </a:solidFill>
                <a:effectLst/>
                <a:latin typeface="+mn-lt"/>
                <a:ea typeface="+mn-ea"/>
                <a:cs typeface="+mn-cs"/>
              </a:rPr>
              <a:t>los tomates</a:t>
            </a:r>
            <a:r>
              <a:rPr lang="es-ES" sz="1200" i="0" kern="1200" baseline="0" dirty="0">
                <a:solidFill>
                  <a:schemeClr val="tx1"/>
                </a:solidFill>
                <a:effectLst/>
                <a:latin typeface="+mn-lt"/>
                <a:ea typeface="+mn-ea"/>
                <a:cs typeface="+mn-cs"/>
              </a:rPr>
              <a:t> rebanados</a:t>
            </a:r>
            <a:r>
              <a:rPr lang="es-ES" sz="1200" i="0" kern="1200" dirty="0">
                <a:solidFill>
                  <a:schemeClr val="tx1"/>
                </a:solidFill>
                <a:effectLst/>
                <a:latin typeface="+mn-lt"/>
                <a:ea typeface="+mn-ea"/>
                <a:cs typeface="+mn-cs"/>
              </a:rPr>
              <a:t>, verduras verdes de hoja cortadas o melones cortados. Lo mismo ocurre con los alimentos en recipientes herméticamente sellados que se convierten en alimentos TCS cuando se abren, como es el caso de una lata de atún. Estos artículos pueden tener una temperatura inicial de </a:t>
            </a:r>
            <a:r>
              <a:rPr lang="en-US" sz="1200" i="0" kern="1200" dirty="0">
                <a:solidFill>
                  <a:schemeClr val="tx1"/>
                </a:solidFill>
                <a:effectLst/>
                <a:latin typeface="Times New Roman"/>
                <a:ea typeface="ＭＳ Ｐゴシック"/>
                <a:cs typeface="Times New Roman"/>
              </a:rPr>
              <a:t>70°F (21°C), </a:t>
            </a:r>
            <a:r>
              <a:rPr lang="es-ES" sz="1200" i="0" kern="1200" dirty="0">
                <a:solidFill>
                  <a:schemeClr val="tx1"/>
                </a:solidFill>
                <a:effectLst/>
                <a:latin typeface="+mn-lt"/>
                <a:ea typeface="+mn-ea"/>
                <a:cs typeface="+mn-cs"/>
              </a:rPr>
              <a:t>o menor</a:t>
            </a:r>
            <a:r>
              <a:rPr lang="es-ES" sz="1200" b="0" i="0" kern="1200" dirty="0">
                <a:solidFill>
                  <a:schemeClr val="tx1"/>
                </a:solidFill>
                <a:effectLst/>
                <a:latin typeface="+mn-lt"/>
                <a:ea typeface="+mn-ea"/>
                <a:cs typeface="+mn-cs"/>
              </a:rPr>
              <a:t>. Sin embargo, el producto debe desecharse en un plazo de cuatro horas. Y no puede superar los </a:t>
            </a:r>
            <a:r>
              <a:rPr lang="en-US" sz="1200" b="0" i="0" kern="1200" dirty="0">
                <a:solidFill>
                  <a:schemeClr val="tx1"/>
                </a:solidFill>
                <a:effectLst/>
                <a:latin typeface="Times New Roman"/>
                <a:ea typeface="ＭＳ Ｐゴシック"/>
                <a:cs typeface="Times New Roman"/>
              </a:rPr>
              <a:t>70°F (21°C)</a:t>
            </a:r>
            <a:r>
              <a:rPr lang="en-US" sz="1200" b="0" i="0" kern="1200" baseline="0" dirty="0">
                <a:solidFill>
                  <a:schemeClr val="tx1"/>
                </a:solidFill>
                <a:effectLst/>
                <a:latin typeface="Times New Roman"/>
                <a:ea typeface="ＭＳ Ｐゴシック"/>
                <a:cs typeface="Times New Roman"/>
              </a:rPr>
              <a:t> </a:t>
            </a:r>
            <a:r>
              <a:rPr lang="es-ES" sz="1200" b="0" i="0" kern="1200" dirty="0">
                <a:solidFill>
                  <a:schemeClr val="tx1"/>
                </a:solidFill>
                <a:effectLst/>
                <a:latin typeface="+mn-lt"/>
                <a:ea typeface="+mn-ea"/>
                <a:cs typeface="+mn-cs"/>
              </a:rPr>
              <a:t>en el período de cuatro horas. Por último, el tiempo para tirar el producto</a:t>
            </a:r>
            <a:r>
              <a:rPr lang="es-ES" sz="1200" b="0" i="0" kern="1200" baseline="0" dirty="0">
                <a:solidFill>
                  <a:schemeClr val="tx1"/>
                </a:solidFill>
                <a:effectLst/>
                <a:latin typeface="+mn-lt"/>
                <a:ea typeface="+mn-ea"/>
                <a:cs typeface="+mn-cs"/>
              </a:rPr>
              <a:t> que está </a:t>
            </a:r>
            <a:r>
              <a:rPr lang="es-ES" sz="1200" b="0" i="0" kern="1200" dirty="0">
                <a:solidFill>
                  <a:schemeClr val="tx1"/>
                </a:solidFill>
                <a:effectLst/>
                <a:latin typeface="+mn-lt"/>
                <a:ea typeface="+mn-ea"/>
                <a:cs typeface="+mn-cs"/>
              </a:rPr>
              <a:t>en la etiqueta debe ser de cuatro horas desde el momento en que el producto se convirtió en un alimento TCS.</a:t>
            </a:r>
            <a:endParaRPr lang="en-US" b="0" dirty="0">
              <a:latin typeface="Times New Roman" charset="0"/>
              <a:cs typeface="+mn-cs"/>
            </a:endParaRPr>
          </a:p>
        </p:txBody>
      </p:sp>
    </p:spTree>
    <p:extLst>
      <p:ext uri="{BB962C8B-B14F-4D97-AF65-F5344CB8AC3E}">
        <p14:creationId xmlns:p14="http://schemas.microsoft.com/office/powerpoint/2010/main" val="236687041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A284D6-F101-3840-A2CE-74DC2CF43435}" type="slidenum">
              <a:rPr lang="en-US" sz="1200" b="0" smtClean="0">
                <a:solidFill>
                  <a:schemeClr val="tx1"/>
                </a:solidFill>
              </a:rPr>
              <a:pPr eaLnBrk="1" hangingPunct="1">
                <a:defRPr/>
              </a:pPr>
              <a:t>225</a:t>
            </a:fld>
            <a:endParaRPr lang="en-US" sz="1200" b="0" dirty="0">
              <a:solidFill>
                <a:schemeClr val="tx1"/>
              </a:solidFill>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spcBef>
                <a:spcPct val="50000"/>
              </a:spcBef>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noProof="0" dirty="0">
              <a:latin typeface="Times New Roman" charset="0"/>
              <a:cs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Para los alimentos calientes, en la etiqueta debe estar la hora para tirarlos, que será 4 horas después de sacarlos del control de temperatura.</a:t>
            </a:r>
          </a:p>
        </p:txBody>
      </p:sp>
    </p:spTree>
    <p:extLst>
      <p:ext uri="{BB962C8B-B14F-4D97-AF65-F5344CB8AC3E}">
        <p14:creationId xmlns:p14="http://schemas.microsoft.com/office/powerpoint/2010/main" val="345868937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BA284D6-F101-3840-A2CE-74DC2CF4343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s-MX" noProof="0" dirty="0">
                <a:latin typeface="Times New Roman" charset="0"/>
                <a:cs typeface="+mn-cs"/>
              </a:rPr>
              <a:t>Antes</a:t>
            </a:r>
            <a:r>
              <a:rPr lang="es-MX" baseline="0" noProof="0" dirty="0">
                <a:latin typeface="Times New Roman" charset="0"/>
                <a:cs typeface="+mn-cs"/>
              </a:rPr>
              <a:t> de usar el tiempo como método de control, consulte con su autoridad reguladora sobre los requisitos específicos. La autoridad reguladora podría pedirle que prepare procedimientos escritos y que los presente para que se aprueben con anticipación. También debe mantener estos procedimientos dentro del establecimiento, y debe asegurarse que estén disponibles para la autoridad reguladora en caso de que se los pidieran. </a:t>
            </a:r>
            <a:endParaRPr lang="es-MX" b="0" noProof="0" dirty="0">
              <a:latin typeface="Times New Roman" charset="0"/>
              <a:cs typeface="+mn-cs"/>
            </a:endParaRPr>
          </a:p>
        </p:txBody>
      </p:sp>
    </p:spTree>
    <p:extLst>
      <p:ext uri="{BB962C8B-B14F-4D97-AF65-F5344CB8AC3E}">
        <p14:creationId xmlns:p14="http://schemas.microsoft.com/office/powerpoint/2010/main" val="93529862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chemeClr val="tx1"/>
                </a:solidFill>
              </a:rPr>
              <a:pPr eaLnBrk="1" hangingPunct="1">
                <a:defRPr/>
              </a:pPr>
              <a:t>227</a:t>
            </a:fld>
            <a:endParaRPr lang="en-US" sz="1200" b="0" dirty="0">
              <a:solidFill>
                <a:schemeClr val="tx1"/>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114294" indent="-114294">
              <a:spcBef>
                <a:spcPct val="50000"/>
              </a:spcBef>
              <a:defRPr/>
            </a:pPr>
            <a:r>
              <a:rPr lang="en-US" sz="1200" b="1" kern="1200" dirty="0">
                <a:solidFill>
                  <a:schemeClr val="tx1"/>
                </a:solidFill>
                <a:latin typeface="Times New Roman" charset="0"/>
                <a:ea typeface="ＭＳ Ｐゴシック" charset="0"/>
                <a:cs typeface="ＭＳ Ｐゴシック" charset="0"/>
              </a:rPr>
              <a:t>Notas para el instructor</a:t>
            </a:r>
            <a:endParaRPr lang="en-US" dirty="0">
              <a:latin typeface="Times New Roman" charset="0"/>
              <a:cs typeface="Times New Roman" charset="0"/>
            </a:endParaRPr>
          </a:p>
          <a:p>
            <a:pPr marL="109728" indent="-109728">
              <a:buClr>
                <a:schemeClr val="tx1"/>
              </a:buClr>
              <a:buFontTx/>
              <a:buChar char="•"/>
            </a:pPr>
            <a:r>
              <a:rPr lang="es-US" dirty="0">
                <a:latin typeface="Times New Roman"/>
              </a:rPr>
              <a:t>El mayor peligro para los alimentos que están listos para servir es la contaminación. Para evitar la contaminación, entrene a los empleados de la cocina para que sigan estas pautas al servir alimentos</a:t>
            </a:r>
            <a:r>
              <a:rPr lang="en-US" dirty="0">
                <a:latin typeface="Times New Roman"/>
              </a:rPr>
              <a:t>.</a:t>
            </a:r>
          </a:p>
        </p:txBody>
      </p:sp>
    </p:spTree>
    <p:extLst>
      <p:ext uri="{BB962C8B-B14F-4D97-AF65-F5344CB8AC3E}">
        <p14:creationId xmlns:p14="http://schemas.microsoft.com/office/powerpoint/2010/main" val="393656893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228</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14294" indent="-114294">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Almacene las cucharas y cucharones que se usan para servir alimentos, como helado o puré de papas, pueden guardarse bajo un chorro de agua. Asimismo, puede almacenarlos en un recipiente con agua que se mantenga a una temperatura de, por lo menos, </a:t>
            </a:r>
            <a:r>
              <a:rPr lang="en-US" sz="1200" b="0" i="0" u="none" strike="noStrike" kern="1200" baseline="0" dirty="0">
                <a:solidFill>
                  <a:schemeClr val="tx1"/>
                </a:solidFill>
                <a:latin typeface="Times New Roman" pitchFamily="18" charset="0"/>
                <a:ea typeface="ＭＳ Ｐゴシック" charset="0"/>
                <a:cs typeface="ＭＳ Ｐゴシック" charset="0"/>
              </a:rPr>
              <a:t>135ºF (57ºC).</a:t>
            </a: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0123082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229</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14294" indent="-114294">
              <a:spcBef>
                <a:spcPct val="50000"/>
              </a:spcBef>
              <a:buSzPct val="80000"/>
              <a:buFontTx/>
              <a:buChar char="•"/>
              <a:defRPr/>
            </a:pPr>
            <a:r>
              <a:rPr lang="es-ES" dirty="0">
                <a:latin typeface="Times New Roman" charset="0"/>
              </a:rPr>
              <a:t>En algunas jurisdicciones, los empleados están autorizados a llenar con alimentos y bebidas recipientes para llevar que traen los clientes. Dichos recipientes se pueden volver a utilizar si cumplen con las condiciones que están en las transparencias.</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93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23</a:t>
            </a:fld>
            <a:endParaRPr lang="en-US" sz="1200" b="0" dirty="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s-ES" sz="1200" b="1" kern="1200" noProof="0" dirty="0">
                <a:solidFill>
                  <a:schemeClr val="tx1"/>
                </a:solidFill>
                <a:latin typeface="Times New Roman" pitchFamily="18" charset="0"/>
                <a:ea typeface="ＭＳ Ｐゴシック" charset="0"/>
                <a:cs typeface="ＭＳ Ｐゴシック" charset="0"/>
              </a:rPr>
              <a:t>Notas para el instructor</a:t>
            </a:r>
          </a:p>
          <a:p>
            <a:pPr marL="174708" indent="-174708" eaLnBrk="1" hangingPunct="1">
              <a:buFont typeface="Arial" pitchFamily="34" charset="0"/>
              <a:buChar char="•"/>
              <a:defRPr/>
            </a:pPr>
            <a:r>
              <a:rPr lang="es-ES" noProof="0" dirty="0">
                <a:latin typeface="Times New Roman" pitchFamily="18" charset="0"/>
              </a:rPr>
              <a:t>La lista de alimentos TCS</a:t>
            </a:r>
            <a:r>
              <a:rPr lang="es-ES" baseline="0" noProof="0" dirty="0">
                <a:latin typeface="Times New Roman" pitchFamily="18" charset="0"/>
              </a:rPr>
              <a:t> </a:t>
            </a:r>
            <a:r>
              <a:rPr lang="es-ES" noProof="0" dirty="0">
                <a:latin typeface="Times New Roman" pitchFamily="18" charset="0"/>
              </a:rPr>
              <a:t>incluye los siguientes</a:t>
            </a:r>
            <a:r>
              <a:rPr lang="es-ES" sz="1200" kern="1200" noProof="0" dirty="0">
                <a:solidFill>
                  <a:schemeClr val="tx1"/>
                </a:solidFill>
                <a:latin typeface="Times New Roman" pitchFamily="18" charset="0"/>
                <a:ea typeface="ＭＳ Ｐゴシック" charset="0"/>
                <a:cs typeface="ＭＳ Ｐゴシック" charset="0"/>
              </a:rPr>
              <a:t>:</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Papas al horno</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Alimentos vegetales tratados con calor, como arroz cocido, frijoles y verduras</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Tofu y otros alimentos con proteína de soya; ingredientes sintéticos, como la proteína de soya texturizada, en productos alternativos de carne</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Brotes y semillas crudas</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Melones rebanados, tomates cortados y vegetales con hojas cortados</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Mezclas de ajo y aceite sin tratamientos</a:t>
            </a:r>
          </a:p>
        </p:txBody>
      </p:sp>
    </p:spTree>
    <p:extLst>
      <p:ext uri="{BB962C8B-B14F-4D97-AF65-F5344CB8AC3E}">
        <p14:creationId xmlns:p14="http://schemas.microsoft.com/office/powerpoint/2010/main" val="281697751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230</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71450" indent="-171450">
              <a:buFont typeface="Arial" panose="020B0604020202020204" pitchFamily="34" charset="0"/>
              <a:buChar cha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El recipiente se puede limpiar tanto en el hogar como el establecimiento.</a:t>
            </a:r>
          </a:p>
        </p:txBody>
      </p:sp>
    </p:spTree>
    <p:extLst>
      <p:ext uri="{BB962C8B-B14F-4D97-AF65-F5344CB8AC3E}">
        <p14:creationId xmlns:p14="http://schemas.microsoft.com/office/powerpoint/2010/main" val="82292674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chemeClr val="tx1"/>
                </a:solidFill>
              </a:rPr>
              <a:pPr eaLnBrk="1" hangingPunct="1">
                <a:defRPr/>
              </a:pPr>
              <a:t>231</a:t>
            </a:fld>
            <a:endParaRPr lang="en-US" sz="1200" b="0" dirty="0">
              <a:solidFill>
                <a:schemeClr val="tx1"/>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Los meseros deben ser tan cuidadosos como los empleados de la cocina, porque pueden contaminar los alimentos simplemente al tocar el área de contacto con alimentos de vasos, platos y utensilios. Los meseros deben seguir estas pautas al servir alimentos. </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Tomar los platos por debajo o por la orilla. Sujetar los vasos y las copas por la parte de en medio, la inferior o el tallo. </a:t>
            </a:r>
            <a:r>
              <a:rPr lang="es-US" sz="1200" b="1" kern="1200" noProof="0" dirty="0">
                <a:solidFill>
                  <a:schemeClr val="tx1"/>
                </a:solidFill>
                <a:effectLst/>
                <a:latin typeface="Times New Roman" pitchFamily="18" charset="0"/>
                <a:ea typeface="ＭＳ Ｐゴシック" charset="0"/>
                <a:cs typeface="ＭＳ Ｐゴシック" charset="0"/>
              </a:rPr>
              <a:t>NO</a:t>
            </a:r>
            <a:r>
              <a:rPr lang="es-US" sz="1200" kern="1200" noProof="0" dirty="0">
                <a:solidFill>
                  <a:schemeClr val="tx1"/>
                </a:solidFill>
                <a:effectLst/>
                <a:latin typeface="Times New Roman" pitchFamily="18" charset="0"/>
                <a:ea typeface="ＭＳ Ｐゴシック" charset="0"/>
                <a:cs typeface="ＭＳ Ｐゴシック" charset="0"/>
              </a:rPr>
              <a:t> tocar los platos, vasos ni copas en las áreas que tienen contacto con los alimentos.</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Llevar los vasos en una rejilla o una bandeja para evitar tocar las superficies que tienen contacto con alimentos. </a:t>
            </a:r>
            <a:r>
              <a:rPr lang="es-US" sz="1200" b="1" kern="1200" noProof="0" dirty="0">
                <a:solidFill>
                  <a:schemeClr val="tx1"/>
                </a:solidFill>
                <a:effectLst/>
                <a:latin typeface="Times New Roman" pitchFamily="18" charset="0"/>
                <a:ea typeface="ＭＳ Ｐゴシック" charset="0"/>
                <a:cs typeface="ＭＳ Ｐゴシック" charset="0"/>
              </a:rPr>
              <a:t>NO</a:t>
            </a:r>
            <a:r>
              <a:rPr lang="es-US" sz="1200" kern="1200" noProof="0" dirty="0">
                <a:solidFill>
                  <a:schemeClr val="tx1"/>
                </a:solidFill>
                <a:effectLst/>
                <a:latin typeface="Times New Roman" pitchFamily="18" charset="0"/>
                <a:ea typeface="ＭＳ Ｐゴシック" charset="0"/>
                <a:cs typeface="ＭＳ Ｐゴシック" charset="0"/>
              </a:rPr>
              <a:t> apilar los vasos al transportarlos.</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Tomar los cubiertos por el mango. </a:t>
            </a:r>
            <a:r>
              <a:rPr lang="es-US" sz="1200" b="1" kern="1200" noProof="0" dirty="0">
                <a:solidFill>
                  <a:schemeClr val="tx1"/>
                </a:solidFill>
                <a:effectLst/>
                <a:latin typeface="Times New Roman" pitchFamily="18" charset="0"/>
                <a:ea typeface="ＭＳ Ｐゴシック" charset="0"/>
                <a:cs typeface="ＭＳ Ｐゴシック" charset="0"/>
              </a:rPr>
              <a:t>NO</a:t>
            </a:r>
            <a:r>
              <a:rPr lang="es-US" sz="1200" kern="1200" noProof="0" dirty="0">
                <a:solidFill>
                  <a:schemeClr val="tx1"/>
                </a:solidFill>
                <a:effectLst/>
                <a:latin typeface="Times New Roman" pitchFamily="18" charset="0"/>
                <a:ea typeface="ＭＳ Ｐゴシック" charset="0"/>
                <a:cs typeface="ＭＳ Ｐゴシック" charset="0"/>
              </a:rPr>
              <a:t> tomar los cubiertos por la superficie que tiene contacto con los alimentos. Almacenar los cubiertos de manera que los empleados agarren los mangos, no las superficies que tocan los alimentos.</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Evitar el contacto de las manos descubiertas con alimentos listos para comer.</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Usar tenacillas o cucharones para servir el hielo. </a:t>
            </a:r>
            <a:r>
              <a:rPr lang="es-US" sz="1200" b="1" kern="1200" noProof="0" dirty="0">
                <a:solidFill>
                  <a:schemeClr val="tx1"/>
                </a:solidFill>
                <a:effectLst/>
                <a:latin typeface="Times New Roman" pitchFamily="18" charset="0"/>
                <a:ea typeface="ＭＳ Ｐゴシック" charset="0"/>
                <a:cs typeface="ＭＳ Ｐゴシック" charset="0"/>
              </a:rPr>
              <a:t>NUNCA</a:t>
            </a:r>
            <a:r>
              <a:rPr lang="es-US" sz="1200" kern="1200" noProof="0" dirty="0">
                <a:solidFill>
                  <a:schemeClr val="tx1"/>
                </a:solidFill>
                <a:effectLst/>
                <a:latin typeface="Times New Roman" pitchFamily="18" charset="0"/>
                <a:ea typeface="ＭＳ Ｐゴシック" charset="0"/>
                <a:cs typeface="ＭＳ Ｐゴシック" charset="0"/>
              </a:rPr>
              <a:t> sacar hielo con las manos descubiertas ni con un vaso. Los vasos se pueden romper o astillar. </a:t>
            </a:r>
          </a:p>
          <a:p>
            <a:pPr marL="171450" indent="-171450" eaLnBrk="1" hangingPunct="1">
              <a:buFont typeface="Arial" panose="020B0604020202020204" pitchFamily="34" charset="0"/>
              <a:buChar char="•"/>
            </a:pPr>
            <a:endParaRPr lang="es-US" noProof="0" dirty="0">
              <a:latin typeface="Times New Roman" charset="0"/>
              <a:cs typeface="Times New Roman" charset="0"/>
            </a:endParaRPr>
          </a:p>
        </p:txBody>
      </p:sp>
    </p:spTree>
    <p:extLst>
      <p:ext uri="{BB962C8B-B14F-4D97-AF65-F5344CB8AC3E}">
        <p14:creationId xmlns:p14="http://schemas.microsoft.com/office/powerpoint/2010/main" val="271962049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232</a:t>
            </a:fld>
            <a:endParaRPr lang="en-US" sz="1200" b="0" dirty="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294" indent="-114294">
              <a:spcBef>
                <a:spcPct val="50000"/>
              </a:spcBef>
              <a:defRPr/>
            </a:pPr>
            <a:r>
              <a:rPr lang="en-US" sz="1200" b="1" kern="1200" dirty="0">
                <a:solidFill>
                  <a:schemeClr val="tx1"/>
                </a:solidFill>
                <a:latin typeface="Times New Roman" charset="0"/>
                <a:ea typeface="ＭＳ Ｐゴシック" charset="0"/>
                <a:cs typeface="ＭＳ Ｐゴシック" charset="0"/>
              </a:rPr>
              <a:t>Notas para el instructor</a:t>
            </a:r>
            <a:endParaRPr lang="en-US" dirty="0">
              <a:latin typeface="Times New Roman" charset="0"/>
              <a:cs typeface="Times New Roman" charset="0"/>
            </a:endParaRPr>
          </a:p>
          <a:p>
            <a:pPr marL="114294" indent="-114294">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Los cubiertos que están en las mesas no necesitan envolverse o cubrirse si los cubiertos extra</a:t>
            </a:r>
            <a:r>
              <a:rPr lang="es-ES" sz="1200" kern="1200" baseline="0" dirty="0">
                <a:solidFill>
                  <a:schemeClr val="tx1"/>
                </a:solidFill>
                <a:latin typeface="Times New Roman" charset="0"/>
                <a:ea typeface="ＭＳ Ｐゴシック" charset="0"/>
                <a:cs typeface="ＭＳ Ｐゴシック" charset="0"/>
              </a:rPr>
              <a:t> </a:t>
            </a:r>
            <a:r>
              <a:rPr lang="es-ES" sz="1200" kern="1200" dirty="0">
                <a:solidFill>
                  <a:schemeClr val="tx1"/>
                </a:solidFill>
                <a:latin typeface="Times New Roman" charset="0"/>
                <a:ea typeface="ＭＳ Ｐゴシック" charset="0"/>
                <a:cs typeface="ＭＳ Ｐゴシック" charset="0"/>
              </a:rPr>
              <a:t>cumplen estos requisitos:</a:t>
            </a:r>
          </a:p>
          <a:p>
            <a:pPr marL="1028694" lvl="2" indent="-114294">
              <a:spcBef>
                <a:spcPct val="50000"/>
              </a:spcBef>
              <a:buSzPct val="80000"/>
              <a:buFontTx/>
              <a:buChar char="•"/>
              <a:defRPr/>
            </a:pPr>
            <a:r>
              <a:rPr lang="es-ES" dirty="0">
                <a:latin typeface="Times New Roman" charset="0"/>
                <a:cs typeface="+mn-cs"/>
              </a:rPr>
              <a:t>Se retiran cuando los clientes se sientan a la mesa.</a:t>
            </a:r>
          </a:p>
          <a:p>
            <a:pPr marL="1028694" lvl="2" indent="-114294">
              <a:spcBef>
                <a:spcPct val="50000"/>
              </a:spcBef>
              <a:buSzPct val="80000"/>
              <a:buFontTx/>
              <a:buChar char="•"/>
              <a:defRPr/>
            </a:pPr>
            <a:r>
              <a:rPr lang="es-ES" dirty="0">
                <a:latin typeface="Times New Roman" charset="0"/>
                <a:cs typeface="+mn-cs"/>
              </a:rPr>
              <a:t>Si los deja en la mesa, se limpian y sanitizan cuando los clientes se van.</a:t>
            </a:r>
            <a:endParaRPr lang="en-US" dirty="0">
              <a:latin typeface="Times New Roman" charset="0"/>
            </a:endParaRPr>
          </a:p>
        </p:txBody>
      </p:sp>
    </p:spTree>
    <p:extLst>
      <p:ext uri="{BB962C8B-B14F-4D97-AF65-F5344CB8AC3E}">
        <p14:creationId xmlns:p14="http://schemas.microsoft.com/office/powerpoint/2010/main" val="3091039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233</a:t>
            </a:fld>
            <a:endParaRPr lang="en-US" sz="1200" b="0" dirty="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177" tIns="46589" rIns="93177" bIns="46589"/>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71450" indent="-171450" eaLnBrk="1" hangingPunct="1">
              <a:buFont typeface="Arial" panose="020B0604020202020204" pitchFamily="34" charset="0"/>
              <a:buChar char="•"/>
            </a:pPr>
            <a:r>
              <a:rPr lang="es-US" noProof="0" dirty="0">
                <a:latin typeface="Times New Roman" charset="0"/>
              </a:rPr>
              <a:t>Debe proteger los condimentos contra la contaminación. Sírvalos en sus envases originales o en recipientes diseñados para prevenir la contaminación. Ofrecer condimentos en porciones o paquetes individuales también puede ayudar a mantenerlos seguros.</a:t>
            </a:r>
          </a:p>
          <a:p>
            <a:pPr marL="171450" indent="-171450" eaLnBrk="1" hangingPunct="1">
              <a:buFont typeface="Arial" panose="020B0604020202020204" pitchFamily="34" charset="0"/>
              <a:buChar char="•"/>
            </a:pPr>
            <a:r>
              <a:rPr lang="es-US" noProof="0" dirty="0">
                <a:latin typeface="Times New Roman" charset="0"/>
              </a:rPr>
              <a:t>Nunca vuelva a servir los condimentos abiertos o destapados. No combine los condimentos sobrantes con condimentos nuevos. Tire las porciones abiertas o los platos de condimentos después de servirlos a los clientes. Por ejemplo, las salsas, la mantequilla, la mayonesa y el ketchup.</a:t>
            </a:r>
            <a:endParaRPr lang="es-US" noProof="0" dirty="0">
              <a:solidFill>
                <a:srgbClr val="CC0000"/>
              </a:solidFill>
              <a:latin typeface="Times New Roman" charset="0"/>
              <a:cs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Cambie las servilletas de las cestas de pan después de cada cliente.</a:t>
            </a:r>
          </a:p>
          <a:p>
            <a:pPr marL="171450" indent="-171450">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En general, sólo se pueden volver a servir los alimentos preempacados que no se hayan abierto.</a:t>
            </a:r>
          </a:p>
          <a:p>
            <a:pPr marL="171450" indent="-171450">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Esto incluye los paquetes de condimentos, las galletas saladas empacadas y los palitos de pan empacados y </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Los recipientes deben permanecer cerrados cuando no se estén usando</a:t>
            </a:r>
            <a:r>
              <a:rPr lang="es-US" sz="1200" b="0" i="0" noProof="0" dirty="0">
                <a:solidFill>
                  <a:srgbClr val="000000"/>
                </a:solidFill>
                <a:latin typeface="Times New Roman"/>
                <a:ea typeface="ＭＳ Ｐゴシック"/>
                <a:cs typeface="ＭＳ Ｐゴシック"/>
              </a:rPr>
              <a:t>.</a:t>
            </a:r>
            <a:endParaRPr lang="es-US" noProof="0" dirty="0">
              <a:solidFill>
                <a:srgbClr val="CC0000"/>
              </a:solidFill>
              <a:latin typeface="Times New Roman" charset="0"/>
              <a:cs typeface="Times New Roman" charset="0"/>
            </a:endParaRPr>
          </a:p>
        </p:txBody>
      </p:sp>
    </p:spTree>
    <p:extLst>
      <p:ext uri="{BB962C8B-B14F-4D97-AF65-F5344CB8AC3E}">
        <p14:creationId xmlns:p14="http://schemas.microsoft.com/office/powerpoint/2010/main" val="140236072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chemeClr val="tx1"/>
                </a:solidFill>
              </a:rPr>
              <a:pPr eaLnBrk="1" hangingPunct="1">
                <a:defRPr/>
              </a:pPr>
              <a:t>234</a:t>
            </a:fld>
            <a:endParaRPr lang="en-US" sz="1200" b="0" dirty="0">
              <a:solidFill>
                <a:schemeClr val="tx1"/>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294" indent="-114294">
              <a:spcBef>
                <a:spcPct val="50000"/>
              </a:spcBef>
              <a:defRPr/>
            </a:pPr>
            <a:r>
              <a:rPr lang="en-US" sz="1200" b="1" kern="1200" dirty="0">
                <a:solidFill>
                  <a:schemeClr val="tx1"/>
                </a:solidFill>
                <a:latin typeface="Times New Roman" charset="0"/>
                <a:ea typeface="ＭＳ Ｐゴシック" charset="0"/>
                <a:cs typeface="ＭＳ Ｐゴシック" charset="0"/>
              </a:rPr>
              <a:t>Notas para el instructor</a:t>
            </a:r>
            <a:endParaRPr lang="en-US" dirty="0">
              <a:latin typeface="Times New Roman" charset="0"/>
              <a:cs typeface="Times New Roman"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Los alimentos que están en exhibición se pueden proteger contra la contaminación mediante protectores contra estornudos. También puede protegerlos poniéndolos en vitrinas o empacándolos de manera que los proteja contra la contaminación.</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Las frutas y verduras enteras crudas, y las nueces y cacahuates con cáscara que requieran pelarse o descascararse, no necesitan cumplir con las medidas de protección mencionadas arriba.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Ponga etiquetas a los alimentos que están en las áreas de autoservicio. Ponga el nombre del alimento, por ejemplo el tipo de aderezo para ensalada, en el mango de los cucharones</a:t>
            </a:r>
            <a:r>
              <a:rPr lang="en-US" sz="1200" b="0" i="0" u="none" strike="noStrike" kern="1200" baseline="0" dirty="0">
                <a:solidFill>
                  <a:schemeClr val="tx1"/>
                </a:solidFill>
                <a:latin typeface="Times New Roman" pitchFamily="18" charset="0"/>
                <a:ea typeface="ＭＳ Ｐゴシック" charset="0"/>
                <a:cs typeface="ＭＳ Ｐゴシック" charset="0"/>
              </a:rPr>
              <a:t>.</a:t>
            </a:r>
            <a:endParaRPr lang="en-US" dirty="0">
              <a:latin typeface="Times New Roman" charset="0"/>
              <a:cs typeface="Times New Roman" charset="0"/>
            </a:endParaRPr>
          </a:p>
        </p:txBody>
      </p:sp>
    </p:spTree>
    <p:extLst>
      <p:ext uri="{BB962C8B-B14F-4D97-AF65-F5344CB8AC3E}">
        <p14:creationId xmlns:p14="http://schemas.microsoft.com/office/powerpoint/2010/main" val="142894377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chemeClr val="tx1"/>
                </a:solidFill>
              </a:rPr>
              <a:pPr eaLnBrk="1" hangingPunct="1">
                <a:defRPr/>
              </a:pPr>
              <a:t>235</a:t>
            </a:fld>
            <a:endParaRPr lang="en-US" sz="1200" b="0" dirty="0">
              <a:solidFill>
                <a:schemeClr val="tx1"/>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0" y="4468813"/>
            <a:ext cx="5319713" cy="4294187"/>
          </a:xfrm>
          <a:noFill/>
        </p:spPr>
        <p:txBody>
          <a:bodyPr lIns="92830" tIns="46415" rIns="92830" bIns="46415"/>
          <a:lstStyle/>
          <a:p>
            <a:pPr marL="114300" indent="-114300" eaLnBrk="1" hangingPunct="1"/>
            <a:r>
              <a:rPr lang="es-US" b="1" noProof="0" dirty="0">
                <a:latin typeface="Times New Roman" charset="0"/>
              </a:rPr>
              <a:t>Notas para el instructor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Típicamente, la carne, las aves, y los mariscos crudos sin empaquetar no se pueden ofrecer para autoservicio. Sin embargo, estas son las excepciones a la regla</a:t>
            </a:r>
            <a:r>
              <a:rPr lang="es-US" noProof="0" dirty="0">
                <a:latin typeface="Times New Roman" charset="0"/>
              </a:rPr>
              <a:t>: </a:t>
            </a:r>
            <a:r>
              <a:rPr lang="es-US" sz="1200" kern="1200" noProof="0" dirty="0">
                <a:solidFill>
                  <a:schemeClr val="tx1"/>
                </a:solidFill>
                <a:effectLst/>
                <a:latin typeface="Times New Roman" pitchFamily="18" charset="0"/>
                <a:ea typeface="ＭＳ Ｐゴシック" charset="0"/>
                <a:cs typeface="ＭＳ Ｐゴシック" charset="0"/>
              </a:rPr>
              <a:t>alimentos listos para comer, como sushi o mariscos crudos, en bufets o barras de ensaladas; porciones listas para cocinar que se cocinaran y consumirán inmediatamente en el establecimiento, tales como la barbacoa estilo mongol; la langosta o camarones en su caparazón, congelados y crudos.</a:t>
            </a:r>
            <a:endParaRPr lang="es-US" sz="1600" kern="1200" noProof="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Asigne a un empleado para que supervise a los clientes. Ponga anuncios para recordarles a los clientes que no deben usar los mismos platos y utensilios para volver a servirse.</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Coloque en las unidades de exhibición los utensilios correctos para servirse los alimentos (por ejemplo, tenacillas, cucharones y papel para delicatesen).</a:t>
            </a:r>
          </a:p>
        </p:txBody>
      </p:sp>
    </p:spTree>
    <p:extLst>
      <p:ext uri="{BB962C8B-B14F-4D97-AF65-F5344CB8AC3E}">
        <p14:creationId xmlns:p14="http://schemas.microsoft.com/office/powerpoint/2010/main" val="290319724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236</a:t>
            </a:fld>
            <a:endParaRPr lang="en-US" sz="1200" b="0" dirty="0">
              <a:solidFill>
                <a:schemeClr val="tx1"/>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176757897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237</a:t>
            </a:fld>
            <a:endParaRPr lang="en-US" sz="1200" b="0" dirty="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294" indent="-114294">
              <a:spcBef>
                <a:spcPct val="50000"/>
              </a:spcBef>
              <a:defRPr/>
            </a:pPr>
            <a:r>
              <a:rPr lang="es-US" sz="1200" b="1" kern="1200" noProof="0" dirty="0">
                <a:solidFill>
                  <a:schemeClr val="tx1"/>
                </a:solidFill>
                <a:latin typeface="Times New Roman" pitchFamily="18" charset="0"/>
                <a:ea typeface="ＭＳ Ｐゴシック" charset="0"/>
                <a:cs typeface="ＭＳ Ｐゴシック" charset="0"/>
              </a:rPr>
              <a:t>Notas para el instructor</a:t>
            </a:r>
            <a:endParaRPr lang="es-US" noProof="0" dirty="0">
              <a:latin typeface="Times New Roman" charset="0"/>
              <a:cs typeface="Times New Roman" charset="0"/>
            </a:endParaRPr>
          </a:p>
          <a:p>
            <a:pPr marL="114294" indent="-114294">
              <a:spcBef>
                <a:spcPct val="50000"/>
              </a:spcBef>
              <a:buSzPct val="80000"/>
              <a:buFontTx/>
              <a:buChar char="•"/>
              <a:defRPr/>
            </a:pPr>
            <a:r>
              <a:rPr lang="es-US" sz="1200" kern="1200" noProof="0" dirty="0">
                <a:solidFill>
                  <a:schemeClr val="tx1"/>
                </a:solidFill>
                <a:latin typeface="Times New Roman" pitchFamily="18" charset="0"/>
                <a:ea typeface="ＭＳ Ｐゴシック" charset="0"/>
                <a:cs typeface="ＭＳ Ｐゴシック" charset="0"/>
              </a:rPr>
              <a:t>Los alimentos a granel sin empaque, como los productos de panadería y las porciones de alimentos sin empacar, no necesitan etiquetas si cumplen las condiciones indicadas en la transparencia. </a:t>
            </a:r>
            <a:endParaRPr lang="es-US" sz="1200" b="1"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0168801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238</a:t>
            </a:fld>
            <a:endParaRPr lang="en-US" sz="1200" b="0" dirty="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2163" indent="-112163">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sz="1200" kern="1200" noProof="0" dirty="0">
              <a:solidFill>
                <a:schemeClr val="tx1"/>
              </a:solidFill>
              <a:latin typeface="Times New Roman" charset="0"/>
              <a:ea typeface="ＭＳ Ｐゴシック" charset="0"/>
              <a:cs typeface="ＭＳ Ｐゴシック" charset="0"/>
            </a:endParaRPr>
          </a:p>
          <a:p>
            <a:pPr marL="109728" indent="-109728">
              <a:buClr>
                <a:schemeClr val="tx1"/>
              </a:buClr>
              <a:buFontTx/>
              <a:buChar char="•"/>
            </a:pPr>
            <a:r>
              <a:rPr lang="es-US" sz="1200" b="0" i="0" kern="1200" noProof="0" dirty="0">
                <a:solidFill>
                  <a:schemeClr val="tx1"/>
                </a:solidFill>
                <a:latin typeface="Times New Roman"/>
                <a:ea typeface="ＭＳ Ｐゴシック" charset="0"/>
                <a:cs typeface="ＭＳ Ｐゴシック" charset="0"/>
              </a:rPr>
              <a:t>Las tardanzas entre el punto de preparación y el punto de servicio aumentarán el riesgo de que los alimentos estén expuestos a contaminación o a abuso de tiempo y temperatura.</a:t>
            </a:r>
          </a:p>
          <a:p>
            <a:pPr marL="109728" indent="-109728">
              <a:buClr>
                <a:schemeClr val="tx1"/>
              </a:buClr>
              <a:buFontTx/>
              <a:buChar char="•"/>
            </a:pPr>
            <a:r>
              <a:rPr lang="es-ES" dirty="0">
                <a:latin typeface="Times New Roman"/>
              </a:rPr>
              <a:t>En el lugar donde se van a servir los alimentos, use los recipientes y el equipo apropiados para mantener los alimentos a la temperatura correcta.</a:t>
            </a:r>
            <a:endParaRPr lang="es-US" sz="1200" b="0" i="0" kern="1200" noProof="0" dirty="0">
              <a:solidFill>
                <a:schemeClr val="tx1"/>
              </a:solidFill>
              <a:latin typeface="Times New Roman"/>
              <a:ea typeface="ＭＳ Ｐゴシック" charset="0"/>
              <a:cs typeface="ＭＳ Ｐゴシック" charset="0"/>
            </a:endParaRPr>
          </a:p>
          <a:p>
            <a:pPr marL="109728" indent="-109728" algn="l" defTabSz="914400">
              <a:buClr>
                <a:schemeClr val="tx1"/>
              </a:buClr>
              <a:buFontTx/>
              <a:buChar char="•"/>
            </a:pPr>
            <a:r>
              <a:rPr lang="es-US" sz="1200" b="0" i="0" kern="1200" noProof="0" dirty="0">
                <a:solidFill>
                  <a:schemeClr val="tx1"/>
                </a:solidFill>
                <a:latin typeface="Times New Roman"/>
                <a:ea typeface="ＭＳ Ｐゴシック" charset="0"/>
                <a:cs typeface="ＭＳ Ｐゴシック" charset="0"/>
              </a:rPr>
              <a:t>Revise las temperaturas internas de los alimentos. Si los recipientes o los vehículos de entrega no mantienen los alimentos a la temperatura correcta, vuelva a evaluar el itinerario de las rutas de entrega y la eficiencia del equipo que usa.</a:t>
            </a:r>
          </a:p>
        </p:txBody>
      </p:sp>
    </p:spTree>
    <p:extLst>
      <p:ext uri="{BB962C8B-B14F-4D97-AF65-F5344CB8AC3E}">
        <p14:creationId xmlns:p14="http://schemas.microsoft.com/office/powerpoint/2010/main" val="361748488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239</a:t>
            </a:fld>
            <a:endParaRPr lang="en-US" sz="1200" b="0" dirty="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37630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24</a:t>
            </a:fld>
            <a:endParaRPr lang="en-US" sz="1200" b="0" dirty="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s-ES" b="1" noProof="0" dirty="0">
                <a:latin typeface="Times New Roman" charset="0"/>
                <a:cs typeface="Times New Roman" charset="0"/>
              </a:rPr>
              <a:t>Notas para el instructor</a:t>
            </a:r>
          </a:p>
          <a:p>
            <a:pPr marL="109728" indent="-109728" algn="l">
              <a:spcBef>
                <a:spcPts val="720"/>
              </a:spcBef>
              <a:spcAft>
                <a:spcPts val="0"/>
              </a:spcAft>
              <a:buClr>
                <a:srgbClr val="000000"/>
              </a:buClr>
              <a:buSzPct val="80000"/>
              <a:buFontTx/>
              <a:buChar char="•"/>
            </a:pPr>
            <a:r>
              <a:rPr lang="es-ES" sz="1200" b="0" i="0" noProof="0" dirty="0">
                <a:solidFill>
                  <a:srgbClr val="000000"/>
                </a:solidFill>
                <a:latin typeface="Times New Roman"/>
                <a:ea typeface="ＭＳ Ｐゴシック"/>
                <a:cs typeface="Times New Roman"/>
              </a:rPr>
              <a:t>Al igual que los alimentos TCS, los alimentos listos para comer se deben manejar con cuidado para prevenir la contaminación. </a:t>
            </a:r>
          </a:p>
        </p:txBody>
      </p:sp>
    </p:spTree>
    <p:extLst>
      <p:ext uri="{BB962C8B-B14F-4D97-AF65-F5344CB8AC3E}">
        <p14:creationId xmlns:p14="http://schemas.microsoft.com/office/powerpoint/2010/main" val="30907966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240</a:t>
            </a:fld>
            <a:endParaRPr lang="en-US" sz="1200" b="0" dirty="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2163" indent="-112163">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sz="1200" kern="1200" noProof="0" dirty="0">
              <a:solidFill>
                <a:schemeClr val="tx1"/>
              </a:solidFill>
              <a:latin typeface="Times New Roman" charset="0"/>
              <a:ea typeface="ＭＳ Ｐゴシック" charset="0"/>
              <a:cs typeface="ＭＳ Ｐゴシック" charset="0"/>
            </a:endParaRP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Maneje los alimentos preparados y empacados para máquinas expendedoras con el mismo cuidado que el resto de los alimentos servidos a los clientes. Los operadores de las máquinas expendedoras deben proteger los alimentos contra la contaminación y el abuso de tiempo y temperatura durante el transporte, la entrega y el servicio. </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Revise la fecha de caducidad de los productos a diario. Con frecuencia, los productos tienen una fecha de caducidad, ya sea una fecha de expiración o de uso. Si ya pasó esa fecha, tire los alimentos inmediatamente. Tire los alimentos refrigerados preparados en el establecimiento que no se hayan vendido siete días después de prepararlos.</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Mantenga a la temperatura correcta los alimentos TCS (que necesitan control de tiempo y temperatura para su seguridad). Se deben mantener a 41ºF (5ºC) o menos, o a 135ºF (57ºC) o más. Estas máquinas deben tener controles para prevenir que se sirvan alimentos TCS si la temperatura permanece en la zona de peligro durante un tiempo específico. Estos alimentos se deben tirar.</a:t>
            </a:r>
          </a:p>
        </p:txBody>
      </p:sp>
    </p:spTree>
    <p:extLst>
      <p:ext uri="{BB962C8B-B14F-4D97-AF65-F5344CB8AC3E}">
        <p14:creationId xmlns:p14="http://schemas.microsoft.com/office/powerpoint/2010/main" val="48649652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xfrm>
            <a:off x="876300" y="4430486"/>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chemeClr val="tx1"/>
                </a:solidFill>
              </a:rPr>
              <a:pPr eaLnBrk="1" hangingPunct="1">
                <a:defRPr/>
              </a:pPr>
              <a:t>241</a:t>
            </a:fld>
            <a:endParaRPr lang="en-US" sz="1200" b="0" dirty="0">
              <a:solidFill>
                <a:schemeClr val="tx1"/>
              </a:solidFill>
            </a:endParaRPr>
          </a:p>
        </p:txBody>
      </p:sp>
    </p:spTree>
    <p:extLst>
      <p:ext uri="{BB962C8B-B14F-4D97-AF65-F5344CB8AC3E}">
        <p14:creationId xmlns:p14="http://schemas.microsoft.com/office/powerpoint/2010/main" val="145663172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E2ED1C-B617-994A-964F-8F78762E612D}" type="slidenum">
              <a:rPr lang="en-US" sz="1200" b="0" smtClean="0">
                <a:solidFill>
                  <a:schemeClr val="tx1"/>
                </a:solidFill>
              </a:rPr>
              <a:pPr eaLnBrk="1" hangingPunct="1">
                <a:defRPr/>
              </a:pPr>
              <a:t>242</a:t>
            </a:fld>
            <a:endParaRPr lang="en-US" sz="1200" b="0" dirty="0">
              <a:solidFill>
                <a:schemeClr val="tx1"/>
              </a:solidFill>
            </a:endParaRPr>
          </a:p>
        </p:txBody>
      </p:sp>
      <p:sp>
        <p:nvSpPr>
          <p:cNvPr id="495619"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 dirty="0">
                <a:latin typeface="Times New Roman" charset="0"/>
              </a:rPr>
              <a:t>Hable sobre los objetivos del tema con la clase</a:t>
            </a:r>
            <a:r>
              <a:rPr lang="en-US" dirty="0">
                <a:latin typeface="Times New Roman" charset="0"/>
              </a:rPr>
              <a:t>.</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96856151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chemeClr val="tx1"/>
                </a:solidFill>
              </a:rPr>
              <a:pPr eaLnBrk="1" hangingPunct="1">
                <a:defRPr/>
              </a:pPr>
              <a:t>243</a:t>
            </a:fld>
            <a:endParaRPr lang="en-US" sz="1200" b="0" dirty="0">
              <a:solidFill>
                <a:schemeClr val="tx1"/>
              </a:solidFill>
            </a:endParaRPr>
          </a:p>
        </p:txBody>
      </p:sp>
      <p:sp>
        <p:nvSpPr>
          <p:cNvPr id="496643" name="Rectangle 2"/>
          <p:cNvSpPr>
            <a:spLocks noGrp="1" noRot="1" noChangeAspect="1" noChangeArrowheads="1" noTextEdit="1"/>
          </p:cNvSpPr>
          <p:nvPr>
            <p:ph type="sldImg"/>
          </p:nvPr>
        </p:nvSpPr>
        <p:spPr>
          <a:ln/>
        </p:spPr>
      </p:sp>
      <p:sp>
        <p:nvSpPr>
          <p:cNvPr id="496644" name="Notes Placeholder 1"/>
          <p:cNvSpPr>
            <a:spLocks noGrp="1"/>
          </p:cNvSpPr>
          <p:nvPr>
            <p:ph type="body" idx="1"/>
          </p:nvPr>
        </p:nvSpPr>
        <p:spPr>
          <a:xfrm>
            <a:off x="8763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b="0" dirty="0">
              <a:latin typeface="Times New Roman" charset="0"/>
              <a:cs typeface="+mn-cs"/>
            </a:endParaRPr>
          </a:p>
        </p:txBody>
      </p:sp>
    </p:spTree>
    <p:extLst>
      <p:ext uri="{BB962C8B-B14F-4D97-AF65-F5344CB8AC3E}">
        <p14:creationId xmlns:p14="http://schemas.microsoft.com/office/powerpoint/2010/main" val="93432764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chemeClr val="tx1"/>
                </a:solidFill>
              </a:rPr>
              <a:pPr eaLnBrk="1" hangingPunct="1">
                <a:defRPr/>
              </a:pPr>
              <a:t>244</a:t>
            </a:fld>
            <a:endParaRPr lang="en-US" sz="1200" b="0" dirty="0">
              <a:solidFill>
                <a:schemeClr val="tx1"/>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b="0" i="0" kern="1200" dirty="0">
                <a:solidFill>
                  <a:schemeClr val="tx1"/>
                </a:solidFill>
                <a:latin typeface="Times New Roman"/>
                <a:ea typeface="ＭＳ Ｐゴシック" charset="0"/>
                <a:cs typeface="ＭＳ Ｐゴシック" charset="0"/>
              </a:rPr>
              <a:t>Si ya tiene algunos programas de seguridad de los alimentos, éstos le pueden servir como la base de su sistema. Los principios presentados en el programa ServSafe son la base de estos programas.</a:t>
            </a:r>
          </a:p>
        </p:txBody>
      </p:sp>
    </p:spTree>
    <p:extLst>
      <p:ext uri="{BB962C8B-B14F-4D97-AF65-F5344CB8AC3E}">
        <p14:creationId xmlns:p14="http://schemas.microsoft.com/office/powerpoint/2010/main" val="292401791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chemeClr val="tx1"/>
                </a:solidFill>
              </a:rPr>
              <a:pPr eaLnBrk="1" hangingPunct="1">
                <a:defRPr/>
              </a:pPr>
              <a:t>245</a:t>
            </a:fld>
            <a:endParaRPr lang="en-US" sz="1200" b="0" dirty="0">
              <a:solidFill>
                <a:schemeClr val="tx1"/>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b="0" i="0" kern="1200" dirty="0">
                <a:solidFill>
                  <a:schemeClr val="tx1"/>
                </a:solidFill>
                <a:latin typeface="Times New Roman"/>
                <a:ea typeface="ＭＳ Ｐゴシック" charset="0"/>
                <a:cs typeface="ＭＳ Ｐゴシック" charset="0"/>
              </a:rPr>
              <a:t>Si ya tiene algunos programas de seguridad de los alimentos, éstos le pueden servir como la base de su sistema. Los principios presentados en el programa ServSafe son la base de estos programas.</a:t>
            </a:r>
          </a:p>
        </p:txBody>
      </p:sp>
    </p:spTree>
    <p:extLst>
      <p:ext uri="{BB962C8B-B14F-4D97-AF65-F5344CB8AC3E}">
        <p14:creationId xmlns:p14="http://schemas.microsoft.com/office/powerpoint/2010/main" val="337003527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chemeClr val="tx1"/>
                </a:solidFill>
              </a:rPr>
              <a:pPr eaLnBrk="1" hangingPunct="1">
                <a:defRPr/>
              </a:pPr>
              <a:t>246</a:t>
            </a:fld>
            <a:endParaRPr lang="en-US" sz="1200" b="0" dirty="0">
              <a:solidFill>
                <a:schemeClr val="tx1"/>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s-US" b="1" noProof="0" dirty="0"/>
              <a:t>Notas para el instructor</a:t>
            </a:r>
          </a:p>
          <a:p>
            <a:pPr marL="171450" indent="-171450" eaLnBrk="1" hangingPunct="1">
              <a:buFont typeface="Arial" panose="020B0604020202020204" pitchFamily="34" charset="0"/>
              <a:buChar char="•"/>
            </a:pPr>
            <a:r>
              <a:rPr lang="es-US" noProof="0" dirty="0"/>
              <a:t>Es responsabilidad del gerente controlar activamente éstos y otros factores de riesgo que podrían causar enfermedades transmitidas por alimentos. A esto se le llama control activo de los gerentes.</a:t>
            </a:r>
          </a:p>
          <a:p>
            <a:pPr marL="171450" indent="-171450" eaLnBrk="1" hangingPunct="1">
              <a:buFont typeface="Arial" panose="020B0604020202020204" pitchFamily="34" charset="0"/>
              <a:buChar char="•"/>
            </a:pPr>
            <a:r>
              <a:rPr lang="es-US" noProof="0" dirty="0"/>
              <a:t>Es importante señalar que el control activo de los gerentes debe ser proactivo, no reactivo. Es decir, debe anticipar los peligros y planear para evitarlos. </a:t>
            </a:r>
          </a:p>
          <a:p>
            <a:endParaRPr lang="es-US" noProof="0" dirty="0"/>
          </a:p>
        </p:txBody>
      </p:sp>
    </p:spTree>
    <p:extLst>
      <p:ext uri="{BB962C8B-B14F-4D97-AF65-F5344CB8AC3E}">
        <p14:creationId xmlns:p14="http://schemas.microsoft.com/office/powerpoint/2010/main" val="300560647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247</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indent="-171450" eaLnBrk="1" hangingPunct="1">
              <a:buFont typeface="Arial" panose="020B0604020202020204" pitchFamily="34" charset="0"/>
              <a:buChar char="•"/>
            </a:pPr>
            <a:r>
              <a:rPr lang="es-US" noProof="0" dirty="0"/>
              <a:t>Hay muchas maneras de lograr el control activo de los gerentes. Según la Administración de Alimentos y Drogas (FDA), usted puede usar herramientas sencillas como los programas de entrenamiento, la </a:t>
            </a:r>
            <a:r>
              <a:rPr lang="es-US" sz="1200" b="0" i="0" kern="1200" noProof="0" dirty="0">
                <a:solidFill>
                  <a:schemeClr val="tx1"/>
                </a:solidFill>
                <a:latin typeface="Times New Roman" pitchFamily="18" charset="0"/>
                <a:ea typeface="ＭＳ Ｐゴシック" charset="0"/>
                <a:cs typeface="ＭＳ Ｐゴシック" charset="0"/>
              </a:rPr>
              <a:t>supervisión de los gerentes </a:t>
            </a:r>
            <a:r>
              <a:rPr lang="es-US" noProof="0" dirty="0"/>
              <a:t>y la incorporación de procedimientos estándar de operación (SOPs por sus siglas en inglés). El control activo de los gerentes también se puede lograr a través de soluciones más complejas, como el “Programa de análisis de peligros para puntos críticos de control” (HACCP).</a:t>
            </a:r>
          </a:p>
        </p:txBody>
      </p:sp>
    </p:spTree>
    <p:extLst>
      <p:ext uri="{BB962C8B-B14F-4D97-AF65-F5344CB8AC3E}">
        <p14:creationId xmlns:p14="http://schemas.microsoft.com/office/powerpoint/2010/main" val="318050926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248</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gerentes deben practicar el control activo a través de todo el trayecto de los alimentos. Esto incluye anticipar los posibles factores de riesgo para enfermedades transmitidas por alimentos, y controlarlos o eliminarlos.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Encuentre y documente los riesgos potenciales para </a:t>
            </a:r>
            <a:r>
              <a:rPr lang="es-ES_tradnl" sz="1200" kern="1200" dirty="0">
                <a:solidFill>
                  <a:schemeClr val="tx1"/>
                </a:solidFill>
                <a:effectLst/>
                <a:latin typeface="Times New Roman" pitchFamily="18" charset="0"/>
                <a:ea typeface="ＭＳ Ｐゴシック" charset="0"/>
                <a:cs typeface="ＭＳ Ｐゴシック" charset="0"/>
              </a:rPr>
              <a:t>enfermedades transmitidas por alimentos</a:t>
            </a:r>
            <a:r>
              <a:rPr lang="es-US" sz="1200" kern="1200" dirty="0">
                <a:solidFill>
                  <a:schemeClr val="tx1"/>
                </a:solidFill>
                <a:effectLst/>
                <a:latin typeface="Times New Roman" pitchFamily="18" charset="0"/>
                <a:ea typeface="ＭＳ Ｐゴシック" charset="0"/>
                <a:cs typeface="ＭＳ Ｐゴシック" charset="0"/>
              </a:rPr>
              <a:t>. Luego, identifique los que pueden controlarse o eliminarse.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Los alimentos serán seguros si los gerentes monitorean las actividades críticas en su</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establecimiento. Identifique cuándo los empleados deben monitorear los requerimientos de seguridad de los alimentos. Esto podría incluir cuándo tomar las temperaturas o con qué frecuencia probar la concentración de los sanitizantes en el fregadero de tres compartimentos.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Siga los pasos adecuados para corregir los procedimientos o comportamientos inapropiados. Por ejemplo, si el nivel del sanitizante es muy bajo cuando le hace la prueba, esto se puede corregir incrementando el nivel de concentración.</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46726371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chemeClr val="tx1"/>
                </a:solidFill>
              </a:rPr>
              <a:pPr eaLnBrk="1" hangingPunct="1">
                <a:defRPr/>
              </a:pPr>
              <a:t>249</a:t>
            </a:fld>
            <a:endParaRPr lang="en-US" sz="1200" b="0" dirty="0">
              <a:solidFill>
                <a:schemeClr val="tx1"/>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sz="1200" kern="1200" noProof="0" dirty="0">
              <a:solidFill>
                <a:schemeClr val="tx1"/>
              </a:solidFill>
              <a:latin typeface="Times New Roman" charset="0"/>
              <a:ea typeface="ＭＳ Ｐゴシック" charset="0"/>
              <a:cs typeface="ＭＳ Ｐゴシック" charset="0"/>
            </a:endParaRP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La FDA da recomendaciones específicas para controlar los factores de peligro relacionados con enfermedades transmitidas por alimentos. Se les conoce como intervenciones sobre salud pública. Tienen el propósito de proteger la salud del público.</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Demostración de conocimientos: </a:t>
            </a:r>
            <a:r>
              <a:rPr lang="es-US" sz="1200" kern="1200" noProof="0" dirty="0">
                <a:solidFill>
                  <a:schemeClr val="tx1"/>
                </a:solidFill>
                <a:effectLst/>
                <a:latin typeface="Times New Roman" pitchFamily="18" charset="0"/>
                <a:ea typeface="ＭＳ Ｐゴシック" charset="0"/>
                <a:cs typeface="+mn-cs"/>
              </a:rPr>
              <a:t>Como gerente, debe ser capaz de demostrar que sabe qué hacer para mantener seguros los alimentos. Una manera de demostrarlo es recibir la certificación en seguridad de los alimentos.</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Control de la salud de los empleados: </a:t>
            </a:r>
            <a:r>
              <a:rPr lang="es-US" sz="1200" kern="1200" noProof="0" dirty="0">
                <a:solidFill>
                  <a:schemeClr val="tx1"/>
                </a:solidFill>
                <a:effectLst/>
                <a:latin typeface="Times New Roman" pitchFamily="18" charset="0"/>
                <a:ea typeface="ＭＳ Ｐゴシック" charset="0"/>
                <a:cs typeface="+mn-cs"/>
              </a:rPr>
              <a:t>Se debe aplicar procedimientos para comprobar que los empleados tengan buenos hábitos de higiene personal. Por ejemplo, los empleados deben saber que deben reportar a los gerentes las enfermedades y los síntomas de enfermedades.</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Control de las manos como vehículo de contaminación: </a:t>
            </a:r>
            <a:r>
              <a:rPr lang="es-US" sz="1200" kern="1200" noProof="0" dirty="0">
                <a:solidFill>
                  <a:schemeClr val="tx1"/>
                </a:solidFill>
                <a:effectLst/>
                <a:latin typeface="Times New Roman" pitchFamily="18" charset="0"/>
                <a:ea typeface="ＭＳ Ｐゴシック" charset="0"/>
                <a:cs typeface="+mn-cs"/>
              </a:rPr>
              <a:t>Se debe aplicar controles para prevenir el contacto de las manos descubiertas con los alimentos listos para comer. Para esto se podría requerir el uso de tenacillas para manejar los alimentos listos para comer. </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Parámetros de tiempo y temperatura para controlar patógenos: </a:t>
            </a:r>
            <a:r>
              <a:rPr lang="es-US" sz="1200" kern="1200" noProof="0" dirty="0">
                <a:solidFill>
                  <a:schemeClr val="tx1"/>
                </a:solidFill>
                <a:effectLst/>
                <a:latin typeface="Times New Roman" pitchFamily="18" charset="0"/>
                <a:ea typeface="ＭＳ Ｐゴシック" charset="0"/>
                <a:cs typeface="+mn-cs"/>
              </a:rPr>
              <a:t>Se debe aplicar procedimientos para limitar el tiempo que los alimentos pasan en la zona de temperatura de peligro. Un ejemplo sería requerir que los manipuladores de alimentos revisen cada dos horas la temperatura de los alimentos que se mantienen calientes.</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Advertencias para los consumidores: </a:t>
            </a:r>
            <a:r>
              <a:rPr lang="es-US" sz="1200" kern="1200" noProof="0" dirty="0">
                <a:solidFill>
                  <a:schemeClr val="tx1"/>
                </a:solidFill>
                <a:effectLst/>
                <a:latin typeface="Times New Roman" pitchFamily="18" charset="0"/>
                <a:ea typeface="ＭＳ Ｐゴシック" charset="0"/>
                <a:cs typeface="+mn-cs"/>
              </a:rPr>
              <a:t>Si sirve alimentos crudos o poco cocinados, se debe informar a los clientes. Estas advertencias deben incluir una declaración sobre el peligro de comer estos alimentos</a:t>
            </a:r>
            <a:r>
              <a:rPr lang="es-US" noProof="0" dirty="0">
                <a:cs typeface="+mn-cs"/>
              </a:rPr>
              <a:t>.</a:t>
            </a:r>
          </a:p>
        </p:txBody>
      </p:sp>
    </p:spTree>
    <p:extLst>
      <p:ext uri="{BB962C8B-B14F-4D97-AF65-F5344CB8AC3E}">
        <p14:creationId xmlns:p14="http://schemas.microsoft.com/office/powerpoint/2010/main" val="4274131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25</a:t>
            </a:fld>
            <a:endParaRPr lang="en-US" sz="1200" b="0" dirty="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s-ES" b="1" noProof="0" dirty="0">
                <a:latin typeface="Times New Roman" charset="0"/>
                <a:cs typeface="Times New Roman" charset="0"/>
              </a:rPr>
              <a:t>Notas para el instructor</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ES" sz="1200" kern="1200" noProof="0" dirty="0">
                <a:solidFill>
                  <a:schemeClr val="tx1"/>
                </a:solidFill>
                <a:effectLst/>
                <a:latin typeface="Times New Roman" pitchFamily="18" charset="0"/>
                <a:ea typeface="ＭＳ Ｐゴシック" charset="0"/>
                <a:cs typeface="ＭＳ Ｐゴシック" charset="0"/>
              </a:rPr>
              <a:t>Los ancianos corren un alto riesgo porque sus sistemas inmunológicos se debilitan con la edad</a:t>
            </a:r>
            <a:r>
              <a:rPr lang="es-ES" noProof="0" dirty="0">
                <a:latin typeface="Times New Roman" charset="0"/>
                <a:cs typeface="Times New Roman" charset="0"/>
              </a:rPr>
              <a:t>.</a:t>
            </a:r>
          </a:p>
          <a:p>
            <a:pPr marL="112163" indent="-112163">
              <a:spcBef>
                <a:spcPct val="50000"/>
              </a:spcBef>
              <a:buSzPct val="80000"/>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El sistema inmunológico es la defensa del cuerpo contra las enfermedades</a:t>
            </a:r>
            <a:r>
              <a:rPr lang="es-ES" baseline="0" noProof="0" dirty="0">
                <a:latin typeface="Times New Roman" charset="0"/>
                <a:cs typeface="Times New Roman" charset="0"/>
              </a:rPr>
              <a:t>.</a:t>
            </a:r>
            <a:endParaRPr lang="es-ES" noProof="0" dirty="0">
              <a:latin typeface="Times New Roman" charset="0"/>
              <a:cs typeface="Times New Roman" charset="0"/>
            </a:endParaRPr>
          </a:p>
          <a:p>
            <a:pPr marL="112163" indent="-112163">
              <a:spcBef>
                <a:spcPct val="50000"/>
              </a:spcBef>
              <a:buSzPct val="80000"/>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niños pequeños corren un alto riesgo porque no han desarrollado un sistema inmunológico fuerte</a:t>
            </a:r>
            <a:r>
              <a:rPr lang="es-ES" noProof="0" dirty="0">
                <a:latin typeface="Times New Roman" charset="0"/>
                <a:cs typeface="Times New Roman" charset="0"/>
              </a:rPr>
              <a:t>.</a:t>
            </a:r>
          </a:p>
          <a:p>
            <a:pPr marL="112163" indent="-112163">
              <a:spcBef>
                <a:spcPct val="50000"/>
              </a:spcBef>
              <a:buSzPct val="80000"/>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Hay condiciones médicas y medicamentos que pueden debilitar el sistema inmunológico de las personas. Estos incluyen</a:t>
            </a:r>
            <a:r>
              <a:rPr lang="es-ES" noProof="0" dirty="0">
                <a:latin typeface="Times New Roman" charset="0"/>
                <a:cs typeface="Times New Roman" charset="0"/>
              </a:rPr>
              <a:t>:</a:t>
            </a:r>
          </a:p>
          <a:p>
            <a:pPr marL="628650" lvl="1" indent="-171450">
              <a:spcBef>
                <a:spcPct val="50000"/>
              </a:spcBef>
              <a:buSzPct val="80000"/>
              <a:buFont typeface="Courier New" panose="02070309020205020404" pitchFamily="49" charset="0"/>
              <a:buChar char="o"/>
              <a:defRPr/>
            </a:pPr>
            <a:r>
              <a:rPr lang="es-ES" sz="1200" kern="1200" noProof="0" dirty="0">
                <a:solidFill>
                  <a:schemeClr val="tx1"/>
                </a:solidFill>
                <a:effectLst/>
                <a:latin typeface="Times New Roman" pitchFamily="18" charset="0"/>
                <a:ea typeface="ＭＳ Ｐゴシック" charset="0"/>
                <a:cs typeface="+mn-cs"/>
              </a:rPr>
              <a:t>Personas con cáncer o que reciben quimioterapia</a:t>
            </a:r>
            <a:r>
              <a:rPr lang="es-ES" noProof="0" dirty="0">
                <a:latin typeface="Times New Roman" charset="0"/>
                <a:cs typeface="Times New Roman" charset="0"/>
              </a:rPr>
              <a:t> </a:t>
            </a:r>
          </a:p>
          <a:p>
            <a:pPr marL="620100" lvl="1" indent="-171450">
              <a:spcBef>
                <a:spcPct val="50000"/>
              </a:spcBef>
              <a:buSzPct val="80000"/>
              <a:buFont typeface="Courier New" panose="02070309020205020404" pitchFamily="49" charset="0"/>
              <a:buChar char="o"/>
              <a:defRPr/>
            </a:pPr>
            <a:r>
              <a:rPr lang="es-ES" sz="1200" kern="1200" noProof="0" dirty="0">
                <a:solidFill>
                  <a:schemeClr val="tx1"/>
                </a:solidFill>
                <a:effectLst/>
                <a:latin typeface="Times New Roman" pitchFamily="18" charset="0"/>
                <a:ea typeface="ＭＳ Ｐゴシック" charset="0"/>
                <a:cs typeface="+mn-cs"/>
              </a:rPr>
              <a:t>Personas con VIH/SIDA</a:t>
            </a:r>
            <a:r>
              <a:rPr lang="es-ES" noProof="0" dirty="0">
                <a:latin typeface="Times New Roman" charset="0"/>
                <a:cs typeface="Times New Roman" charset="0"/>
              </a:rPr>
              <a:t> </a:t>
            </a:r>
          </a:p>
          <a:p>
            <a:pPr marL="620100" lvl="1" indent="-171450">
              <a:spcBef>
                <a:spcPct val="50000"/>
              </a:spcBef>
              <a:buSzPct val="80000"/>
              <a:buFont typeface="Courier New" panose="02070309020205020404" pitchFamily="49" charset="0"/>
              <a:buChar char="o"/>
              <a:defRPr/>
            </a:pPr>
            <a:r>
              <a:rPr lang="es-ES" sz="1200" kern="1200" noProof="0" dirty="0">
                <a:solidFill>
                  <a:schemeClr val="tx1"/>
                </a:solidFill>
                <a:effectLst/>
                <a:latin typeface="Times New Roman" pitchFamily="18" charset="0"/>
                <a:ea typeface="ＭＳ Ｐゴシック" charset="0"/>
                <a:cs typeface="+mn-cs"/>
              </a:rPr>
              <a:t>Personas que recibieron un trasplante </a:t>
            </a:r>
            <a:endParaRPr lang="es-ES" noProof="0" dirty="0">
              <a:latin typeface="Times New Roman" charset="0"/>
              <a:cs typeface="Times New Roman" charset="0"/>
            </a:endParaRPr>
          </a:p>
        </p:txBody>
      </p:sp>
    </p:spTree>
    <p:extLst>
      <p:ext uri="{BB962C8B-B14F-4D97-AF65-F5344CB8AC3E}">
        <p14:creationId xmlns:p14="http://schemas.microsoft.com/office/powerpoint/2010/main" val="80077591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chemeClr val="tx1"/>
                </a:solidFill>
              </a:rPr>
              <a:pPr eaLnBrk="1" hangingPunct="1">
                <a:defRPr/>
              </a:pPr>
              <a:t>250</a:t>
            </a:fld>
            <a:endParaRPr lang="en-US" sz="1200" b="0" dirty="0">
              <a:solidFill>
                <a:schemeClr val="tx1"/>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indent="-171450" eaLnBrk="1" hangingPunct="1">
              <a:buFont typeface="Arial" panose="020B0604020202020204" pitchFamily="34" charset="0"/>
              <a:buChar char="•"/>
              <a:defRPr/>
            </a:pPr>
            <a:r>
              <a:rPr lang="es-US" sz="1200" b="0" i="0" kern="1200" noProof="0" dirty="0">
                <a:solidFill>
                  <a:schemeClr val="tx1"/>
                </a:solidFill>
                <a:latin typeface="Times New Roman"/>
                <a:ea typeface="ＭＳ Ｐゴシック" charset="0"/>
                <a:cs typeface="ＭＳ Ｐゴシック" charset="0"/>
              </a:rPr>
              <a:t>Hay muchos sistemas que puede implementar para lograr el control activo de los gerentes de los factores de riesgo para enfermedades transmitidas por alimentos. El Análisis de peligros para puntos críticos de control (HACCP) es uno de esos sistemas.</a:t>
            </a:r>
          </a:p>
          <a:p>
            <a:pPr marL="171450" indent="-171450" eaLnBrk="1" hangingPunct="1">
              <a:buFont typeface="Arial" panose="020B0604020202020204" pitchFamily="34" charset="0"/>
              <a:buChar char="•"/>
              <a:defRPr/>
            </a:pPr>
            <a:r>
              <a:rPr lang="es-US" sz="1200" b="0" i="0" kern="1200" noProof="0" dirty="0">
                <a:solidFill>
                  <a:schemeClr val="tx1"/>
                </a:solidFill>
                <a:latin typeface="Times New Roman"/>
                <a:ea typeface="ＭＳ Ｐゴシック" charset="0"/>
                <a:cs typeface="ＭＳ Ｐゴシック" charset="0"/>
              </a:rPr>
              <a:t>HACCP (se pronuncia jásip) se basa en la identificación de peligros biológicos, químicos o físicos importantes en puntos específicos del trayecto de un producto. Después de identificar los peligros, éstos se pueden prevenir, eliminar o reducir a niveles seguros</a:t>
            </a:r>
            <a:r>
              <a:rPr lang="es-US" sz="1200" kern="1200" noProof="0" dirty="0">
                <a:solidFill>
                  <a:schemeClr val="tx1"/>
                </a:solidFill>
                <a:latin typeface="Times New Roman" charset="0"/>
                <a:ea typeface="ＭＳ Ｐゴシック" charset="0"/>
                <a:cs typeface="ＭＳ Ｐゴシック" charset="0"/>
              </a:rPr>
              <a:t>.</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Para ser efectivo, un sistema HACCP debe estar basado en un plan escrito. Este plan debe ser específico para cada establecimiento, para su menú, clientes, equipo, procesos y operaciones. Debido a que cada sistema HACCP es único, un plan que funciona en un establecimiento quizá no funcione en otro.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71341313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chemeClr val="tx1"/>
                </a:solidFill>
              </a:rPr>
              <a:pPr eaLnBrk="1" hangingPunct="1">
                <a:defRPr/>
              </a:pPr>
              <a:t>251</a:t>
            </a:fld>
            <a:endParaRPr lang="en-US" sz="1200" b="0" dirty="0">
              <a:solidFill>
                <a:schemeClr val="tx1"/>
              </a:solidFill>
            </a:endParaRPr>
          </a:p>
        </p:txBody>
      </p:sp>
    </p:spTree>
    <p:extLst>
      <p:ext uri="{BB962C8B-B14F-4D97-AF65-F5344CB8AC3E}">
        <p14:creationId xmlns:p14="http://schemas.microsoft.com/office/powerpoint/2010/main" val="394796155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953D2B-F31D-704B-B596-893843AFF542}" type="slidenum">
              <a:rPr lang="en-US" sz="1200" b="0" smtClean="0">
                <a:solidFill>
                  <a:schemeClr val="tx1"/>
                </a:solidFill>
              </a:rPr>
              <a:pPr eaLnBrk="1" hangingPunct="1">
                <a:defRPr/>
              </a:pPr>
              <a:t>252</a:t>
            </a:fld>
            <a:endParaRPr lang="en-US" sz="1200" b="0" dirty="0">
              <a:solidFill>
                <a:schemeClr val="tx1"/>
              </a:solidFill>
            </a:endParaRPr>
          </a:p>
        </p:txBody>
      </p:sp>
      <p:sp>
        <p:nvSpPr>
          <p:cNvPr id="516099"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 dirty="0">
                <a:latin typeface="Times New Roman" charset="0"/>
              </a:rPr>
              <a:t>Hable sobre los objetivos del tema con la clase</a:t>
            </a:r>
            <a:r>
              <a:rPr lang="en-US" dirty="0">
                <a:latin typeface="Times New Roman" charset="0"/>
              </a:rPr>
              <a:t>.</a:t>
            </a:r>
          </a:p>
        </p:txBody>
      </p:sp>
    </p:spTree>
    <p:extLst>
      <p:ext uri="{BB962C8B-B14F-4D97-AF65-F5344CB8AC3E}">
        <p14:creationId xmlns:p14="http://schemas.microsoft.com/office/powerpoint/2010/main" val="324002419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E95E92B-D0FA-8547-ADF1-8E69F1A3B80B}" type="slidenum">
              <a:rPr lang="en-US" sz="1200" b="0" smtClean="0">
                <a:solidFill>
                  <a:schemeClr val="tx1"/>
                </a:solidFill>
              </a:rPr>
              <a:pPr eaLnBrk="1" hangingPunct="1">
                <a:defRPr/>
              </a:pPr>
              <a:t>253</a:t>
            </a:fld>
            <a:endParaRPr lang="en-US" sz="1200" b="0" dirty="0">
              <a:solidFill>
                <a:schemeClr val="tx1"/>
              </a:solidFill>
            </a:endParaRPr>
          </a:p>
        </p:txBody>
      </p:sp>
      <p:sp>
        <p:nvSpPr>
          <p:cNvPr id="517123" name="Rectangle 2"/>
          <p:cNvSpPr>
            <a:spLocks noGrp="1" noRot="1" noChangeAspect="1" noChangeArrowheads="1" noTextEdit="1"/>
          </p:cNvSpPr>
          <p:nvPr>
            <p:ph type="sldImg"/>
          </p:nvPr>
        </p:nvSpPr>
        <p:spPr>
          <a:xfrm>
            <a:off x="1182688" y="696913"/>
            <a:ext cx="4648200" cy="3486150"/>
          </a:xfrm>
          <a:ln/>
        </p:spPr>
      </p:sp>
      <p:sp>
        <p:nvSpPr>
          <p:cNvPr id="52228" name="Rectangle 3"/>
          <p:cNvSpPr>
            <a:spLocks noGrp="1" noChangeArrowheads="1"/>
          </p:cNvSpPr>
          <p:nvPr>
            <p:ph type="body" idx="1"/>
          </p:nvPr>
        </p:nvSpPr>
        <p:spPr>
          <a:xfrm>
            <a:off x="876300" y="4414837"/>
            <a:ext cx="5607050"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294" indent="-114294">
              <a:spcBef>
                <a:spcPct val="50000"/>
              </a:spcBef>
              <a:defRPr/>
            </a:pPr>
            <a:r>
              <a:rPr lang="en-US" sz="1200" b="1" kern="1200" dirty="0">
                <a:solidFill>
                  <a:schemeClr val="tx1"/>
                </a:solidFill>
                <a:latin typeface="Times New Roman" pitchFamily="18" charset="0"/>
                <a:ea typeface="ＭＳ Ｐゴシック" charset="0"/>
                <a:cs typeface="Times New Roman" pitchFamily="18" charset="0"/>
              </a:rPr>
              <a:t>Notas para el instructor</a:t>
            </a:r>
            <a:r>
              <a:rPr lang="en-US" sz="1200" kern="1200" dirty="0">
                <a:solidFill>
                  <a:schemeClr val="tx1"/>
                </a:solidFill>
                <a:latin typeface="Times New Roman" pitchFamily="18" charset="0"/>
                <a:ea typeface="ＭＳ Ｐゴシック" charset="0"/>
                <a:cs typeface="Times New Roman" pitchFamily="18" charset="0"/>
              </a:rPr>
              <a:t>:</a:t>
            </a:r>
            <a:endParaRPr lang="en-US" dirty="0">
              <a:latin typeface="Times New Roman" charset="0"/>
              <a:cs typeface="Times New Roman" charset="0"/>
            </a:endParaRP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Quizá deba consultar con la autoridad reguladora local antes de hacer cambios en su establecimiento, incluyendo el edificio y el equipo.</a:t>
            </a: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Después de instalar los pisos, paredes y techos, debe darles mantenimiento frecuente. Reemplace los paneles del techo que falten o estén rotos. Haga lo mismo con los pisos. Repare los agujeros de las paredes.</a:t>
            </a: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Los pisos deben tener molduras. Las molduras son bordes curvos y sellados que se colocan entre el piso y la pared, a fin de tapar las esquinas o rincones que son difíciles de limpiar. Las molduras deben estar pegadas firmemente a la pared para eliminar los espacios donde pueden esconderse los insectos. También protegen las paredes contra la humedad.</a:t>
            </a: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Si los pisos tienen agua estancada cuando se lavan con manguera o rociadores, debe eliminar el agua lo antes posible.</a:t>
            </a:r>
            <a:endParaRPr lang="en-US" sz="1200" kern="120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24916725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7BD9644D-4F33-D749-8111-E62CFE4BC7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32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defRPr/>
            </a:pPr>
            <a:r>
              <a:rPr lang="es-ES" sz="1200" b="1" kern="1200" dirty="0">
                <a:solidFill>
                  <a:schemeClr val="tx1"/>
                </a:solidFill>
                <a:latin typeface="Times New Roman" charset="0"/>
                <a:ea typeface="ＭＳ Ｐゴシック" charset="0"/>
                <a:cs typeface="ＭＳ Ｐゴシック" charset="0"/>
              </a:rPr>
              <a:t>Notas para</a:t>
            </a:r>
            <a:r>
              <a:rPr lang="es-ES" sz="1200" b="1" kern="1200" baseline="0" dirty="0">
                <a:solidFill>
                  <a:schemeClr val="tx1"/>
                </a:solidFill>
                <a:latin typeface="Times New Roman" charset="0"/>
                <a:ea typeface="ＭＳ Ｐゴシック" charset="0"/>
                <a:cs typeface="ＭＳ Ｐゴシック" charset="0"/>
              </a:rPr>
              <a:t> </a:t>
            </a:r>
            <a:r>
              <a:rPr lang="es-ES" sz="1200" b="1" kern="1200" dirty="0">
                <a:solidFill>
                  <a:schemeClr val="tx1"/>
                </a:solidFill>
                <a:latin typeface="Times New Roman" charset="0"/>
                <a:ea typeface="ＭＳ Ｐゴシック" charset="0"/>
                <a:cs typeface="ＭＳ Ｐゴシック" charset="0"/>
              </a:rPr>
              <a:t>el instructor</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ES" b="0" dirty="0">
                <a:latin typeface="Times New Roman" charset="0"/>
                <a:cs typeface="+mn-cs"/>
              </a:rPr>
              <a:t>El equipo</a:t>
            </a:r>
            <a:r>
              <a:rPr lang="es-ES" b="0" baseline="0" dirty="0">
                <a:latin typeface="Times New Roman" charset="0"/>
                <a:cs typeface="+mn-cs"/>
              </a:rPr>
              <a:t> que se usa para la preparación y el</a:t>
            </a:r>
            <a:r>
              <a:rPr lang="es-ES" b="0" dirty="0">
                <a:latin typeface="Times New Roman" charset="0"/>
                <a:cs typeface="+mn-cs"/>
              </a:rPr>
              <a:t> servicio de alimentos debe cumplir con ciertos estándares si es que entra en contacto con alimentos. Esto incluye ser liso, fácil de limpiar, duradero y resistente a daños.</a:t>
            </a:r>
          </a:p>
          <a:p>
            <a:pPr marL="112163" indent="-112163">
              <a:defRPr/>
            </a:pPr>
            <a:endParaRPr lang="es-ES" b="1" dirty="0">
              <a:latin typeface="Times New Roman" charset="0"/>
              <a:cs typeface="+mn-cs"/>
            </a:endParaRPr>
          </a:p>
        </p:txBody>
      </p:sp>
    </p:spTree>
    <p:extLst>
      <p:ext uri="{BB962C8B-B14F-4D97-AF65-F5344CB8AC3E}">
        <p14:creationId xmlns:p14="http://schemas.microsoft.com/office/powerpoint/2010/main" val="92055322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112163" indent="-112163">
              <a:defRPr/>
            </a:pPr>
            <a:r>
              <a:rPr lang="es-ES" sz="1200" b="1" kern="1200" dirty="0">
                <a:solidFill>
                  <a:schemeClr val="tx1"/>
                </a:solidFill>
                <a:latin typeface="Times New Roman" charset="0"/>
                <a:ea typeface="ＭＳ Ｐゴシック" charset="0"/>
                <a:cs typeface="ＭＳ Ｐゴシック" charset="0"/>
              </a:rPr>
              <a:t>Notas para</a:t>
            </a:r>
            <a:r>
              <a:rPr lang="es-ES" sz="1200" b="1" kern="1200" baseline="0" dirty="0">
                <a:solidFill>
                  <a:schemeClr val="tx1"/>
                </a:solidFill>
                <a:latin typeface="Times New Roman" charset="0"/>
                <a:ea typeface="ＭＳ Ｐゴシック" charset="0"/>
                <a:cs typeface="ＭＳ Ｐゴシック" charset="0"/>
              </a:rPr>
              <a:t> </a:t>
            </a:r>
            <a:r>
              <a:rPr lang="es-ES" sz="1200" b="1" kern="1200" dirty="0">
                <a:solidFill>
                  <a:schemeClr val="tx1"/>
                </a:solidFill>
                <a:latin typeface="Times New Roman" charset="0"/>
                <a:ea typeface="ＭＳ Ｐゴシック" charset="0"/>
                <a:cs typeface="ＭＳ Ｐゴシック" charset="0"/>
              </a:rPr>
              <a:t>el instructor</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ES" sz="1200" b="0" kern="1200" dirty="0">
                <a:solidFill>
                  <a:schemeClr val="tx1"/>
                </a:solidFill>
                <a:latin typeface="Times New Roman" charset="0"/>
                <a:ea typeface="+mn-ea"/>
                <a:cs typeface="+mn-cs"/>
              </a:rPr>
              <a:t>Organizaciones como </a:t>
            </a:r>
            <a:r>
              <a:rPr lang="es-ES" sz="1200" b="0" kern="1200" dirty="0" err="1">
                <a:solidFill>
                  <a:schemeClr val="tx1"/>
                </a:solidFill>
                <a:latin typeface="Times New Roman" charset="0"/>
                <a:ea typeface="+mn-ea"/>
                <a:cs typeface="+mn-cs"/>
              </a:rPr>
              <a:t>NSF</a:t>
            </a:r>
            <a:r>
              <a:rPr lang="es-ES" sz="1200" b="0" kern="1200" dirty="0">
                <a:solidFill>
                  <a:schemeClr val="tx1"/>
                </a:solidFill>
                <a:latin typeface="Times New Roman" charset="0"/>
                <a:ea typeface="+mn-ea"/>
                <a:cs typeface="+mn-cs"/>
              </a:rPr>
              <a:t> han desarrollado estándares como estos para el diseño higiénico y la construcción de equipos para la preparación y</a:t>
            </a:r>
            <a:r>
              <a:rPr lang="es-ES" sz="1200" b="0" kern="1200" baseline="0" dirty="0">
                <a:solidFill>
                  <a:schemeClr val="tx1"/>
                </a:solidFill>
                <a:latin typeface="Times New Roman" charset="0"/>
                <a:ea typeface="+mn-ea"/>
                <a:cs typeface="+mn-cs"/>
              </a:rPr>
              <a:t> el</a:t>
            </a:r>
            <a:r>
              <a:rPr lang="es-ES" sz="1200" b="0" kern="1200" dirty="0">
                <a:solidFill>
                  <a:schemeClr val="tx1"/>
                </a:solidFill>
                <a:latin typeface="Times New Roman" charset="0"/>
                <a:ea typeface="+mn-ea"/>
                <a:cs typeface="+mn-cs"/>
              </a:rPr>
              <a:t> servicio de alimentos. También certifican equipos que cumplen con estos estándares. </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ES" sz="1200" b="0" kern="1200" dirty="0">
                <a:solidFill>
                  <a:schemeClr val="tx1"/>
                </a:solidFill>
                <a:latin typeface="Times New Roman" charset="0"/>
                <a:ea typeface="+mn-ea"/>
                <a:cs typeface="+mn-cs"/>
              </a:rPr>
              <a:t>Otras organizaciones clasifican los equipos o los evalúan para asegurarse de que cumplen con los estándares desarrollados por otros. Estas organizaciones deben estar acreditadas por el American </a:t>
            </a:r>
            <a:r>
              <a:rPr lang="es-ES" sz="1200" b="0" kern="1200" dirty="0" err="1">
                <a:solidFill>
                  <a:schemeClr val="tx1"/>
                </a:solidFill>
                <a:latin typeface="Times New Roman" charset="0"/>
                <a:ea typeface="+mn-ea"/>
                <a:cs typeface="+mn-cs"/>
              </a:rPr>
              <a:t>National</a:t>
            </a:r>
            <a:r>
              <a:rPr lang="es-ES" sz="1200" b="0" kern="1200" dirty="0">
                <a:solidFill>
                  <a:schemeClr val="tx1"/>
                </a:solidFill>
                <a:latin typeface="Times New Roman" charset="0"/>
                <a:ea typeface="+mn-ea"/>
                <a:cs typeface="+mn-cs"/>
              </a:rPr>
              <a:t> </a:t>
            </a:r>
            <a:r>
              <a:rPr lang="es-ES" sz="1200" b="0" kern="1200" dirty="0" err="1">
                <a:solidFill>
                  <a:schemeClr val="tx1"/>
                </a:solidFill>
                <a:latin typeface="Times New Roman" charset="0"/>
                <a:ea typeface="+mn-ea"/>
                <a:cs typeface="+mn-cs"/>
              </a:rPr>
              <a:t>Standards</a:t>
            </a:r>
            <a:r>
              <a:rPr lang="es-ES" sz="1200" b="0" kern="1200" dirty="0">
                <a:solidFill>
                  <a:schemeClr val="tx1"/>
                </a:solidFill>
                <a:latin typeface="Times New Roman" charset="0"/>
                <a:ea typeface="+mn-ea"/>
                <a:cs typeface="+mn-cs"/>
              </a:rPr>
              <a:t> </a:t>
            </a:r>
            <a:r>
              <a:rPr lang="es-ES" sz="1200" b="0" kern="1200" dirty="0" err="1">
                <a:solidFill>
                  <a:schemeClr val="tx1"/>
                </a:solidFill>
                <a:latin typeface="Times New Roman" charset="0"/>
                <a:ea typeface="+mn-ea"/>
                <a:cs typeface="+mn-cs"/>
              </a:rPr>
              <a:t>Institute</a:t>
            </a:r>
            <a:r>
              <a:rPr lang="es-ES" sz="1200" b="0" kern="1200" dirty="0">
                <a:solidFill>
                  <a:schemeClr val="tx1"/>
                </a:solidFill>
                <a:latin typeface="Times New Roman" charset="0"/>
                <a:ea typeface="+mn-ea"/>
                <a:cs typeface="+mn-cs"/>
              </a:rPr>
              <a:t> o ANSI.</a:t>
            </a:r>
            <a:endParaRPr lang="en-US" sz="1200" b="1" kern="1200" dirty="0">
              <a:solidFill>
                <a:schemeClr val="tx1"/>
              </a:solidFill>
              <a:latin typeface="Times New Roman" charset="0"/>
              <a:ea typeface="+mn-ea"/>
              <a:cs typeface="+mn-cs"/>
            </a:endParaRPr>
          </a:p>
        </p:txBody>
      </p:sp>
    </p:spTree>
    <p:extLst>
      <p:ext uri="{BB962C8B-B14F-4D97-AF65-F5344CB8AC3E}">
        <p14:creationId xmlns:p14="http://schemas.microsoft.com/office/powerpoint/2010/main" val="204459353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noProof="0" dirty="0">
                <a:latin typeface="Times New Roman" charset="0"/>
                <a:cs typeface="+mn-cs"/>
              </a:rPr>
              <a:t>Notas para el instructor</a:t>
            </a:r>
            <a:endParaRPr lang="es-MX" noProof="0" dirty="0">
              <a:latin typeface="Times New Roman" charset="0"/>
              <a:cs typeface="+mn-cs"/>
            </a:endParaRP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MX" sz="1200" b="0" kern="1200" noProof="0" dirty="0">
                <a:solidFill>
                  <a:schemeClr val="tx1"/>
                </a:solidFill>
                <a:effectLst/>
                <a:latin typeface="Arial"/>
                <a:ea typeface="+mn-ea"/>
                <a:cs typeface="Arial"/>
              </a:rPr>
              <a:t>Al comprar equipos, busque la marca </a:t>
            </a:r>
            <a:r>
              <a:rPr lang="es-MX" sz="1200" b="0" kern="1200" noProof="0" dirty="0" err="1">
                <a:solidFill>
                  <a:schemeClr val="tx1"/>
                </a:solidFill>
                <a:effectLst/>
                <a:latin typeface="Arial"/>
                <a:ea typeface="+mn-ea"/>
                <a:cs typeface="Arial"/>
              </a:rPr>
              <a:t>NSF</a:t>
            </a:r>
            <a:r>
              <a:rPr lang="es-MX" sz="1200" b="0" kern="1200" noProof="0" dirty="0">
                <a:solidFill>
                  <a:schemeClr val="tx1"/>
                </a:solidFill>
                <a:effectLst/>
                <a:latin typeface="Arial"/>
                <a:ea typeface="+mn-ea"/>
                <a:cs typeface="Arial"/>
              </a:rPr>
              <a:t>, la marca clasificada </a:t>
            </a:r>
            <a:r>
              <a:rPr lang="es-MX" sz="1200" b="0" kern="1200" noProof="0" dirty="0" err="1">
                <a:solidFill>
                  <a:schemeClr val="tx1"/>
                </a:solidFill>
                <a:effectLst/>
                <a:latin typeface="Arial"/>
                <a:ea typeface="+mn-ea"/>
                <a:cs typeface="Arial"/>
              </a:rPr>
              <a:t>UL</a:t>
            </a:r>
            <a:r>
              <a:rPr lang="es-MX" sz="1200" b="0" kern="1200" noProof="0" dirty="0">
                <a:solidFill>
                  <a:schemeClr val="tx1"/>
                </a:solidFill>
                <a:effectLst/>
                <a:latin typeface="Arial"/>
                <a:ea typeface="+mn-ea"/>
                <a:cs typeface="Arial"/>
              </a:rPr>
              <a:t> </a:t>
            </a:r>
            <a:r>
              <a:rPr lang="es-MX" sz="1200" b="0" kern="1200" noProof="0" dirty="0" err="1">
                <a:solidFill>
                  <a:schemeClr val="tx1"/>
                </a:solidFill>
                <a:effectLst/>
                <a:latin typeface="Arial"/>
                <a:ea typeface="+mn-ea"/>
                <a:cs typeface="Arial"/>
              </a:rPr>
              <a:t>EPH</a:t>
            </a:r>
            <a:r>
              <a:rPr lang="es-MX" sz="1200" b="0" kern="1200" noProof="0" dirty="0">
                <a:solidFill>
                  <a:schemeClr val="tx1"/>
                </a:solidFill>
                <a:effectLst/>
                <a:latin typeface="Arial"/>
                <a:ea typeface="+mn-ea"/>
                <a:cs typeface="Arial"/>
              </a:rPr>
              <a:t> o la </a:t>
            </a:r>
            <a:r>
              <a:rPr lang="es-MX" noProof="0" dirty="0">
                <a:effectLst/>
              </a:rPr>
              <a:t>marca de certificación </a:t>
            </a:r>
            <a:r>
              <a:rPr lang="es-MX" noProof="0" dirty="0" err="1">
                <a:effectLst/>
              </a:rPr>
              <a:t>ETL</a:t>
            </a:r>
            <a:r>
              <a:rPr lang="es-MX" sz="1200" b="0" kern="1200" noProof="0" dirty="0">
                <a:solidFill>
                  <a:schemeClr val="tx1"/>
                </a:solidFill>
                <a:effectLst/>
                <a:latin typeface="Arial"/>
                <a:ea typeface="+mn-ea"/>
                <a:cs typeface="Arial"/>
              </a:rPr>
              <a:t>. Estos indican que el equipo ha sido certificado o clasificado para saneamiento bajo un programa acreditado por ANSI.</a:t>
            </a:r>
          </a:p>
        </p:txBody>
      </p:sp>
    </p:spTree>
    <p:extLst>
      <p:ext uri="{BB962C8B-B14F-4D97-AF65-F5344CB8AC3E}">
        <p14:creationId xmlns:p14="http://schemas.microsoft.com/office/powerpoint/2010/main" val="411344517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chemeClr val="tx1"/>
                </a:solidFill>
              </a:rPr>
              <a:pPr eaLnBrk="1" hangingPunct="1">
                <a:defRPr/>
              </a:pPr>
              <a:t>257</a:t>
            </a:fld>
            <a:endParaRPr lang="en-US" sz="1200" b="0" dirty="0">
              <a:solidFill>
                <a:schemeClr val="tx1"/>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lnSpc>
                <a:spcPct val="80000"/>
              </a:lnSpc>
              <a:defRPr/>
            </a:pPr>
            <a:r>
              <a:rPr lang="es-US" b="1" noProof="0" dirty="0">
                <a:latin typeface="Times New Roman" charset="0"/>
                <a:cs typeface="+mn-cs"/>
              </a:rPr>
              <a:t>Notas para el instructor</a:t>
            </a:r>
            <a:endParaRPr lang="es-US" noProof="0" dirty="0">
              <a:latin typeface="Times New Roman" charset="0"/>
              <a:cs typeface="+mn-cs"/>
            </a:endParaRPr>
          </a:p>
          <a:p>
            <a:pPr marL="171450" indent="-171450" algn="l">
              <a:lnSpc>
                <a:spcPct val="80000"/>
              </a:lnSpc>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El equipo fijo debe ser fácil de limpiar y también debe ser fácil limpiar alrededor de él. </a:t>
            </a:r>
          </a:p>
          <a:p>
            <a:pPr marL="171450" indent="-171450" algn="l">
              <a:lnSpc>
                <a:spcPct val="80000"/>
              </a:lnSpc>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Al instalar el equipo, siga las recomendaciones del fabricante.</a:t>
            </a:r>
            <a:r>
              <a:rPr lang="es-US" altLang="ja-JP" sz="1200" b="0" i="0" kern="1200" noProof="0" dirty="0">
                <a:solidFill>
                  <a:srgbClr val="000000"/>
                </a:solidFill>
                <a:latin typeface="Times New Roman"/>
                <a:ea typeface="ＭＳ Ｐゴシック"/>
                <a:cs typeface="ＭＳ Ｐゴシック" charset="0"/>
              </a:rPr>
              <a:t> </a:t>
            </a:r>
            <a:r>
              <a:rPr lang="es-US" sz="1200" b="0" i="0" kern="1200" noProof="0" dirty="0">
                <a:solidFill>
                  <a:srgbClr val="000000"/>
                </a:solidFill>
                <a:latin typeface="Times New Roman"/>
                <a:ea typeface="ＭＳ Ｐゴシック"/>
                <a:cs typeface="ＭＳ Ｐゴシック" charset="0"/>
              </a:rPr>
              <a:t>También debe preguntar a su autoridad reguladora los requerimientos.</a:t>
            </a:r>
          </a:p>
          <a:p>
            <a:pPr marL="171450" marR="0" lvl="0" indent="-171450" algn="l" defTabSz="914400" rtl="0" eaLnBrk="0" fontAlgn="base" latinLnBrk="0" hangingPunct="0">
              <a:lnSpc>
                <a:spcPct val="80000"/>
              </a:lnSpc>
              <a:spcBef>
                <a:spcPts val="432"/>
              </a:spcBef>
              <a:spcAft>
                <a:spcPts val="0"/>
              </a:spcAft>
              <a:buClr>
                <a:srgbClr val="000000"/>
              </a:buClr>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Después de instalar el equipo, asegúrese de que el personal calificado le dé mantenimiento con frecuencia. También debe establecer un programa de mantenimiento con el proveedor o el fabricante. Revise el equipo con frecuencia para verificar que funcione correctamente.</a:t>
            </a:r>
          </a:p>
        </p:txBody>
      </p:sp>
    </p:spTree>
    <p:extLst>
      <p:ext uri="{BB962C8B-B14F-4D97-AF65-F5344CB8AC3E}">
        <p14:creationId xmlns:p14="http://schemas.microsoft.com/office/powerpoint/2010/main" val="189455617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chemeClr val="tx1"/>
                </a:solidFill>
              </a:rPr>
              <a:pPr eaLnBrk="1" hangingPunct="1">
                <a:defRPr/>
              </a:pPr>
              <a:t>258</a:t>
            </a:fld>
            <a:endParaRPr lang="en-US" sz="1200" b="0" dirty="0">
              <a:solidFill>
                <a:schemeClr val="tx1"/>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lnSpc>
                <a:spcPct val="80000"/>
              </a:lnSpc>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09728" indent="-109728" algn="l">
              <a:lnSpc>
                <a:spcPct val="80000"/>
              </a:lnSpc>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El equipo fijo debe ser fácil de limpiar y también debe ser fácil limpiar alrededor de él. </a:t>
            </a:r>
          </a:p>
          <a:p>
            <a:pPr marL="109728" indent="-109728" algn="l">
              <a:lnSpc>
                <a:spcPct val="80000"/>
              </a:lnSpc>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Al instalar el equipo, siga las recomendaciones del fabricante.</a:t>
            </a:r>
            <a:r>
              <a:rPr lang="es-US" altLang="ja-JP" sz="1200" b="0" i="0" kern="1200" noProof="0" dirty="0">
                <a:solidFill>
                  <a:srgbClr val="000000"/>
                </a:solidFill>
                <a:latin typeface="Times New Roman"/>
                <a:ea typeface="ＭＳ Ｐゴシック"/>
                <a:cs typeface="ＭＳ Ｐゴシック" charset="0"/>
              </a:rPr>
              <a:t> </a:t>
            </a:r>
            <a:r>
              <a:rPr lang="es-US" sz="1200" b="0" i="0" kern="1200" noProof="0" dirty="0">
                <a:solidFill>
                  <a:srgbClr val="000000"/>
                </a:solidFill>
                <a:latin typeface="Times New Roman"/>
                <a:ea typeface="ＭＳ Ｐゴシック"/>
                <a:cs typeface="ＭＳ Ｐゴシック" charset="0"/>
              </a:rPr>
              <a:t>También debe preguntar a su autoridad reguladora los requerimientos. </a:t>
            </a:r>
          </a:p>
        </p:txBody>
      </p:sp>
    </p:spTree>
    <p:extLst>
      <p:ext uri="{BB962C8B-B14F-4D97-AF65-F5344CB8AC3E}">
        <p14:creationId xmlns:p14="http://schemas.microsoft.com/office/powerpoint/2010/main" val="82615599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chemeClr val="tx1"/>
                </a:solidFill>
              </a:rPr>
              <a:pPr eaLnBrk="1" hangingPunct="1">
                <a:defRPr/>
              </a:pPr>
              <a:t>259</a:t>
            </a:fld>
            <a:endParaRPr lang="en-US" sz="1200" b="0" dirty="0">
              <a:solidFill>
                <a:schemeClr val="tx1"/>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18501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26</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b="1" noProof="0" dirty="0">
                <a:latin typeface="Times New Roman" charset="0"/>
                <a:cs typeface="Times New Roman" charset="0"/>
              </a:rPr>
              <a:t>Notas para el instructor</a:t>
            </a:r>
            <a:r>
              <a:rPr lang="es-ES" b="1" noProof="0" dirty="0">
                <a:solidFill>
                  <a:srgbClr val="FF3300"/>
                </a:solidFill>
                <a:latin typeface="Times New Roman" charset="0"/>
                <a:cs typeface="+mn-cs"/>
              </a:rPr>
              <a:t> </a:t>
            </a:r>
          </a:p>
          <a:p>
            <a:pPr eaLnBrk="1" hangingPunct="1">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Establezca procedimientos de operación estándar que se enfoquen en estas áreas. El programa ServSafe le mostrará cómo diseñar estos procedimientos</a:t>
            </a:r>
            <a:r>
              <a:rPr lang="es-ES" sz="1200" kern="1200" noProof="0" dirty="0">
                <a:solidFill>
                  <a:schemeClr val="tx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47632113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chemeClr val="tx1"/>
                </a:solidFill>
              </a:rPr>
              <a:pPr eaLnBrk="1" hangingPunct="1">
                <a:defRPr/>
              </a:pPr>
              <a:t>260</a:t>
            </a:fld>
            <a:endParaRPr lang="en-US" sz="1200" b="0" dirty="0">
              <a:solidFill>
                <a:schemeClr val="tx1"/>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Siempre siga las instrucciones del fabricante para instalar, operar y mantener las máquinas lavaplatos.</a:t>
            </a:r>
            <a:r>
              <a:rPr lang="es-US" altLang="ja-JP" sz="1200" b="0" i="0" kern="1200" noProof="0" dirty="0">
                <a:solidFill>
                  <a:srgbClr val="000000"/>
                </a:solidFill>
                <a:latin typeface="Times New Roman"/>
                <a:ea typeface="ＭＳ Ｐゴシック"/>
                <a:cs typeface="ＭＳ Ｐゴシック" charset="0"/>
              </a:rPr>
              <a:t> </a:t>
            </a:r>
            <a:endParaRPr lang="es-US" sz="1200" b="0" i="0" kern="1200" noProof="0" dirty="0">
              <a:solidFill>
                <a:srgbClr val="000000"/>
              </a:solidFill>
              <a:latin typeface="Times New Roman"/>
              <a:ea typeface="ＭＳ Ｐゴシック"/>
              <a:cs typeface="ＭＳ Ｐゴシック" charset="0"/>
            </a:endParaRPr>
          </a:p>
          <a:p>
            <a:pPr marL="114300" indent="-114300" eaLnBrk="1" hangingPunct="1">
              <a:lnSpc>
                <a:spcPct val="80000"/>
              </a:lnSpc>
              <a:spcBef>
                <a:spcPct val="50000"/>
              </a:spcBef>
              <a:defRPr/>
            </a:pPr>
            <a:endParaRPr lang="es-US" noProof="0" dirty="0">
              <a:latin typeface="Times New Roman" charset="0"/>
              <a:cs typeface="Times New Roman" charset="0"/>
            </a:endParaRPr>
          </a:p>
        </p:txBody>
      </p:sp>
    </p:spTree>
    <p:extLst>
      <p:ext uri="{BB962C8B-B14F-4D97-AF65-F5344CB8AC3E}">
        <p14:creationId xmlns:p14="http://schemas.microsoft.com/office/powerpoint/2010/main" val="233697663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261</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7790220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262</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388229939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5FDEDF-5932-6647-A76A-4BFD0E31EC2A}" type="slidenum">
              <a:rPr lang="en-US" sz="1200" b="0" smtClean="0">
                <a:solidFill>
                  <a:schemeClr val="tx1"/>
                </a:solidFill>
              </a:rPr>
              <a:pPr eaLnBrk="1" hangingPunct="1">
                <a:defRPr/>
              </a:pPr>
              <a:t>263</a:t>
            </a:fld>
            <a:endParaRPr lang="en-US" sz="1200" b="0" dirty="0">
              <a:solidFill>
                <a:schemeClr val="tx1"/>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endParaRPr lang="en-US" dirty="0">
              <a:latin typeface="Times New Roman"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200" kern="1200" dirty="0">
                <a:solidFill>
                  <a:schemeClr val="tx1"/>
                </a:solidFill>
                <a:effectLst/>
                <a:latin typeface="Times New Roman" pitchFamily="18" charset="0"/>
                <a:ea typeface="ＭＳ Ｐゴシック" charset="0"/>
                <a:cs typeface="ＭＳ Ｐゴシック" charset="0"/>
              </a:rPr>
              <a:t>Muchos establecimientos usan fregaderos de tres compartimentos para limpiar y sanitizar objetos manualmente.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200" kern="1200" dirty="0">
                <a:solidFill>
                  <a:schemeClr val="tx1"/>
                </a:solidFill>
                <a:effectLst/>
                <a:latin typeface="Times New Roman" pitchFamily="18" charset="0"/>
                <a:ea typeface="ＭＳ Ｐゴシック" charset="0"/>
                <a:cs typeface="ＭＳ Ｐゴシック" charset="0"/>
              </a:rPr>
              <a:t>Compre fregaderos donde pueda meter utensilios y equipo grande. También debe tener otros métodos para limpiar estos objetos, por ejemplo, limpiarlos en su lugar.</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254667192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264</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endParaRPr lang="en-US" dirty="0">
              <a:latin typeface="Times New Roman" charset="0"/>
            </a:endParaRPr>
          </a:p>
          <a:p>
            <a:pPr marL="114300" indent="-114300" eaLnBrk="1" hangingPunct="1">
              <a:buFontTx/>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Las estaciones para lavarse las manos se deben ubicar en áreas en las que sea fácil que los empleados se laven las manos con frecuencia.</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70238508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265</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endParaRPr lang="en-US" dirty="0">
              <a:latin typeface="Times New Roman" charset="0"/>
            </a:endParaRPr>
          </a:p>
          <a:p>
            <a:pPr marL="171450" indent="-171450" eaLnBrk="1" hangingPunct="1">
              <a:buFont typeface="Arial" panose="020B0604020202020204" pitchFamily="34" charset="0"/>
              <a:buChar char="•"/>
            </a:pPr>
            <a:r>
              <a:rPr lang="es-ES" dirty="0">
                <a:latin typeface="Times New Roman" charset="0"/>
              </a:rPr>
              <a:t>Los lavabos se deben usar sólo para lavarse las manos y para ningún otro propósito.</a:t>
            </a:r>
          </a:p>
          <a:p>
            <a:pPr marL="171450" indent="-171450" eaLnBrk="1" hangingPunct="1">
              <a:buFont typeface="Arial" panose="020B0604020202020204" pitchFamily="34" charset="0"/>
              <a:buChar char="•"/>
            </a:pPr>
            <a:r>
              <a:rPr lang="es-ES" dirty="0">
                <a:latin typeface="Times New Roman" charset="0"/>
              </a:rPr>
              <a:t>Para prevenir la contaminación cruzada, asegúrese de que haya barreras adecuadas o que haya un espacio adecuado entre el lavabo y los alimentos y las superficies que tienen contacto con estos para que no les salpique el agua.</a:t>
            </a:r>
          </a:p>
          <a:p>
            <a:pPr marL="171450" indent="-171450" eaLnBrk="1" hangingPunct="1">
              <a:buFont typeface="Arial" panose="020B0604020202020204" pitchFamily="34" charset="0"/>
              <a:buChar char="•"/>
            </a:pPr>
            <a:r>
              <a:rPr lang="es-ES" dirty="0">
                <a:latin typeface="Times New Roman" charset="0"/>
              </a:rPr>
              <a:t>Asegúrese de que estas estaciones funcionen correctamente, estén abastecidas y se les dé mantenimiento. Deben estar disponibles siempre. </a:t>
            </a:r>
          </a:p>
          <a:p>
            <a:pPr marL="171450" indent="-171450" eaLnBrk="1" hangingPunct="1">
              <a:buFont typeface="Arial" panose="020B0604020202020204" pitchFamily="34" charset="0"/>
              <a:buChar char="•"/>
            </a:pPr>
            <a:r>
              <a:rPr lang="es-ES" dirty="0">
                <a:latin typeface="Times New Roman" charset="0"/>
              </a:rPr>
              <a:t>Las estaciones de para lavarse las manos no se deben bloquear con equipo portátil ni poner en ellas artículos de cocina sucios.</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92879926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1539E9-1F54-B147-9E61-89918CF897D1}" type="slidenum">
              <a:rPr lang="en-US" sz="1200" b="0" smtClean="0">
                <a:solidFill>
                  <a:schemeClr val="tx1"/>
                </a:solidFill>
              </a:rPr>
              <a:pPr eaLnBrk="1" hangingPunct="1">
                <a:defRPr/>
              </a:pPr>
              <a:t>266</a:t>
            </a:fld>
            <a:endParaRPr lang="en-US" sz="1200" b="0" dirty="0">
              <a:solidFill>
                <a:schemeClr val="tx1"/>
              </a:solidFill>
            </a:endParaRPr>
          </a:p>
        </p:txBody>
      </p:sp>
      <p:sp>
        <p:nvSpPr>
          <p:cNvPr id="526339"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El agua debe ser potable y cumplir los requerimientos de temperatura y presión.</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El jabón puede ser líquido, en barra o en polvo.</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Toallas de papel desechables o un sistema de toalla continua con el que las personas puedan usar una toalla limpia. También se puede usar un secador de manos de aire caliente o de aire a temperatura ambiente expulsado a alta velocidad. </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Se requiere tener botes de basura si hay toallas desechables de papel.</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Un cartel o un letrero claramente visible debe indicarles a los empleados que deben lavarse las manos antes de volver al trabajo. El mensaje debe estar en todos los idiomas usados por los empleados del establecimiento.</a:t>
            </a:r>
          </a:p>
        </p:txBody>
      </p:sp>
    </p:spTree>
    <p:extLst>
      <p:ext uri="{BB962C8B-B14F-4D97-AF65-F5344CB8AC3E}">
        <p14:creationId xmlns:p14="http://schemas.microsoft.com/office/powerpoint/2010/main" val="191743119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267</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Notas para el instructor</a:t>
            </a:r>
            <a:endParaRPr lang="en-US" dirty="0">
              <a:latin typeface="Times New Roman" charset="0"/>
              <a:cs typeface="Times New Roman"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Un establecimiento usa muchos servicios públicos y sistemas del edificio. Entre los servicios públicos están el agua, la electricidad, el gas, el drenaje y el desecho de basura. Los sistemas del edificio incluyen plomería, iluminación y ventilación. Los servicios públicos deben poder satisfacer las necesidades del establecimiento. Además, los servicios públicos y los sistemas deben funcionar correctamente. Si no es así, el peligro de contaminación es mayor.</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Cada autoridad reguladora establece estándares relacionados con el agua en su jurisdicción. para la preparación de alimentos y para las superficies que tienen contacto con alimentos sólo se puede usar agua que se pueda beber. A esta agua se le llama “potable”.</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Sin importar de dónde provenga el agua, usted debe saber cómo prevenir los problemas de plomería que podrían afectar la seguridad de los alimentos.</a:t>
            </a: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49012846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268</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14300" indent="-114300" eaLnBrk="1" hangingPunct="1">
              <a:buSzPct val="80000"/>
              <a:buFontTx/>
              <a:buChar char="•"/>
              <a:defRPr/>
            </a:pPr>
            <a:r>
              <a:rPr lang="es-ES" sz="1200" b="0" noProof="0" dirty="0">
                <a:solidFill>
                  <a:srgbClr val="FF0000"/>
                </a:solidFill>
              </a:rPr>
              <a:t>Si la plomería no se instala o mantiene correctamente, podría causar que el agua potable y el agua insegura se mezclen. En su establecimiento sólo los plomeros certificados deben trabajar en la plomería.</a:t>
            </a:r>
            <a:endParaRPr lang="en-US" dirty="0">
              <a:latin typeface="Times New Roman" charset="0"/>
              <a:cs typeface="Times New Roman" charset="0"/>
            </a:endParaRPr>
          </a:p>
        </p:txBody>
      </p:sp>
    </p:spTree>
    <p:extLst>
      <p:ext uri="{BB962C8B-B14F-4D97-AF65-F5344CB8AC3E}">
        <p14:creationId xmlns:p14="http://schemas.microsoft.com/office/powerpoint/2010/main" val="321720550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8FD98CB-1E69-B74E-BD76-AFD7672F9E06}" type="slidenum">
              <a:rPr lang="en-US" sz="1200" b="0" smtClean="0">
                <a:solidFill>
                  <a:schemeClr val="tx1"/>
                </a:solidFill>
              </a:rPr>
              <a:pPr eaLnBrk="1" hangingPunct="1">
                <a:defRPr/>
              </a:pPr>
              <a:t>269</a:t>
            </a:fld>
            <a:endParaRPr lang="en-US" sz="1200" b="0" dirty="0">
              <a:solidFill>
                <a:schemeClr val="tx1"/>
              </a:solidFill>
            </a:endParaRPr>
          </a:p>
        </p:txBody>
      </p:sp>
      <p:sp>
        <p:nvSpPr>
          <p:cNvPr id="528387" name="Rectangle 2"/>
          <p:cNvSpPr>
            <a:spLocks noGrp="1" noRot="1" noChangeAspect="1" noChangeArrowheads="1" noTextEdit="1"/>
          </p:cNvSpPr>
          <p:nvPr>
            <p:ph type="sldImg"/>
          </p:nvPr>
        </p:nvSpPr>
        <p:spPr>
          <a:xfrm>
            <a:off x="1182688" y="696913"/>
            <a:ext cx="4648200" cy="3486150"/>
          </a:xfrm>
          <a:ln/>
        </p:spPr>
      </p:sp>
      <p:sp>
        <p:nvSpPr>
          <p:cNvPr id="503811" name="Rectangle 3"/>
          <p:cNvSpPr>
            <a:spLocks noGrp="1" noChangeArrowheads="1"/>
          </p:cNvSpPr>
          <p:nvPr>
            <p:ph type="body" idx="1"/>
          </p:nvPr>
        </p:nvSpPr>
        <p:spPr>
          <a:xfrm>
            <a:off x="876300" y="4468813"/>
            <a:ext cx="5432425" cy="4294187"/>
          </a:xfrm>
          <a:noFill/>
        </p:spPr>
        <p:txBody>
          <a:bodyPr lIns="93571" tIns="46785" rIns="93571" bIns="46785"/>
          <a:lstStyle/>
          <a:p>
            <a:pPr marL="114300" indent="-114300" eaLnBrk="1" hangingPunct="1"/>
            <a:r>
              <a:rPr lang="en-US" b="1" dirty="0">
                <a:latin typeface="Times New Roman" charset="0"/>
                <a:cs typeface="Times New Roman" charset="0"/>
              </a:rPr>
              <a:t>Notas para el instructor</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pPr>
            <a:r>
              <a:rPr lang="es-ES" dirty="0">
                <a:latin typeface="Times New Roman" charset="0"/>
              </a:rPr>
              <a:t>El mayor reto de la seguridad del agua surge de las conexiones cruzadas. Una conexión cruzada es un enlace físico entre agua segura y agua sucia, que puede provenir de desagües, alcantarillas y otras fuentes de aguas residuales. Una conexión cruzada es peligrosa porque puede ocurrir un reflujo.</a:t>
            </a:r>
          </a:p>
        </p:txBody>
      </p:sp>
    </p:spTree>
    <p:extLst>
      <p:ext uri="{BB962C8B-B14F-4D97-AF65-F5344CB8AC3E}">
        <p14:creationId xmlns:p14="http://schemas.microsoft.com/office/powerpoint/2010/main" val="399989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27</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7744" indent="-237744" algn="l">
              <a:spcBef>
                <a:spcPts val="432"/>
              </a:spcBef>
              <a:spcAft>
                <a:spcPts val="0"/>
              </a:spcAft>
              <a:buNone/>
            </a:pPr>
            <a:r>
              <a:rPr lang="es-ES" sz="1200" b="1" i="0" noProof="0" dirty="0">
                <a:solidFill>
                  <a:srgbClr val="000000"/>
                </a:solidFill>
                <a:latin typeface="Times New Roman"/>
                <a:ea typeface="ＭＳ Ｐゴシック"/>
                <a:cs typeface="Times New Roman"/>
              </a:rPr>
              <a:t>Notas para el instructor</a:t>
            </a:r>
            <a:r>
              <a:rPr lang="es-ES" sz="1200" b="1" i="0" kern="1200" noProof="0" dirty="0">
                <a:solidFill>
                  <a:srgbClr val="FF3300"/>
                </a:solidFill>
                <a:latin typeface="Times New Roman"/>
                <a:ea typeface="ＭＳ Ｐゴシック"/>
                <a:cs typeface="ＭＳ Ｐゴシック" charset="0"/>
              </a:rPr>
              <a:t> </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Los gerentes deben establecer procedimientos de operación estándar que se enfoquen las medidas que aparecen en la transparencia. Después deben dar entrenamiento a sus empleados sobre estos procedimientos.</a:t>
            </a:r>
          </a:p>
        </p:txBody>
      </p:sp>
    </p:spTree>
    <p:extLst>
      <p:ext uri="{BB962C8B-B14F-4D97-AF65-F5344CB8AC3E}">
        <p14:creationId xmlns:p14="http://schemas.microsoft.com/office/powerpoint/2010/main" val="65438517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90FE6C7-8CE0-0540-A1EE-A4C2CA62CCA7}" type="slidenum">
              <a:rPr lang="en-US" sz="1200" b="0" smtClean="0">
                <a:solidFill>
                  <a:schemeClr val="tx1"/>
                </a:solidFill>
              </a:rPr>
              <a:pPr eaLnBrk="1" hangingPunct="1">
                <a:defRPr/>
              </a:pPr>
              <a:t>270</a:t>
            </a:fld>
            <a:endParaRPr lang="en-US" sz="1200" b="0" dirty="0">
              <a:solidFill>
                <a:schemeClr val="tx1"/>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2163" indent="-112163">
              <a:defRPr/>
            </a:pPr>
            <a:r>
              <a:rPr lang="es-US" b="1" noProof="0" dirty="0">
                <a:latin typeface="Times New Roman" charset="0"/>
                <a:cs typeface="Times New Roman" charset="0"/>
              </a:rPr>
              <a:t>Notas para el instructor</a:t>
            </a:r>
            <a:endParaRPr lang="es-US" noProof="0" dirty="0">
              <a:latin typeface="Times New Roman" charset="0"/>
              <a:cs typeface="Times New Roman" charset="0"/>
            </a:endParaRPr>
          </a:p>
          <a:p>
            <a:pPr marL="171450" indent="-171450" algn="l" defTabSz="914400">
              <a:spcBef>
                <a:spcPts val="720"/>
              </a:spcBef>
              <a:buClr>
                <a:schemeClr val="tx1"/>
              </a:buClr>
              <a:buSzPct val="80000"/>
              <a:buFont typeface="Arial" panose="020B0604020202020204" pitchFamily="34" charset="0"/>
              <a:buChar char="•"/>
            </a:pPr>
            <a:r>
              <a:rPr lang="es-US" sz="1200" b="0" i="0" kern="1200" noProof="0" dirty="0">
                <a:solidFill>
                  <a:schemeClr val="tx1"/>
                </a:solidFill>
                <a:latin typeface="Times New Roman"/>
                <a:ea typeface="ＭＳ Ｐゴシック" charset="0"/>
                <a:cs typeface="ＭＳ Ｐゴシック" charset="0"/>
              </a:rPr>
              <a:t>El reflujo puede ser el resultado de la presión que empuja los contaminantes hacia el suministro de agua. También puede ocurrir cuando el alto uso de agua en una área del establecimiento crea un vacío en el sistema de plomería que aspira contaminantes hacia el suministro de agua. A esto se le llama retrosifonaje. </a:t>
            </a:r>
          </a:p>
          <a:p>
            <a:pPr marL="171450" indent="-171450" algn="l" defTabSz="914400">
              <a:spcBef>
                <a:spcPts val="720"/>
              </a:spcBef>
              <a:buClr>
                <a:schemeClr val="tx1"/>
              </a:buClr>
              <a:buSzPct val="80000"/>
              <a:buFont typeface="Arial" panose="020B0604020202020204" pitchFamily="34" charset="0"/>
              <a:buChar char="•"/>
            </a:pPr>
            <a:r>
              <a:rPr lang="es-US" sz="1200" b="0" i="0" kern="1200" noProof="0" dirty="0">
                <a:solidFill>
                  <a:schemeClr val="tx1"/>
                </a:solidFill>
                <a:latin typeface="Times New Roman"/>
                <a:ea typeface="ＭＳ Ｐゴシック" charset="0"/>
                <a:cs typeface="ＭＳ Ｐゴシック" charset="0"/>
              </a:rPr>
              <a:t>Una llave de agua corriente debajo del borde de rebalse de un fregadero es un ejemplo de una conexión cruzada que puede causar un retrosifonaje. Otro ejemplo sería una manguera sumergida en un balde para trapear.</a:t>
            </a:r>
          </a:p>
        </p:txBody>
      </p:sp>
    </p:spTree>
    <p:extLst>
      <p:ext uri="{BB962C8B-B14F-4D97-AF65-F5344CB8AC3E}">
        <p14:creationId xmlns:p14="http://schemas.microsoft.com/office/powerpoint/2010/main" val="259588142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271</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76301" y="4419600"/>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5" tIns="46412" rIns="92825" bIns="46412"/>
          <a:lstStyle/>
          <a:p>
            <a:pPr marL="114288" indent="-114288">
              <a:defRPr/>
            </a:pPr>
            <a:r>
              <a:rPr lang="es-AR" b="1" dirty="0">
                <a:latin typeface="Times New Roman" charset="0"/>
              </a:rPr>
              <a:t>Notas para el instructor</a:t>
            </a:r>
            <a:endParaRPr lang="es-AR" sz="1200" kern="1200" dirty="0">
              <a:solidFill>
                <a:schemeClr val="tx1"/>
              </a:solidFill>
              <a:latin typeface="Times New Roman" charset="0"/>
              <a:ea typeface="ＭＳ Ｐゴシック" charset="0"/>
              <a:cs typeface="ＭＳ Ｐゴシック" charset="0"/>
            </a:endParaRPr>
          </a:p>
          <a:p>
            <a:pPr marL="114288" indent="-114288">
              <a:buFontTx/>
              <a:buChar char="•"/>
              <a:defRPr/>
            </a:pPr>
            <a:r>
              <a:rPr lang="es-AR" dirty="0">
                <a:latin typeface="Times New Roman" charset="0"/>
              </a:rPr>
              <a:t>La mejor manera de prevenir el reflujo es evitar la creación de una conexión cruzada.</a:t>
            </a:r>
          </a:p>
          <a:p>
            <a:pPr marL="114288" indent="-114288">
              <a:buFontTx/>
              <a:buChar char="•"/>
              <a:defRPr/>
            </a:pPr>
            <a:r>
              <a:rPr lang="es-AR" b="1" dirty="0">
                <a:latin typeface="Times New Roman" charset="0"/>
              </a:rPr>
              <a:t>NO</a:t>
            </a:r>
            <a:r>
              <a:rPr lang="es-AR" dirty="0">
                <a:latin typeface="Times New Roman" charset="0"/>
              </a:rPr>
              <a:t> conecte una manguera a una llave a menos que se use un dispositivo de prevención del reflujo, como una válvula rompevacío. Una válvula rompevacío es un dispositivo mecánico que previene el retrosifonaje. Para lograr esto cierra una válvula de retención y sella la línea de suministro de agua cuando se detiene el flujo del agua.</a:t>
            </a:r>
          </a:p>
          <a:p>
            <a:pPr marL="114288" indent="-114288">
              <a:buFontTx/>
              <a:buChar char="•"/>
              <a:defRPr/>
            </a:pPr>
            <a:r>
              <a:rPr lang="es-AR" dirty="0">
                <a:latin typeface="Times New Roman" charset="0"/>
              </a:rPr>
              <a:t>También se usan otros dispositivos mecánicos para prevenir el reflujo. Entre ellos están la válvula de retención doble y los dispositivos antirreflujo para zonas de presión reducida. Estos dispositivos tienen más de una válvula de retención para sellar el suministro de agua. Además con ellos se puede determinar si las válvulas de retención están funcionando. </a:t>
            </a:r>
          </a:p>
          <a:p>
            <a:pPr marL="114288" indent="-114288">
              <a:buFontTx/>
              <a:buChar char="•"/>
              <a:defRPr/>
            </a:pPr>
            <a:r>
              <a:rPr lang="es-AR" dirty="0">
                <a:latin typeface="Times New Roman" charset="0"/>
              </a:rPr>
              <a:t>Los dispositivos de prevención de reflujo se deben revisar con frecuencia para asegurarse de que estén funcionando correctamente. Este trabajo debe ser realizado y documentado por un técnico entrenado y certificado. Siempre debe seguir los requerimientos locales y las recomendaciones del fabricante.</a:t>
            </a:r>
          </a:p>
          <a:p>
            <a:pPr marL="114288" indent="-114288">
              <a:buFontTx/>
              <a:buChar char="•"/>
              <a:defRPr/>
            </a:pPr>
            <a:r>
              <a:rPr lang="es-AR" dirty="0">
                <a:latin typeface="Times New Roman" charset="0"/>
              </a:rPr>
              <a:t>La única manera de prevenir el reflujo es crear un espacio de aire. Un espacio de aire es un espacio que separa una salida del suministro de agua de una fuente potencialmente contaminada. Por lo general, un fregadero diseñado e instalado correctamente tiene dos espacios de aire, como se muestra en la ilustración de la diapositiva. Uno está entre la llave y el borde de rebalse del fregadero. El otro está entre la tubería de desagüe del fregadero y el desagüe del piso del establecimiento.</a:t>
            </a:r>
          </a:p>
        </p:txBody>
      </p:sp>
    </p:spTree>
    <p:extLst>
      <p:ext uri="{BB962C8B-B14F-4D97-AF65-F5344CB8AC3E}">
        <p14:creationId xmlns:p14="http://schemas.microsoft.com/office/powerpoint/2010/main" val="101798267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272</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Otro problema común es la acumulación de grasa en las tuberías.</a:t>
            </a:r>
          </a:p>
          <a:p>
            <a:pPr marL="114300" indent="-114300" eaLnBrk="1" hangingPunct="1">
              <a:lnSpc>
                <a:spcPct val="80000"/>
              </a:lnSpc>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Con frecuencia se instalan trampas de grasa para prevenir que esta condensación tape el drenaje. Si se usa una trampa, debe ser instalada por un plomero con licencia y estar en un lugar de fácil acceso.</a:t>
            </a:r>
          </a:p>
          <a:p>
            <a:pPr marL="114300" indent="-114300" eaLnBrk="1" hangingPunct="1">
              <a:lnSpc>
                <a:spcPct val="80000"/>
              </a:lnSpc>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Además, asegúrese de que la trampa se limpia regularmente siguiendo las recomendaciones del fabricante. Si las trampas no se limpian con frecuencia o correctamente, se puede estancar el agua sucia, y causar mal olor y contaminación.</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77078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273</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s-US" b="1" noProof="0" dirty="0">
                <a:latin typeface="Times New Roman" charset="0"/>
                <a:cs typeface="Times New Roman" charset="0"/>
              </a:rPr>
              <a:t>Notas para el instructor</a:t>
            </a:r>
            <a:endParaRPr lang="es-US" noProof="0" dirty="0">
              <a:latin typeface="Times New Roman" charset="0"/>
              <a:cs typeface="Times New Roman" charset="0"/>
            </a:endParaRPr>
          </a:p>
          <a:p>
            <a:pPr marL="109728" indent="-109728" algn="l" defTabSz="914400">
              <a:spcBef>
                <a:spcPts val="720"/>
              </a:spcBef>
              <a:buClr>
                <a:schemeClr val="tx1"/>
              </a:buClr>
              <a:buSzPct val="80000"/>
              <a:buFontTx/>
              <a:buChar char="•"/>
            </a:pPr>
            <a:r>
              <a:rPr lang="es-US" sz="1200" b="0" i="0" kern="1200" noProof="0" dirty="0">
                <a:solidFill>
                  <a:schemeClr val="tx1"/>
                </a:solidFill>
                <a:latin typeface="Times New Roman"/>
                <a:ea typeface="ＭＳ Ｐゴシック" charset="0"/>
                <a:cs typeface="ＭＳ Ｐゴシック" charset="0"/>
              </a:rPr>
              <a:t>Con una buena iluminación es más fácil limpiar su establecimiento. Y también contribuye a tener un ambiente más seguro.</a:t>
            </a:r>
          </a:p>
          <a:p>
            <a:pPr marL="109728" indent="-109728" algn="l" defTabSz="914400">
              <a:spcBef>
                <a:spcPts val="720"/>
              </a:spcBef>
              <a:buClr>
                <a:schemeClr val="tx1"/>
              </a:buClr>
              <a:buSzPct val="80000"/>
              <a:buFontTx/>
              <a:buChar char="•"/>
            </a:pPr>
            <a:r>
              <a:rPr lang="es-ES" sz="1200" b="0" i="0" kern="1200" noProof="0" dirty="0">
                <a:solidFill>
                  <a:schemeClr val="tx1"/>
                </a:solidFill>
                <a:latin typeface="Times New Roman"/>
                <a:ea typeface="ＭＳ Ｐゴシック" charset="0"/>
                <a:cs typeface="ＭＳ Ｐゴシック" charset="0"/>
              </a:rPr>
              <a:t>La intensidad de la iluminación (qué tan brillantes son las lámparas del establecimiento) usualmente se mide en unidades llamadas “candelas por pie cuadrado” o “lúmenes por pie cuadrado”. </a:t>
            </a:r>
            <a:r>
              <a:rPr lang="es-US" sz="1200" b="0" i="0" kern="1200" noProof="0" dirty="0">
                <a:solidFill>
                  <a:schemeClr val="tx1"/>
                </a:solidFill>
                <a:latin typeface="Times New Roman"/>
                <a:ea typeface="ＭＳ Ｐゴシック" charset="0"/>
                <a:cs typeface="ＭＳ Ｐゴシック" charset="0"/>
              </a:rPr>
              <a:t>Usualmente las jurisdicciones locales requieren que las áreas de preparación estén más iluminadas que otras áreas. Así los empleados pueden darse cuenta de las condiciones de los alimentos. Y también pueden identificar los objetos que necesitan limpiarse.</a:t>
            </a:r>
          </a:p>
          <a:p>
            <a:pPr marL="109728" indent="-109728" algn="l" defTabSz="914400">
              <a:spcBef>
                <a:spcPts val="720"/>
              </a:spcBef>
              <a:buClr>
                <a:schemeClr val="tx1"/>
              </a:buClr>
              <a:buSzPct val="80000"/>
              <a:buFontTx/>
              <a:buChar char="•"/>
            </a:pPr>
            <a:r>
              <a:rPr lang="es-US" sz="1200" b="0" i="0" kern="1200" noProof="0" dirty="0">
                <a:solidFill>
                  <a:schemeClr val="tx1"/>
                </a:solidFill>
                <a:latin typeface="Times New Roman"/>
                <a:ea typeface="ＭＳ Ｐゴシック" charset="0"/>
                <a:cs typeface="ＭＳ Ｐゴシック" charset="0"/>
              </a:rPr>
              <a:t>Después de instalar el nivel apropiado de iluminación en cada área, lo debe monitorear. Reemplace las lámparas que se quemen, y asegúrese de que sean del tamaño correcto. Las unidades de iluminación deben tener lámparas resistentes a romperse o cubiertas protectoras. Estos productos evitarán que los fragmentos de vidrio contaminen los alimentos o las superficies de contacto con alimentos.</a:t>
            </a:r>
          </a:p>
        </p:txBody>
      </p:sp>
    </p:spTree>
    <p:extLst>
      <p:ext uri="{BB962C8B-B14F-4D97-AF65-F5344CB8AC3E}">
        <p14:creationId xmlns:p14="http://schemas.microsoft.com/office/powerpoint/2010/main" val="372162706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764323-FB01-FA4E-9220-ECDCDEAF2F1F}" type="slidenum">
              <a:rPr lang="en-US" sz="1200" b="0" smtClean="0">
                <a:solidFill>
                  <a:schemeClr val="tx1"/>
                </a:solidFill>
              </a:rPr>
              <a:pPr eaLnBrk="1" hangingPunct="1">
                <a:defRPr/>
              </a:pPr>
              <a:t>274</a:t>
            </a:fld>
            <a:endParaRPr lang="en-US" sz="1200" b="0" dirty="0">
              <a:solidFill>
                <a:schemeClr val="tx1"/>
              </a:solidFill>
            </a:endParaRPr>
          </a:p>
        </p:txBody>
      </p:sp>
      <p:sp>
        <p:nvSpPr>
          <p:cNvPr id="532483" name="Rectangle 2"/>
          <p:cNvSpPr>
            <a:spLocks noGrp="1" noRot="1" noChangeAspect="1" noChangeArrowheads="1" noTextEdit="1"/>
          </p:cNvSpPr>
          <p:nvPr>
            <p:ph type="sldImg"/>
          </p:nvPr>
        </p:nvSpPr>
        <p:spPr>
          <a:xfrm>
            <a:off x="1182688" y="696913"/>
            <a:ext cx="4648200" cy="3486150"/>
          </a:xfrm>
          <a:ln/>
        </p:spPr>
      </p:sp>
      <p:sp>
        <p:nvSpPr>
          <p:cNvPr id="532484"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Notas para el instructor </a:t>
            </a:r>
            <a:endParaRPr lang="en-US" dirty="0">
              <a:latin typeface="Times New Roman" charset="0"/>
              <a:cs typeface="Times New Roman"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La ventilación mejora la calidad del aire dentro de los establecimientos. Elimina el calor, el vapor y el humo de las líneas de cocción. También elimina los gases y los olores. Si los sistemas de ventilación no funcionan correctamente, la grasa y la condensación se acumularán en las paredes y los techos.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sistemas de ventilación se deben limpiar y mantener según las recomendaciones del fabricante.</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37835856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DE613AA-8A3A-9646-AAE4-CEFEF7AB1982}" type="slidenum">
              <a:rPr lang="en-US" sz="1200" b="0" smtClean="0">
                <a:solidFill>
                  <a:schemeClr val="tx1"/>
                </a:solidFill>
              </a:rPr>
              <a:pPr eaLnBrk="1" hangingPunct="1">
                <a:defRPr/>
              </a:pPr>
              <a:t>275</a:t>
            </a:fld>
            <a:endParaRPr lang="en-US" sz="1200" b="0" dirty="0">
              <a:solidFill>
                <a:schemeClr val="tx1"/>
              </a:solidFill>
            </a:endParaRPr>
          </a:p>
        </p:txBody>
      </p:sp>
      <p:sp>
        <p:nvSpPr>
          <p:cNvPr id="533507" name="Rectangle 2"/>
          <p:cNvSpPr>
            <a:spLocks noGrp="1" noRot="1" noChangeAspect="1" noChangeArrowheads="1" noTextEdit="1"/>
          </p:cNvSpPr>
          <p:nvPr>
            <p:ph type="sldImg"/>
          </p:nvPr>
        </p:nvSpPr>
        <p:spPr>
          <a:xfrm>
            <a:off x="1182688" y="696913"/>
            <a:ext cx="4648200" cy="3486150"/>
          </a:xfrm>
          <a:ln/>
        </p:spPr>
      </p:sp>
      <p:sp>
        <p:nvSpPr>
          <p:cNvPr id="533508"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Si no se maneja correctamente, la basura puede atraer plagas y contaminar los alimentos, el equipo y los utensilios. </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empleados deben tener cuidado al retirar la basura para no contaminar los alimentos ni las superficies que tiene contacto con alimentos. El empleado de la foto no ha sido cuidadoso y podría contaminar la mesa de preparación.</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Limpie los botes de basura por dentro y por fuera con frecuencia. Así ayudará a prevenir la contaminación de los alimentos y las superficies que tiene contacto con alimentos. También reducirá los olores y las plagas. No limpie los botes de basura cerca de las áreas de preparación o de almacenamiento de alimentos.</a:t>
            </a:r>
          </a:p>
        </p:txBody>
      </p:sp>
    </p:spTree>
    <p:extLst>
      <p:ext uri="{BB962C8B-B14F-4D97-AF65-F5344CB8AC3E}">
        <p14:creationId xmlns:p14="http://schemas.microsoft.com/office/powerpoint/2010/main" val="270101698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chemeClr val="tx1"/>
                </a:solidFill>
              </a:rPr>
              <a:pPr eaLnBrk="1" hangingPunct="1">
                <a:defRPr/>
              </a:pPr>
              <a:t>276</a:t>
            </a:fld>
            <a:endParaRPr lang="en-US" sz="1200" b="0" dirty="0">
              <a:solidFill>
                <a:schemeClr val="tx1"/>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botes de basura se deben tapar cuando no se estén usando.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baños de mujeres deben tener un receptáculo cubierto para toallas sanitarias.</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El desperdicio y el material reciclable se deben mantener separados de los alimentos y las superficies que tiene contacto con alimentos. El almacenamiento de estos materiales no debe crear una molestia ni un peligro para la salud del público.</a:t>
            </a:r>
          </a:p>
        </p:txBody>
      </p:sp>
    </p:spTree>
    <p:extLst>
      <p:ext uri="{BB962C8B-B14F-4D97-AF65-F5344CB8AC3E}">
        <p14:creationId xmlns:p14="http://schemas.microsoft.com/office/powerpoint/2010/main" val="31794902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277</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basureros exteriores deben tener tapas que se ajusten bien y se deben mantener tapados siempre. Mantenga los tapones de drenaje en su lugar.</a:t>
            </a:r>
          </a:p>
        </p:txBody>
      </p:sp>
    </p:spTree>
    <p:extLst>
      <p:ext uri="{BB962C8B-B14F-4D97-AF65-F5344CB8AC3E}">
        <p14:creationId xmlns:p14="http://schemas.microsoft.com/office/powerpoint/2010/main" val="421920266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278</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Notas para el instructor</a:t>
            </a: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Asegúrese de que el edificio esté en buenas condiciones. No debe haber goteras, agujeros ni grietas en los pisos, los cimientos, los techos y las ventanas. En la foto, el encargado de mantenimiento está rellenando una grieta en la pared para que no entren las plagas.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92902012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chemeClr val="tx1"/>
                </a:solidFill>
              </a:rPr>
              <a:pPr eaLnBrk="1" hangingPunct="1">
                <a:defRPr/>
              </a:pPr>
              <a:t>279</a:t>
            </a:fld>
            <a:endParaRPr lang="en-US" sz="1200" b="0" dirty="0">
              <a:solidFill>
                <a:schemeClr val="tx1"/>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Hay crisis que pueden afectar la seguridad de los alimentos que usted sirve. Entre</a:t>
            </a:r>
            <a:r>
              <a:rPr lang="es-ES" sz="1200" b="1" i="1" kern="1200" dirty="0">
                <a:solidFill>
                  <a:schemeClr val="tx1"/>
                </a:solidFill>
                <a:effectLst/>
                <a:latin typeface="Times New Roman" pitchFamily="18" charset="0"/>
                <a:ea typeface="ＭＳ Ｐゴシック" charset="0"/>
                <a:cs typeface="ＭＳ Ｐゴシック" charset="0"/>
              </a:rPr>
              <a:t> </a:t>
            </a:r>
            <a:r>
              <a:rPr lang="es-ES" sz="1200" kern="1200" dirty="0">
                <a:solidFill>
                  <a:schemeClr val="tx1"/>
                </a:solidFill>
                <a:effectLst/>
                <a:latin typeface="Times New Roman" pitchFamily="18" charset="0"/>
                <a:ea typeface="ＭＳ Ｐゴシック" charset="0"/>
                <a:cs typeface="ＭＳ Ｐゴシック" charset="0"/>
              </a:rPr>
              <a:t>las más comunes están los apagones, los incendios, las inundaciones y los reflujos de aguas negras. </a:t>
            </a:r>
            <a:r>
              <a:rPr lang="es-ES_tradnl" sz="1200" kern="1200" dirty="0">
                <a:solidFill>
                  <a:schemeClr val="tx1"/>
                </a:solidFill>
                <a:effectLst/>
                <a:latin typeface="Times New Roman" pitchFamily="18" charset="0"/>
                <a:ea typeface="ＭＳ Ｐゴシック" charset="0"/>
                <a:cs typeface="ＭＳ Ｐゴシック" charset="0"/>
              </a:rPr>
              <a:t>La autoridad reguladora local considera que son peligros inminentes para la salud. Un peligro inminente para la salud es una grave amenaza que requiere una corrección inmediata o el cierre del establecimiento para prevenir lesiones.</a:t>
            </a:r>
            <a:endParaRPr lang="en-US" sz="1200" kern="1200" dirty="0">
              <a:solidFill>
                <a:schemeClr val="tx1"/>
              </a:solidFill>
              <a:effectLst/>
              <a:latin typeface="Times New Roman" pitchFamily="18" charset="0"/>
              <a:ea typeface="ＭＳ Ｐゴシック" charset="0"/>
              <a:cs typeface="ＭＳ Ｐゴシック" charset="0"/>
            </a:endParaRPr>
          </a:p>
          <a:p>
            <a:pPr marL="171450" lvl="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Los apagones y las averías del sistema de refrigeración pueden amenazar su capacidad de controlar la temperatura de los alimentos TCS,</a:t>
            </a:r>
            <a:r>
              <a:rPr lang="es-ES" sz="1200" b="1" i="1" kern="1200" dirty="0">
                <a:solidFill>
                  <a:schemeClr val="tx1"/>
                </a:solidFill>
                <a:effectLst/>
                <a:latin typeface="Times New Roman" pitchFamily="18" charset="0"/>
                <a:ea typeface="ＭＳ Ｐゴシック" charset="0"/>
                <a:cs typeface="ＭＳ Ｐゴシック" charset="0"/>
              </a:rPr>
              <a:t> </a:t>
            </a:r>
            <a:r>
              <a:rPr lang="es-ES" sz="1200" kern="1200" dirty="0">
                <a:solidFill>
                  <a:schemeClr val="tx1"/>
                </a:solidFill>
                <a:effectLst/>
                <a:latin typeface="Times New Roman" pitchFamily="18" charset="0"/>
                <a:ea typeface="ＭＳ Ｐゴシック" charset="0"/>
                <a:cs typeface="ＭＳ Ｐゴシック" charset="0"/>
              </a:rPr>
              <a:t>lo que puede ocasionar el crecimiento de patógenos.</a:t>
            </a:r>
            <a:endParaRPr lang="en-US" sz="1200" kern="1200" dirty="0">
              <a:solidFill>
                <a:schemeClr val="tx1"/>
              </a:solidFill>
              <a:effectLst/>
              <a:latin typeface="Times New Roman" pitchFamily="18" charset="0"/>
              <a:ea typeface="ＭＳ Ｐゴシック" charset="0"/>
              <a:cs typeface="ＭＳ Ｐゴシック" charset="0"/>
            </a:endParaRPr>
          </a:p>
          <a:p>
            <a:pPr marL="171450" lvl="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Las personas que entran sin autorización a un establecimiento son un peligro para la seguridad de los alimentos. Esto se aplica sobre todo cuando entran a las áreas de almacenamiento y procesamiento. Además, los actos de la naturaleza pueden debilitar la seguridad de las instalaciones.</a:t>
            </a:r>
            <a:endParaRPr lang="en-US" sz="1200" kern="1200" dirty="0">
              <a:solidFill>
                <a:schemeClr val="tx1"/>
              </a:solidFill>
              <a:effectLst/>
              <a:latin typeface="Times New Roman" pitchFamily="18" charset="0"/>
              <a:ea typeface="ＭＳ Ｐゴシック" charset="0"/>
              <a:cs typeface="ＭＳ Ｐゴシック" charset="0"/>
            </a:endParaRPr>
          </a:p>
          <a:p>
            <a:pPr marL="171450" lvl="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También se deben tomar en cuenta las amenazas al suministro de agua potable. Las tuberías de agua rotas y las averías en los centros de tratamiento de agua son un peligro para la seguridad de los alimentos. También podría ser una amenaza la contaminación del suministro de agua realizada por terroristas.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80666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28</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b="1" noProof="0" dirty="0">
                <a:latin typeface="Times New Roman" charset="0"/>
                <a:cs typeface="Times New Roman" charset="0"/>
              </a:rPr>
              <a:t>Notas para el instructor</a:t>
            </a:r>
            <a:r>
              <a:rPr lang="es-ES" b="1" noProof="0"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Después de entrenar a los empleados, monitoréelos para asegurarse de que siguen los procedimientos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71450" indent="-171450" eaLnBrk="1" hangingPunct="1">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Algunas veces, tal vez note que los empleados realizan las tareas de manera incorrecta. Cada tarea incorrecta puede aumentar el riesgo. Cuando esto pase, es importante corregir la situación de inmediato. A esto lo llamamos acción correctiva.</a:t>
            </a:r>
          </a:p>
          <a:p>
            <a:pPr marL="171450" indent="-171450" eaLnBrk="1" hangingPunct="1">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Si un empleado constantemente realiza una tarea de manera incorrecta o varios empleados lo hacen, debe volverlos a entrenar</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55613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280</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r>
              <a:rPr lang="en-US" b="1" dirty="0">
                <a:latin typeface="Times New Roman" charset="0"/>
              </a:rPr>
              <a:t>Notas para el instructor</a:t>
            </a: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Cuando se enfrente alguna de estas crisis, primero debe determinar si hay un peligro grave para la seguridad de los alimentos. Si así fuera, debe suspender el servicio y notificar a la autoridad reguladora local.</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alimentos contaminados o deteriorados se deben tirar, junto con los alimentos cuyo empaque no esté intacto.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83242386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281</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r>
              <a:rPr lang="en-US" b="1" dirty="0">
                <a:latin typeface="Times New Roman" charset="0"/>
              </a:rPr>
              <a:t>Notas para el instructor</a:t>
            </a:r>
          </a:p>
          <a:p>
            <a:pPr marL="112163" indent="-112163">
              <a:buFontTx/>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Sin importar cómo se corrija el problema, necesitará la aprobación de la autoridad reguladora local para poder continuar el servicio</a:t>
            </a:r>
            <a:r>
              <a:rPr lang="en-US" sz="1200" b="0" i="0" u="none" strike="noStrike" kern="1200" baseline="0" dirty="0">
                <a:solidFill>
                  <a:schemeClr val="tx1"/>
                </a:solidFill>
                <a:latin typeface="Times New Roman" pitchFamily="18" charset="0"/>
                <a:ea typeface="ＭＳ Ｐゴシック" charset="0"/>
                <a:cs typeface="ＭＳ Ｐゴシック" charset="0"/>
              </a:rPr>
              <a:t>.</a:t>
            </a:r>
            <a:endParaRPr lang="en-US" sz="1200" b="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695266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A377163-F57B-E840-9BF6-5F15634B9AD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282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s-MX" b="1" noProof="0" dirty="0">
                <a:latin typeface="Times New Roman" charset="0"/>
              </a:rPr>
              <a:t>Notas para el instructor</a:t>
            </a:r>
          </a:p>
          <a:p>
            <a:pPr marL="171450" indent="-171450" eaLnBrk="1" hangingPunct="1">
              <a:buFont typeface="Arial" panose="020B0604020202020204" pitchFamily="34" charset="0"/>
              <a:buChar char="•"/>
            </a:pPr>
            <a:r>
              <a:rPr lang="es-MX" sz="1200" b="0" kern="1200" noProof="0" dirty="0">
                <a:solidFill>
                  <a:schemeClr val="tx1"/>
                </a:solidFill>
                <a:effectLst/>
                <a:latin typeface="Times New Roman" pitchFamily="18" charset="0"/>
                <a:ea typeface="ＭＳ Ｐゴシック" charset="0"/>
                <a:cs typeface="ＭＳ Ｐゴシック" charset="0"/>
              </a:rPr>
              <a:t>La autoridad reguladora podría permitir que el establecimiento siga funcionando en el evento</a:t>
            </a:r>
            <a:r>
              <a:rPr lang="es-MX" sz="1200" b="0" kern="1200" baseline="0" noProof="0" dirty="0">
                <a:solidFill>
                  <a:schemeClr val="tx1"/>
                </a:solidFill>
                <a:effectLst/>
                <a:latin typeface="Times New Roman" pitchFamily="18" charset="0"/>
                <a:ea typeface="ＭＳ Ｐゴシック" charset="0"/>
                <a:cs typeface="ＭＳ Ｐゴシック" charset="0"/>
              </a:rPr>
              <a:t> de una interrupción en el servicio de agua o electricidad si se cumplen ciertas condiciones. Estas incluyen contar con un plan de emergencia escrito y aprobado con anticipación por la autoridad reguladora. También tiene que asegurarse de que se toman las medidas correctivas inmediatas para prevenir, eliminar, o controlar cualquier riesgo a la seguridad alimentaria y cualquier peligro inminente a la salud asociado con la interrupción. Y finalmente, se tiene que informar a la autoridad reguladora después de implementar el plan de funcionamiento de emergencia. </a:t>
            </a:r>
            <a:endParaRPr lang="es-MX" b="0" noProof="0" dirty="0">
              <a:latin typeface="Times New Roman" charset="0"/>
            </a:endParaRPr>
          </a:p>
        </p:txBody>
      </p:sp>
    </p:spTree>
    <p:extLst>
      <p:ext uri="{BB962C8B-B14F-4D97-AF65-F5344CB8AC3E}">
        <p14:creationId xmlns:p14="http://schemas.microsoft.com/office/powerpoint/2010/main" val="397032624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816E30-7493-2447-8281-85F4856BD871}" type="slidenum">
              <a:rPr lang="en-US" sz="1200" b="0" smtClean="0">
                <a:solidFill>
                  <a:schemeClr val="tx1"/>
                </a:solidFill>
              </a:rPr>
              <a:pPr eaLnBrk="1" hangingPunct="1">
                <a:defRPr/>
              </a:pPr>
              <a:t>283</a:t>
            </a:fld>
            <a:endParaRPr lang="en-US" sz="1200" b="0" dirty="0">
              <a:solidFill>
                <a:schemeClr val="tx1"/>
              </a:solidFill>
            </a:endParaRPr>
          </a:p>
        </p:txBody>
      </p:sp>
      <p:sp>
        <p:nvSpPr>
          <p:cNvPr id="53862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18359769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034B67-FA54-1841-9338-DA08FEAF840C}" type="slidenum">
              <a:rPr lang="en-US" sz="1200" b="0" smtClean="0">
                <a:solidFill>
                  <a:schemeClr val="tx1"/>
                </a:solidFill>
              </a:rPr>
              <a:pPr eaLnBrk="1" hangingPunct="1">
                <a:defRPr/>
              </a:pPr>
              <a:t>284</a:t>
            </a:fld>
            <a:endParaRPr lang="en-US" sz="1200" b="0" dirty="0">
              <a:solidFill>
                <a:schemeClr val="tx1"/>
              </a:solidFill>
            </a:endParaRPr>
          </a:p>
        </p:txBody>
      </p:sp>
      <p:sp>
        <p:nvSpPr>
          <p:cNvPr id="541699"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876300" y="4465638"/>
            <a:ext cx="54943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La limpieza cuidadosa elimina las fuentes de comida para las plagas, destruye los huevos de insectos y reduce el número de lugares donde las plagas pueden refugiarse.</a:t>
            </a:r>
            <a:r>
              <a:rPr lang="es-US" altLang="ja-JP" sz="1200" b="0" i="0" noProof="0" dirty="0">
                <a:solidFill>
                  <a:srgbClr val="000000"/>
                </a:solidFill>
                <a:latin typeface="Times New Roman"/>
                <a:ea typeface="ＭＳ Ｐゴシック"/>
                <a:cs typeface="ＭＳ Ｐゴシック"/>
              </a:rPr>
              <a:t> </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Tire la basura rápida y correctamente. Mantenga los botes de basura limpios y en buenas condiciones. Mantenga los basureros exteriores con una tapa bien ajustada. Limpie los derrames alrededor de los botes de basura inmediatamente y lave los botes con frecuencia.</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Guarde los materiales reciclables en contenedores limpios, a prueba de plagas, tan lejos de su edificio como lo permitan los reglamentos locales.</a:t>
            </a:r>
          </a:p>
        </p:txBody>
      </p:sp>
    </p:spTree>
    <p:extLst>
      <p:ext uri="{BB962C8B-B14F-4D97-AF65-F5344CB8AC3E}">
        <p14:creationId xmlns:p14="http://schemas.microsoft.com/office/powerpoint/2010/main" val="330141344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8AAFED-554A-004F-A5BA-5A62D9E1174C}" type="slidenum">
              <a:rPr lang="en-US" sz="1200" b="0" smtClean="0">
                <a:solidFill>
                  <a:schemeClr val="tx1"/>
                </a:solidFill>
              </a:rPr>
              <a:pPr eaLnBrk="1" hangingPunct="1">
                <a:defRPr/>
              </a:pPr>
              <a:t>285</a:t>
            </a:fld>
            <a:endParaRPr lang="en-US" sz="1200" b="0" dirty="0">
              <a:solidFill>
                <a:schemeClr val="tx1"/>
              </a:solidFill>
            </a:endParaRPr>
          </a:p>
        </p:txBody>
      </p:sp>
      <p:sp>
        <p:nvSpPr>
          <p:cNvPr id="542723"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0" y="4468813"/>
            <a:ext cx="54340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charset="0"/>
                <a:cs typeface="ＭＳ Ｐゴシック" charset="0"/>
              </a:rPr>
              <a:t>Notas para el instructor</a:t>
            </a:r>
          </a:p>
          <a:p>
            <a:pPr marL="173736" indent="-173736" algn="l">
              <a:spcBef>
                <a:spcPts val="432"/>
              </a:spcBef>
              <a:spcAft>
                <a:spcPts val="0"/>
              </a:spcAft>
              <a:buClr>
                <a:srgbClr val="000000"/>
              </a:buClr>
              <a:buFont typeface="Arial"/>
              <a:buChar char="•"/>
            </a:pPr>
            <a:r>
              <a:rPr lang="es-US" sz="1200" b="0" i="0" kern="1200" noProof="0" dirty="0">
                <a:solidFill>
                  <a:srgbClr val="000000"/>
                </a:solidFill>
                <a:latin typeface="Times New Roman"/>
                <a:ea typeface="ＭＳ Ｐゴシック" charset="0"/>
                <a:cs typeface="ＭＳ Ｐゴシック" charset="0"/>
              </a:rPr>
              <a:t>Almacene los alimentos y suministros rápida y correctamente. Mantenga los alimentos y los suministros lejos de las paredes y separados, por lo menos, 6 pulgadas (15 centímetros) del piso. Use el método Primeras entradas, primeras salidas (PEPS o FIFO por sus siglas en</a:t>
            </a:r>
            <a:r>
              <a:rPr lang="es-US" sz="1200" b="0" i="0" kern="1200" baseline="0" noProof="0" dirty="0">
                <a:solidFill>
                  <a:srgbClr val="000000"/>
                </a:solidFill>
                <a:latin typeface="Times New Roman"/>
                <a:ea typeface="ＭＳ Ｐゴシック" charset="0"/>
                <a:cs typeface="ＭＳ Ｐゴシック" charset="0"/>
              </a:rPr>
              <a:t> inglés</a:t>
            </a:r>
            <a:r>
              <a:rPr lang="es-US" sz="1200" b="0" i="0" kern="1200" noProof="0" dirty="0">
                <a:solidFill>
                  <a:srgbClr val="000000"/>
                </a:solidFill>
                <a:latin typeface="Times New Roman"/>
                <a:ea typeface="ＭＳ Ｐゴシック" charset="0"/>
                <a:cs typeface="ＭＳ Ｐゴシック" charset="0"/>
              </a:rPr>
              <a:t>) para rotar los productos y que las plagas no tengan tiempo de alojarse en ellos y multiplicarse. </a:t>
            </a:r>
          </a:p>
          <a:p>
            <a:pPr marL="173736" indent="-173736" algn="l">
              <a:spcBef>
                <a:spcPts val="432"/>
              </a:spcBef>
              <a:spcAft>
                <a:spcPts val="0"/>
              </a:spcAft>
              <a:buClr>
                <a:srgbClr val="000000"/>
              </a:buClr>
              <a:buFont typeface="Arial"/>
              <a:buChar char="•"/>
            </a:pPr>
            <a:r>
              <a:rPr lang="es-US" sz="1200" b="0" i="0" kern="1200" noProof="0" dirty="0">
                <a:solidFill>
                  <a:srgbClr val="000000"/>
                </a:solidFill>
                <a:latin typeface="Times New Roman"/>
                <a:ea typeface="ＭＳ Ｐゴシック" charset="0"/>
                <a:cs typeface="ＭＳ Ｐゴシック" charset="0"/>
              </a:rPr>
              <a:t>Limpie inmediatamente los derrames de alimentos y bebidas, incluyendo migajas y restos de comida.</a:t>
            </a:r>
          </a:p>
        </p:txBody>
      </p:sp>
    </p:spTree>
    <p:extLst>
      <p:ext uri="{BB962C8B-B14F-4D97-AF65-F5344CB8AC3E}">
        <p14:creationId xmlns:p14="http://schemas.microsoft.com/office/powerpoint/2010/main" val="33579842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9B015D8-8EE2-B341-8466-662D97CCA8D9}" type="slidenum">
              <a:rPr lang="en-US" sz="1200" b="0" smtClean="0">
                <a:solidFill>
                  <a:schemeClr val="tx1"/>
                </a:solidFill>
              </a:rPr>
              <a:pPr eaLnBrk="1" hangingPunct="1">
                <a:defRPr/>
              </a:pPr>
              <a:t>286</a:t>
            </a:fld>
            <a:endParaRPr lang="en-US" sz="1200" b="0" dirty="0">
              <a:solidFill>
                <a:schemeClr val="tx1"/>
              </a:solidFill>
            </a:endParaRPr>
          </a:p>
        </p:txBody>
      </p:sp>
      <p:sp>
        <p:nvSpPr>
          <p:cNvPr id="539651"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lIns="92830" tIns="46415" rIns="92830" bIns="46415"/>
          <a:lstStyle/>
          <a:p>
            <a:pPr marL="0" indent="0" eaLnBrk="1" hangingPunct="1">
              <a:buFontTx/>
              <a:buNone/>
            </a:pPr>
            <a:r>
              <a:rPr lang="en-US" b="1" dirty="0">
                <a:latin typeface="Times New Roman" charset="0"/>
              </a:rPr>
              <a:t>Notas para el instructor</a:t>
            </a:r>
            <a:endParaRPr lang="en-US" b="1" baseline="0" dirty="0">
              <a:latin typeface="Times New Roman"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Examine todas las entregas antes de que entren a su establecimiento. Rechace las entregas en las que encuentre plagas o señales de ellas. Esto incluye huevecillos y partes del cuerpo (patas, alas, etc.).</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Cerciórese de que estén asegurados todos los puntos por los que las plagas pueden entrar al edificio. Proteja las ventanas y aberturas de ventilación con malla, y repárelas o reemplácelas cuando sea necesario. Selle las grietas de pisos, de paredes y alrededor de las tuberías. Instale puertas que se cierren solas o cortinas de aire (también llamadas puertas de aire o ventiladores para moscas) arriba o a lo largo de las puertas.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95544358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0BCDCC-E4A1-9A42-BB34-A4747B289E40}" type="slidenum">
              <a:rPr lang="en-US" sz="1200" b="0" smtClean="0">
                <a:solidFill>
                  <a:schemeClr val="tx1"/>
                </a:solidFill>
              </a:rPr>
              <a:pPr eaLnBrk="1" hangingPunct="1">
                <a:defRPr/>
              </a:pPr>
              <a:t>287</a:t>
            </a:fld>
            <a:endParaRPr lang="en-US" sz="1200" b="0" dirty="0">
              <a:solidFill>
                <a:schemeClr val="tx1"/>
              </a:solidFill>
            </a:endParaRPr>
          </a:p>
        </p:txBody>
      </p:sp>
      <p:sp>
        <p:nvSpPr>
          <p:cNvPr id="543747"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 veces, las plagas entrarán a su establecimiento a pesar de todos sus esfuerzos para evitarlo. Si esto sucede, colabore con un operador de control de plagas. Aunque pueda ver pocas plagas, puede ser que ya exista una gran cantidad allí. A esto se le llama “infestación”, la cual puede ser muy difícil de eliminar.</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Observe si hay heces, nidos o daños a los productos, los empaques o las instalaciones. La imagen muestra un ejemplo de un nido de roedores.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 ve problemas como éste u otros relacionados con las plagas, póngase en contacto con el operador de control de plagas para tomar medidas.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venenos o productos tóxicos para el control de plagas sólo deben ser usados por un técnico certificado.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57776902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chemeClr val="tx1"/>
                </a:solidFill>
              </a:rPr>
              <a:pPr eaLnBrk="1" hangingPunct="1">
                <a:defRPr/>
              </a:pPr>
              <a:t>288</a:t>
            </a:fld>
            <a:endParaRPr lang="en-US" sz="1200" b="0" dirty="0">
              <a:solidFill>
                <a:schemeClr val="tx1"/>
              </a:solidFill>
            </a:endParaRPr>
          </a:p>
        </p:txBody>
      </p:sp>
    </p:spTree>
    <p:extLst>
      <p:ext uri="{BB962C8B-B14F-4D97-AF65-F5344CB8AC3E}">
        <p14:creationId xmlns:p14="http://schemas.microsoft.com/office/powerpoint/2010/main" val="11381670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67F908-9C71-524D-ACF6-8324EC398E53}" type="slidenum">
              <a:rPr lang="en-US" sz="1200" b="0" smtClean="0">
                <a:solidFill>
                  <a:schemeClr val="tx1"/>
                </a:solidFill>
              </a:rPr>
              <a:pPr eaLnBrk="1" hangingPunct="1">
                <a:defRPr/>
              </a:pPr>
              <a:t>289</a:t>
            </a:fld>
            <a:endParaRPr lang="en-US" sz="1200" b="0" dirty="0">
              <a:solidFill>
                <a:schemeClr val="tx1"/>
              </a:solidFill>
            </a:endParaRPr>
          </a:p>
        </p:txBody>
      </p:sp>
      <p:sp>
        <p:nvSpPr>
          <p:cNvPr id="545795"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 dirty="0">
                <a:latin typeface="Times New Roman" charset="0"/>
              </a:rPr>
              <a:t>Hable sobre los objetivos del tema con la clase</a:t>
            </a:r>
            <a:r>
              <a:rPr lang="en-US" dirty="0">
                <a:latin typeface="Times New Roman" charset="0"/>
              </a:rPr>
              <a:t>.</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447772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b="1" noProof="0" dirty="0">
                <a:solidFill>
                  <a:srgbClr val="FF3300"/>
                </a:solidFill>
                <a:latin typeface="Times New Roman" charset="0"/>
                <a:cs typeface="+mn-cs"/>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MX" sz="1200" b="0" kern="1200" noProof="0" dirty="0">
                <a:solidFill>
                  <a:schemeClr val="tx1"/>
                </a:solidFill>
                <a:effectLst/>
                <a:latin typeface="Times New Roman" pitchFamily="18" charset="0"/>
                <a:ea typeface="ＭＳ Ｐゴシック" charset="0"/>
                <a:cs typeface="ＭＳ Ｐゴシック" charset="0"/>
              </a:rPr>
              <a:t>Los empleados no son los únicos que deben recibir entrenamiento </a:t>
            </a:r>
            <a:r>
              <a:rPr lang="es-MX" sz="1200" b="0" kern="1200" baseline="0" noProof="0" dirty="0">
                <a:solidFill>
                  <a:schemeClr val="tx1"/>
                </a:solidFill>
                <a:effectLst/>
                <a:latin typeface="Times New Roman" pitchFamily="18" charset="0"/>
                <a:ea typeface="ＭＳ Ｐゴシック" charset="0"/>
                <a:cs typeface="ＭＳ Ｐゴシック" charset="0"/>
              </a:rPr>
              <a:t>para mantener seguros los alimentos. El código alimentario de la </a:t>
            </a:r>
            <a:r>
              <a:rPr lang="es-MX" sz="1200" b="0" kern="1200" baseline="0" noProof="0" dirty="0" err="1">
                <a:solidFill>
                  <a:schemeClr val="tx1"/>
                </a:solidFill>
                <a:effectLst/>
                <a:latin typeface="Times New Roman" pitchFamily="18" charset="0"/>
                <a:ea typeface="ＭＳ Ｐゴシック" charset="0"/>
                <a:cs typeface="ＭＳ Ｐゴシック" charset="0"/>
              </a:rPr>
              <a:t>FDA</a:t>
            </a:r>
            <a:r>
              <a:rPr lang="es-MX" sz="1200" b="0" kern="1200" baseline="0" noProof="0" dirty="0">
                <a:solidFill>
                  <a:schemeClr val="tx1"/>
                </a:solidFill>
                <a:effectLst/>
                <a:latin typeface="Times New Roman" pitchFamily="18" charset="0"/>
                <a:ea typeface="ＭＳ Ｐゴシック" charset="0"/>
                <a:cs typeface="ＭＳ Ｐゴシック" charset="0"/>
              </a:rPr>
              <a:t> requiere que la persona a cargo de un establecimiento de servicio de alimentos sea un gerente certificado en protección de alimentos. Y deben estar presentes en el establecimiento en todo momento en que el establecimiento esté abierto. </a:t>
            </a:r>
            <a:endParaRPr lang="es-MX" sz="120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117295988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290</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eaLnBrk="1" hangingPunct="1">
              <a:buFont typeface="Arial" panose="020B0604020202020204" pitchFamily="34" charset="0"/>
              <a:buChar char="•"/>
            </a:pPr>
            <a:r>
              <a:rPr lang="es-ES" dirty="0">
                <a:latin typeface="Times New Roman" charset="0"/>
              </a:rPr>
              <a:t>Los alimentos se podrían contaminar fácilmente si no mantiene el equipo y el establecimiento limpios y sanitizados.</a:t>
            </a:r>
            <a:endParaRPr lang="en-US" dirty="0">
              <a:latin typeface="Times New Roman" charset="0"/>
            </a:endParaRPr>
          </a:p>
        </p:txBody>
      </p:sp>
    </p:spTree>
    <p:extLst>
      <p:ext uri="{BB962C8B-B14F-4D97-AF65-F5344CB8AC3E}">
        <p14:creationId xmlns:p14="http://schemas.microsoft.com/office/powerpoint/2010/main" val="41693145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291</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14300" indent="-114300" eaLnBrk="1" hangingPunct="1">
              <a:buFontTx/>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Hay una gran variedad de limpiadores disponibles, cada uno con un propósito diferente. Pida a su proveedor que le ayude a seleccionar los limpiadores adecuados para sus necesidades.</a:t>
            </a:r>
          </a:p>
          <a:p>
            <a:pPr marL="114300" indent="-114300" eaLnBrk="1" hangingPunct="1">
              <a:buFontTx/>
              <a:buChar char="•"/>
            </a:pPr>
            <a:r>
              <a:rPr lang="es-ES" sz="1200" b="0" i="0" u="none" strike="noStrike" kern="1200" baseline="0" dirty="0">
                <a:solidFill>
                  <a:schemeClr val="tx1"/>
                </a:solidFill>
                <a:latin typeface="Times New Roman" pitchFamily="18" charset="0"/>
                <a:ea typeface="ＭＳ Ｐゴシック" charset="0"/>
              </a:rPr>
              <a:t>Los limpiadores también deben estar disponibles para los empleados durante todas las horas de operación del establecimiento. </a:t>
            </a:r>
            <a:endParaRPr lang="en-US" dirty="0">
              <a:latin typeface="Times New Roman" charset="0"/>
            </a:endParaRPr>
          </a:p>
        </p:txBody>
      </p:sp>
    </p:spTree>
    <p:extLst>
      <p:ext uri="{BB962C8B-B14F-4D97-AF65-F5344CB8AC3E}">
        <p14:creationId xmlns:p14="http://schemas.microsoft.com/office/powerpoint/2010/main" val="7908418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292</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14300" indent="-114300" eaLnBrk="1" hangingPunct="1">
              <a:buFontTx/>
              <a:buChar char="•"/>
            </a:pPr>
            <a:r>
              <a:rPr lang="es-ES" dirty="0">
                <a:latin typeface="Times New Roman" charset="0"/>
              </a:rPr>
              <a:t>Siga con cuidado las instrucciones del fabricante</a:t>
            </a:r>
            <a:r>
              <a:rPr lang="en-US" dirty="0">
                <a:latin typeface="Times New Roman" charset="0"/>
              </a:rPr>
              <a:t>. Si </a:t>
            </a:r>
            <a:r>
              <a:rPr lang="es-ES" dirty="0">
                <a:latin typeface="Times New Roman" charset="0"/>
              </a:rPr>
              <a:t>no se usan correctamente, los limpiadores quizá no sean eficaces y hasta podrían ser peligrosos</a:t>
            </a:r>
            <a:r>
              <a:rPr lang="en-US" dirty="0">
                <a:latin typeface="Times New Roman" charset="0"/>
              </a:rPr>
              <a:t>.</a:t>
            </a:r>
          </a:p>
        </p:txBody>
      </p:sp>
    </p:spTree>
    <p:extLst>
      <p:ext uri="{BB962C8B-B14F-4D97-AF65-F5344CB8AC3E}">
        <p14:creationId xmlns:p14="http://schemas.microsoft.com/office/powerpoint/2010/main" val="310885344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6F3B5A-563D-8F4A-9836-3F75E39617AF}" type="slidenum">
              <a:rPr lang="en-US" sz="1200" b="0" smtClean="0">
                <a:solidFill>
                  <a:schemeClr val="tx1"/>
                </a:solidFill>
              </a:rPr>
              <a:pPr eaLnBrk="1" hangingPunct="1">
                <a:defRPr/>
              </a:pPr>
              <a:t>293</a:t>
            </a:fld>
            <a:endParaRPr lang="en-US" sz="1200" b="0" dirty="0">
              <a:solidFill>
                <a:schemeClr val="tx1"/>
              </a:solidFill>
            </a:endParaRPr>
          </a:p>
        </p:txBody>
      </p:sp>
      <p:sp>
        <p:nvSpPr>
          <p:cNvPr id="547843" name="Rectangle 2"/>
          <p:cNvSpPr>
            <a:spLocks noGrp="1" noRot="1" noChangeAspect="1" noChangeArrowheads="1" noTextEdit="1"/>
          </p:cNvSpPr>
          <p:nvPr>
            <p:ph type="sldImg"/>
          </p:nvPr>
        </p:nvSpPr>
        <p:spPr>
          <a:xfrm>
            <a:off x="1243013" y="623888"/>
            <a:ext cx="4648200" cy="3486150"/>
          </a:xfrm>
          <a:ln/>
        </p:spPr>
      </p:sp>
      <p:sp>
        <p:nvSpPr>
          <p:cNvPr id="547844" name="Rectangle 3"/>
          <p:cNvSpPr>
            <a:spLocks noGrp="1" noChangeArrowheads="1"/>
          </p:cNvSpPr>
          <p:nvPr>
            <p:ph type="body" idx="1"/>
          </p:nvPr>
        </p:nvSpPr>
        <p:spPr>
          <a:xfrm>
            <a:off x="876300" y="4468813"/>
            <a:ext cx="5434013" cy="4408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Después de limpiar y enjuagar las superficies que tienen contacto con alimentos, las debe sanitizar. Esto se puede hacer utilizando calor o productos químicos.</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Una manera de sanitizar los objetos es enjuagarlos en agua caliente. Para que este método sea efectivo, el agua debe estar a, por lo menos, 171ºF (77ºC). Los objetos se deben remojar por lo menos 30 segundos. Otra manera de sanitizar los objetos es ponerlos en una máquina lavaplatos de alta temperatura.</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Los cubiertos, platos, utensilios y equipo se pueden sanitizar remojándolos en una solución de sanitización química. O puede enjuagarlos con solución sanitizante, aplicarles o rociarles ésta.</a:t>
            </a:r>
          </a:p>
        </p:txBody>
      </p:sp>
    </p:spTree>
    <p:extLst>
      <p:ext uri="{BB962C8B-B14F-4D97-AF65-F5344CB8AC3E}">
        <p14:creationId xmlns:p14="http://schemas.microsoft.com/office/powerpoint/2010/main" val="168659735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918D0A-9BED-994D-89B1-F4C8E91ED5F5}" type="slidenum">
              <a:rPr lang="en-US" sz="1200" b="0" smtClean="0">
                <a:solidFill>
                  <a:schemeClr val="tx1"/>
                </a:solidFill>
              </a:rPr>
              <a:pPr eaLnBrk="1" hangingPunct="1">
                <a:defRPr/>
              </a:pPr>
              <a:t>294</a:t>
            </a:fld>
            <a:endParaRPr lang="en-US" sz="1200" b="0" dirty="0">
              <a:solidFill>
                <a:schemeClr val="tx1"/>
              </a:solidFill>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Notas para el instructor</a:t>
            </a:r>
            <a:endParaRPr lang="en-US" dirty="0">
              <a:latin typeface="Times New Roman" charset="0"/>
              <a:cs typeface="+mn-cs"/>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a:t>
            </a:r>
            <a:r>
              <a:rPr lang="es-ES_tradnl" sz="1200" kern="1200" dirty="0" err="1">
                <a:solidFill>
                  <a:schemeClr val="tx1"/>
                </a:solidFill>
                <a:effectLst/>
                <a:latin typeface="Times New Roman" pitchFamily="18" charset="0"/>
                <a:ea typeface="ＭＳ Ｐゴシック" charset="0"/>
                <a:cs typeface="ＭＳ Ｐゴシック" charset="0"/>
              </a:rPr>
              <a:t>sanitizantes</a:t>
            </a:r>
            <a:r>
              <a:rPr lang="es-ES_tradnl" sz="1200" kern="1200" dirty="0">
                <a:solidFill>
                  <a:schemeClr val="tx1"/>
                </a:solidFill>
                <a:effectLst/>
                <a:latin typeface="Times New Roman" pitchFamily="18" charset="0"/>
                <a:ea typeface="ＭＳ Ｐゴシック" charset="0"/>
                <a:cs typeface="ＭＳ Ｐゴシック" charset="0"/>
              </a:rPr>
              <a:t> químicos son regulados</a:t>
            </a:r>
            <a:r>
              <a:rPr lang="es-ES_tradnl" sz="1200" kern="1200" baseline="0" dirty="0">
                <a:solidFill>
                  <a:schemeClr val="tx1"/>
                </a:solidFill>
                <a:effectLst/>
                <a:latin typeface="Times New Roman" pitchFamily="18" charset="0"/>
                <a:ea typeface="ＭＳ Ｐゴシック" charset="0"/>
                <a:cs typeface="ＭＳ Ｐゴシック" charset="0"/>
              </a:rPr>
              <a:t> por las </a:t>
            </a:r>
            <a:r>
              <a:rPr lang="es-MX" dirty="0"/>
              <a:t>agencias estatales y federales de protección del medio ambiente.</a:t>
            </a:r>
            <a:r>
              <a:rPr lang="es-MX" baseline="0" dirty="0"/>
              <a:t> Estos deben estar disponibles para los empleados durante todas las horas de operación del establecimiento. </a:t>
            </a:r>
            <a:endParaRPr lang="es-ES_tradnl"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En algunos casos, puede usar mezclas de detergente y sanitizante. Con frecuencia, los establecimientos que tienen fregaderos de dos compartimentos usan estas mezclas.</a:t>
            </a:r>
            <a:endParaRPr lang="es-E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02210153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1348F9-55B2-584F-A5A6-21ACD2449540}" type="slidenum">
              <a:rPr lang="en-US" sz="1200" b="0" smtClean="0">
                <a:solidFill>
                  <a:schemeClr val="tx1"/>
                </a:solidFill>
              </a:rPr>
              <a:pPr eaLnBrk="1" hangingPunct="1">
                <a:defRPr/>
              </a:pPr>
              <a:t>295</a:t>
            </a:fld>
            <a:endParaRPr lang="en-US" sz="1200" b="0" dirty="0">
              <a:solidFill>
                <a:schemeClr val="tx1"/>
              </a:solidFill>
            </a:endParaRPr>
          </a:p>
        </p:txBody>
      </p:sp>
      <p:sp>
        <p:nvSpPr>
          <p:cNvPr id="549891" name="Rectangle 2"/>
          <p:cNvSpPr>
            <a:spLocks noGrp="1" noRot="1" noChangeAspect="1" noChangeArrowheads="1" noTextEdit="1"/>
          </p:cNvSpPr>
          <p:nvPr>
            <p:ph type="sldImg"/>
          </p:nvPr>
        </p:nvSpPr>
        <p:spPr>
          <a:xfrm>
            <a:off x="1219200" y="647700"/>
            <a:ext cx="4648200" cy="3486150"/>
          </a:xfrm>
          <a:ln/>
        </p:spPr>
      </p:sp>
      <p:sp>
        <p:nvSpPr>
          <p:cNvPr id="5468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Varios factores influyen en la eficacia de los sanitizantes químicos. Entre los más críticos se encuentran: concentración, temperatura, tiempo de contacto, dureza del agua y pH.</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La solución sanitizante es una mezcla de sanitizante químico y agua. Es crítica la concentración de esta mezcla (proporción de sanitizante y agua). Si pone muy poco sanitizante, la solución quedará muy diluida y no servirá. Si pone demasiado sanitizante, la solución quedará muy fuerte y será peligrosa. Además, puede dejar mal sabor en los artículos o corroer los metales.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0485321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E55D5E2-C721-E54A-A745-5E8B1C7522F2}" type="slidenum">
              <a:rPr lang="en-US" sz="1200" b="0" smtClean="0">
                <a:solidFill>
                  <a:schemeClr val="tx1"/>
                </a:solidFill>
              </a:rPr>
              <a:pPr eaLnBrk="1" hangingPunct="1">
                <a:defRPr/>
              </a:pPr>
              <a:t>296</a:t>
            </a:fld>
            <a:endParaRPr lang="en-US" sz="1200" b="0" dirty="0">
              <a:solidFill>
                <a:schemeClr val="tx1"/>
              </a:solidFill>
            </a:endParaRPr>
          </a:p>
        </p:txBody>
      </p:sp>
      <p:sp>
        <p:nvSpPr>
          <p:cNvPr id="550915"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294" indent="-114294"/>
            <a:r>
              <a:rPr lang="es-AR" b="1" dirty="0">
                <a:latin typeface="Times New Roman" charset="0"/>
              </a:rPr>
              <a:t>Notas para el instructor</a:t>
            </a:r>
          </a:p>
          <a:p>
            <a:pPr marL="114294" indent="-114294">
              <a:buFontTx/>
              <a:buChar char="•"/>
            </a:pPr>
            <a:r>
              <a:rPr lang="es-AR" dirty="0">
                <a:latin typeface="Times New Roman" charset="0"/>
              </a:rPr>
              <a:t>La concentración se mide en partes por millón (ppm). Para revisar la concentración de la solución sanitizante, use un kit de prueba. Asegúrese de que el kit sea el apropiado para el sanitizante que está usando. Usualmente el fabricante o el proveedor de los productos químicos tienen disponibles estos kits.</a:t>
            </a:r>
          </a:p>
          <a:p>
            <a:pPr marL="114294" marR="0" lvl="0" indent="-114294" algn="l" defTabSz="914400" rtl="0" eaLnBrk="0" fontAlgn="base" latinLnBrk="0" hangingPunct="0">
              <a:lnSpc>
                <a:spcPct val="100000"/>
              </a:lnSpc>
              <a:spcBef>
                <a:spcPct val="30000"/>
              </a:spcBef>
              <a:spcAft>
                <a:spcPct val="0"/>
              </a:spcAft>
              <a:buClrTx/>
              <a:buSzTx/>
              <a:buFontTx/>
              <a:buChar char="•"/>
              <a:tabLst/>
              <a:defRPr/>
            </a:pPr>
            <a:r>
              <a:rPr lang="es-ES_tradnl" sz="1200" kern="1200" dirty="0">
                <a:solidFill>
                  <a:schemeClr val="tx1"/>
                </a:solidFill>
                <a:effectLst/>
                <a:latin typeface="Times New Roman" pitchFamily="18" charset="0"/>
                <a:ea typeface="ＭＳ Ｐゴシック" charset="0"/>
                <a:cs typeface="ＭＳ Ｐゴシック" charset="0"/>
              </a:rPr>
              <a:t>Asegúrese de que siempre estén disponibles y accesibles para los empleados.</a:t>
            </a:r>
            <a:endParaRPr lang="es-AR" dirty="0">
              <a:latin typeface="Times New Roman" charset="0"/>
            </a:endParaRPr>
          </a:p>
          <a:p>
            <a:pPr marL="114294" indent="-114294">
              <a:buFontTx/>
              <a:buChar char="•"/>
            </a:pPr>
            <a:r>
              <a:rPr lang="es-AR" dirty="0">
                <a:latin typeface="Times New Roman" charset="0"/>
              </a:rPr>
              <a:t>El agua dura, las partículas de alimentos y el residuo de detergente pueden reducir </a:t>
            </a:r>
            <a:r>
              <a:rPr lang="es-AR" altLang="ja-JP" dirty="0">
                <a:latin typeface="Times New Roman" charset="0"/>
              </a:rPr>
              <a:t>la eficacia</a:t>
            </a:r>
            <a:r>
              <a:rPr lang="es-AR" dirty="0">
                <a:latin typeface="Times New Roman" charset="0"/>
              </a:rPr>
              <a:t> del sanitizante.</a:t>
            </a:r>
            <a:r>
              <a:rPr lang="es-AR" altLang="ja-JP" dirty="0">
                <a:latin typeface="Times New Roman" charset="0"/>
              </a:rPr>
              <a:t> Cambie la solución cuando esté sucia o cuando su concentración sea muy baja. Revise la concentración con frecuencia.</a:t>
            </a:r>
            <a:endParaRPr lang="es-AR" dirty="0">
              <a:latin typeface="Times New Roman" charset="0"/>
            </a:endParaRPr>
          </a:p>
        </p:txBody>
      </p:sp>
    </p:spTree>
    <p:extLst>
      <p:ext uri="{BB962C8B-B14F-4D97-AF65-F5344CB8AC3E}">
        <p14:creationId xmlns:p14="http://schemas.microsoft.com/office/powerpoint/2010/main" val="5919060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3D48D0-A406-6343-89D4-BD3CC4BEE38A}" type="slidenum">
              <a:rPr lang="en-US" sz="1200" b="0" smtClean="0">
                <a:solidFill>
                  <a:schemeClr val="tx1"/>
                </a:solidFill>
              </a:rPr>
              <a:pPr eaLnBrk="1" hangingPunct="1">
                <a:defRPr/>
              </a:pPr>
              <a:t>297</a:t>
            </a:fld>
            <a:endParaRPr lang="en-US" sz="1200" b="0" dirty="0">
              <a:solidFill>
                <a:schemeClr val="tx1"/>
              </a:solidFill>
            </a:endParaRPr>
          </a:p>
        </p:txBody>
      </p:sp>
      <p:sp>
        <p:nvSpPr>
          <p:cNvPr id="551939" name="Rectangle 2"/>
          <p:cNvSpPr>
            <a:spLocks noGrp="1" noRot="1" noChangeAspect="1" noChangeArrowheads="1" noTextEdit="1"/>
          </p:cNvSpPr>
          <p:nvPr>
            <p:ph type="sldImg"/>
          </p:nvPr>
        </p:nvSpPr>
        <p:spPr>
          <a:ln/>
        </p:spPr>
      </p:sp>
      <p:sp>
        <p:nvSpPr>
          <p:cNvPr id="556036" name="Rectangle 4"/>
          <p:cNvSpPr>
            <a:spLocks noGrp="1" noChangeArrowheads="1"/>
          </p:cNvSpPr>
          <p:nvPr>
            <p:ph type="body" idx="1"/>
          </p:nvPr>
        </p:nvSpPr>
        <p:spPr>
          <a:xfrm>
            <a:off x="876300" y="4452257"/>
            <a:ext cx="5608638" cy="4183063"/>
          </a:xfrm>
        </p:spPr>
        <p:txBody>
          <a:bodyPr/>
          <a:lstStyle/>
          <a:p>
            <a:pPr marL="114300" indent="-114300" eaLnBrk="1" hangingPunct="1">
              <a:defRPr/>
            </a:pPr>
            <a:r>
              <a:rPr lang="es-US" b="1" noProof="0" dirty="0">
                <a:ea typeface="+mn-ea"/>
                <a:cs typeface="+mn-cs"/>
              </a:rPr>
              <a:t>Notas para el instructor</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ＭＳ Ｐゴシック" charset="0"/>
              </a:rPr>
              <a:t>El recipiente de la foto se está sanitizando con una solución de yodo sanitizante. Debe estar en contacto con la solución por lo menos 30 segundos.</a:t>
            </a:r>
            <a:endParaRPr lang="es-US" b="1" noProof="0" dirty="0">
              <a:ea typeface="+mn-ea"/>
              <a:cs typeface="+mn-cs"/>
            </a:endParaRPr>
          </a:p>
        </p:txBody>
      </p:sp>
    </p:spTree>
    <p:extLst>
      <p:ext uri="{BB962C8B-B14F-4D97-AF65-F5344CB8AC3E}">
        <p14:creationId xmlns:p14="http://schemas.microsoft.com/office/powerpoint/2010/main" val="79582054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8590FE-4A6A-944D-B1D4-63A2326A105B}" type="slidenum">
              <a:rPr lang="en-US" sz="1200" b="0" smtClean="0">
                <a:solidFill>
                  <a:schemeClr val="tx1"/>
                </a:solidFill>
              </a:rPr>
              <a:pPr eaLnBrk="1" hangingPunct="1">
                <a:defRPr/>
              </a:pPr>
              <a:t>298</a:t>
            </a:fld>
            <a:endParaRPr lang="en-US" sz="1200" b="0" dirty="0">
              <a:solidFill>
                <a:schemeClr val="tx1"/>
              </a:solidFill>
            </a:endParaRPr>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7744" indent="-237744"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237744" indent="-237744"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La dureza del agua puede afectar la efectividad del sanitizante. La dureza del agua es la cantidad de minerales que hay en el agua. </a:t>
            </a:r>
          </a:p>
          <a:p>
            <a:pPr marL="237744" indent="-237744"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El pH del agua también puede afectar el sanitizante.</a:t>
            </a:r>
          </a:p>
        </p:txBody>
      </p:sp>
    </p:spTree>
    <p:extLst>
      <p:ext uri="{BB962C8B-B14F-4D97-AF65-F5344CB8AC3E}">
        <p14:creationId xmlns:p14="http://schemas.microsoft.com/office/powerpoint/2010/main" val="332162173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chemeClr val="tx1"/>
                </a:solidFill>
              </a:rPr>
              <a:pPr eaLnBrk="1" hangingPunct="1">
                <a:defRPr/>
              </a:pPr>
              <a:t>299</a:t>
            </a:fld>
            <a:endParaRPr lang="en-US" sz="1200" b="0" dirty="0">
              <a:solidFill>
                <a:schemeClr val="tx1"/>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92038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BB43F43-41C1-A347-8D62-550D6A8AE8DA}" type="slidenum">
              <a:rPr lang="en-US" sz="1200" b="0" smtClean="0">
                <a:solidFill>
                  <a:schemeClr val="tx1"/>
                </a:solidFill>
              </a:rPr>
              <a:pPr eaLnBrk="1" hangingPunct="1">
                <a:defRPr/>
              </a:pPr>
              <a:t>3</a:t>
            </a:fld>
            <a:endParaRPr lang="en-US" sz="1200" b="0" dirty="0">
              <a:solidFill>
                <a:schemeClr val="tx1"/>
              </a:solidFill>
            </a:endParaRPr>
          </a:p>
        </p:txBody>
      </p:sp>
      <p:sp>
        <p:nvSpPr>
          <p:cNvPr id="292867" name="Rectangle 2"/>
          <p:cNvSpPr>
            <a:spLocks noGrp="1" noRot="1" noChangeAspect="1" noChangeArrowheads="1" noTextEdit="1"/>
          </p:cNvSpPr>
          <p:nvPr>
            <p:ph type="sldImg"/>
          </p:nvPr>
        </p:nvSpPr>
        <p:spPr>
          <a:xfrm>
            <a:off x="1181100" y="698500"/>
            <a:ext cx="4648200" cy="3486150"/>
          </a:xfrm>
          <a:ln/>
        </p:spPr>
      </p:sp>
      <p:sp>
        <p:nvSpPr>
          <p:cNvPr id="3277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92869" name="Notes Placeholder 1"/>
          <p:cNvSpPr>
            <a:spLocks noGrp="1"/>
          </p:cNvSpPr>
          <p:nvPr>
            <p:ph type="body" idx="1"/>
          </p:nvPr>
        </p:nvSpPr>
        <p:spPr>
          <a:xfrm>
            <a:off x="838199" y="4416425"/>
            <a:ext cx="5472113"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s-ES" b="1" noProof="0" dirty="0">
                <a:latin typeface="Times New Roman" charset="0"/>
                <a:cs typeface="Times New Roman" charset="0"/>
              </a:rPr>
              <a:t>Notas para el instructor </a:t>
            </a:r>
            <a:endParaRPr lang="es-ES"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 sz="1200" kern="1200" noProof="0" dirty="0">
                <a:solidFill>
                  <a:schemeClr val="tx1"/>
                </a:solidFill>
                <a:latin typeface="Times New Roman" charset="0"/>
                <a:ea typeface="ＭＳ Ｐゴシック" charset="0"/>
                <a:cs typeface="ＭＳ Ｐゴシック" charset="0"/>
              </a:rPr>
              <a:t>Hable sobre los objetivos del tema con la clase. </a:t>
            </a:r>
          </a:p>
          <a:p>
            <a:pPr marL="114300" indent="-114300" eaLnBrk="1" hangingPunct="1">
              <a:defRPr/>
            </a:pPr>
            <a:endParaRPr lang="en-US" sz="1200" b="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705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sz="1200" b="1" kern="1200" noProof="0" dirty="0">
                <a:solidFill>
                  <a:srgbClr val="FF3300"/>
                </a:solidFill>
                <a:latin typeface="Times New Roman" charset="0"/>
                <a:ea typeface="ＭＳ Ｐゴシック" charset="0"/>
                <a:cs typeface="ＭＳ Ｐゴシック" charset="0"/>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ES" sz="1200" b="0" strike="noStrike" kern="1200" dirty="0">
                <a:solidFill>
                  <a:schemeClr val="tx1"/>
                </a:solidFill>
                <a:effectLst/>
                <a:latin typeface="+mn-lt"/>
                <a:ea typeface="+mn-ea"/>
                <a:cs typeface="+mn-cs"/>
              </a:rPr>
              <a:t>Para algunos tipos de establecimientos,</a:t>
            </a:r>
            <a:r>
              <a:rPr lang="es-ES" sz="1200" b="0" strike="noStrike" kern="1200" baseline="0" dirty="0">
                <a:solidFill>
                  <a:schemeClr val="tx1"/>
                </a:solidFill>
                <a:effectLst/>
                <a:latin typeface="+mn-lt"/>
                <a:ea typeface="+mn-ea"/>
                <a:cs typeface="+mn-cs"/>
              </a:rPr>
              <a:t> </a:t>
            </a:r>
            <a:r>
              <a:rPr lang="es-ES" sz="1200" b="0" strike="noStrike" kern="1200" dirty="0">
                <a:solidFill>
                  <a:schemeClr val="tx1"/>
                </a:solidFill>
                <a:effectLst/>
                <a:latin typeface="+mn-lt"/>
                <a:ea typeface="+mn-ea"/>
                <a:cs typeface="+mn-cs"/>
              </a:rPr>
              <a:t>es posible que la persona a cargo no necesite estar presente en el lugar en todo momento. Este es el caso si la autoridad reguladora ha decidido que el establecimiento</a:t>
            </a:r>
            <a:r>
              <a:rPr lang="es-ES" sz="1200" b="0" strike="noStrike" kern="1200" baseline="0" dirty="0">
                <a:solidFill>
                  <a:schemeClr val="tx1"/>
                </a:solidFill>
                <a:effectLst/>
                <a:latin typeface="+mn-lt"/>
                <a:ea typeface="+mn-ea"/>
                <a:cs typeface="+mn-cs"/>
              </a:rPr>
              <a:t> tiene </a:t>
            </a:r>
            <a:r>
              <a:rPr lang="es-ES" sz="1200" b="0" strike="noStrike" kern="1200" dirty="0">
                <a:solidFill>
                  <a:schemeClr val="tx1"/>
                </a:solidFill>
                <a:effectLst/>
                <a:latin typeface="+mn-lt"/>
                <a:ea typeface="+mn-ea"/>
                <a:cs typeface="+mn-cs"/>
              </a:rPr>
              <a:t>un riesgo mínimo de causar una enfermedad transmitida por alimentos. Esa decisión se basa en el tipo de establecimiento y el tipo de alimentos que se sirven o se venden. </a:t>
            </a:r>
            <a:r>
              <a:rPr lang="es-ES" dirty="0">
                <a:latin typeface="+mn-lt"/>
                <a:ea typeface="+mn-ea"/>
                <a:cs typeface="+mn-cs"/>
              </a:rPr>
              <a:t>Los supermercados y las </a:t>
            </a:r>
            <a:r>
              <a:rPr lang="es-ES" sz="1200" b="0" strike="noStrike" kern="1200" dirty="0">
                <a:solidFill>
                  <a:schemeClr val="tx1"/>
                </a:solidFill>
                <a:effectLst/>
                <a:latin typeface="+mn-lt"/>
                <a:ea typeface="+mn-ea"/>
                <a:cs typeface="+mn-cs"/>
              </a:rPr>
              <a:t>tiendas </a:t>
            </a:r>
            <a:r>
              <a:rPr lang="es-ES" dirty="0">
                <a:latin typeface="+mn-lt"/>
                <a:ea typeface="+mn-ea"/>
                <a:cs typeface="+mn-cs"/>
              </a:rPr>
              <a:t>de conveniencia sin</a:t>
            </a:r>
            <a:r>
              <a:rPr lang="es-ES" sz="1200" b="0" strike="noStrike" kern="1200" dirty="0">
                <a:solidFill>
                  <a:schemeClr val="tx1"/>
                </a:solidFill>
                <a:effectLst/>
                <a:latin typeface="+mn-lt"/>
                <a:ea typeface="+mn-ea"/>
                <a:cs typeface="+mn-cs"/>
              </a:rPr>
              <a:t> cajeros son buenos ejemplos de establecimientos en las que la persona a cargo puede no necesitar estar en el lugar en todo momento</a:t>
            </a:r>
            <a:r>
              <a:rPr lang="en-US" sz="1200" b="0" strike="noStrike" kern="1200" dirty="0">
                <a:solidFill>
                  <a:schemeClr val="tx1"/>
                </a:solidFill>
                <a:effectLst/>
                <a:latin typeface="+mn-lt"/>
                <a:ea typeface="+mn-ea"/>
                <a:cs typeface="+mn-cs"/>
              </a:rPr>
              <a:t>.</a:t>
            </a:r>
            <a:r>
              <a:rPr lang="en-US" dirty="0">
                <a:latin typeface="+mn-lt"/>
                <a:ea typeface="+mn-ea"/>
                <a:cs typeface="+mn-cs"/>
              </a:rPr>
              <a:t> </a:t>
            </a:r>
            <a:endParaRPr lang="en-US" sz="1200" b="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349438803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300</a:t>
            </a:fld>
            <a:endParaRPr lang="en-US" dirty="0"/>
          </a:p>
        </p:txBody>
      </p:sp>
    </p:spTree>
    <p:extLst>
      <p:ext uri="{BB962C8B-B14F-4D97-AF65-F5344CB8AC3E}">
        <p14:creationId xmlns:p14="http://schemas.microsoft.com/office/powerpoint/2010/main" val="235121993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chemeClr val="tx1"/>
                </a:solidFill>
              </a:rPr>
              <a:pPr eaLnBrk="1" hangingPunct="1">
                <a:defRPr/>
              </a:pPr>
              <a:t>301</a:t>
            </a:fld>
            <a:endParaRPr lang="en-US" sz="1200" b="0" dirty="0">
              <a:solidFill>
                <a:schemeClr val="tx1"/>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479244"/>
          </a:xfrm>
        </p:spPr>
        <p:txBody>
          <a:bodyPr/>
          <a:lstStyle/>
          <a:p>
            <a:pPr marL="112163" indent="-112163">
              <a:lnSpc>
                <a:spcPct val="80000"/>
              </a:lnSpc>
              <a:spcBef>
                <a:spcPct val="50000"/>
              </a:spcBef>
              <a:defRPr/>
            </a:pPr>
            <a:r>
              <a:rPr lang="es-ES" sz="1200" b="1" kern="1200" noProof="0" dirty="0">
                <a:solidFill>
                  <a:schemeClr val="tx1"/>
                </a:solidFill>
                <a:latin typeface="Times New Roman" pitchFamily="18" charset="0"/>
                <a:ea typeface="ＭＳ Ｐゴシック" charset="0"/>
                <a:cs typeface="Times New Roman" pitchFamily="18" charset="0"/>
              </a:rPr>
              <a:t>Notas para el instructor</a:t>
            </a:r>
          </a:p>
          <a:p>
            <a:pPr marL="171450" indent="-171450">
              <a:buFont typeface="Arial" panose="020B0604020202020204" pitchFamily="34" charset="0"/>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Las superficies que no están en contacto con alimentos sólo se deben limpiar y enjuagar para prevenir la acumulación de suciedad. Sin embargo, toda superficie que toca alimentos se debe limpiar, enjuagar y sanitizar.</a:t>
            </a:r>
          </a:p>
          <a:p>
            <a:pPr marL="171450" marR="0" lvl="0" indent="-171450" algn="l" defTabSz="914400" rtl="0" eaLnBrk="1" fontAlgn="auto" latinLnBrk="0" hangingPunct="1">
              <a:lnSpc>
                <a:spcPct val="80000"/>
              </a:lnSpc>
              <a:spcBef>
                <a:spcPts val="720"/>
              </a:spcBef>
              <a:spcAft>
                <a:spcPts val="0"/>
              </a:spcAft>
              <a:buClr>
                <a:schemeClr val="tx1"/>
              </a:buClr>
              <a:buSzPct val="80000"/>
              <a:buFont typeface="Arial" panose="020B0604020202020204" pitchFamily="34" charset="0"/>
              <a:buChar char="•"/>
              <a:tabLst/>
              <a:defRPr/>
            </a:pPr>
            <a:r>
              <a:rPr lang="es-US" sz="1200" kern="1200" dirty="0">
                <a:solidFill>
                  <a:schemeClr val="tx1"/>
                </a:solidFill>
                <a:effectLst/>
                <a:latin typeface="Times New Roman" pitchFamily="18" charset="0"/>
                <a:ea typeface="ＭＳ Ｐゴシック" charset="0"/>
                <a:cs typeface="ＭＳ Ｐゴシック" charset="0"/>
              </a:rPr>
              <a:t>Para limpiar y sanitizar una superficie, siga estos pasos.</a:t>
            </a:r>
          </a:p>
          <a:p>
            <a:pPr marL="171450" marR="0" lvl="0" indent="-171450" algn="l" defTabSz="914400" rtl="0" eaLnBrk="1" fontAlgn="auto" latinLnBrk="0" hangingPunct="1">
              <a:lnSpc>
                <a:spcPct val="80000"/>
              </a:lnSpc>
              <a:spcBef>
                <a:spcPts val="720"/>
              </a:spcBef>
              <a:spcAft>
                <a:spcPts val="0"/>
              </a:spcAft>
              <a:buClr>
                <a:schemeClr val="tx1"/>
              </a:buClr>
              <a:buSzPct val="80000"/>
              <a:buFont typeface="Arial" panose="020B0604020202020204" pitchFamily="34" charset="0"/>
              <a:buChar char="•"/>
              <a:tabLst/>
              <a:defRPr/>
            </a:pPr>
            <a:r>
              <a:rPr lang="es-US" sz="1200" kern="1200" dirty="0">
                <a:solidFill>
                  <a:schemeClr val="tx1"/>
                </a:solidFill>
                <a:effectLst/>
                <a:latin typeface="Times New Roman" pitchFamily="18" charset="0"/>
                <a:ea typeface="ＭＳ Ｐゴシック" charset="0"/>
                <a:cs typeface="ＭＳ Ｐゴシック" charset="0"/>
              </a:rPr>
              <a:t>Si las superficies no se limpian ni sanitizan debidamente, tome una acción correctiva inmediatamente.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1. Raspe o elimine los residuos de alimentos de la superficie. </a:t>
            </a:r>
            <a:r>
              <a:rPr lang="es-ES" sz="1200" b="0" i="0" kern="1200" noProof="0" dirty="0">
                <a:solidFill>
                  <a:schemeClr val="tx1"/>
                </a:solidFill>
                <a:latin typeface="Times New Roman" pitchFamily="18" charset="0"/>
                <a:ea typeface="ＭＳ Ｐゴシック" charset="0"/>
                <a:cs typeface="Times New Roman"/>
              </a:rPr>
              <a:t>Use el implemento de limpieza correcto, por ejemplo un estropajo o un cepillo de nailon o una toalla de tela.</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2. Lave la superficie.</a:t>
            </a:r>
            <a:r>
              <a:rPr lang="es-ES" sz="1200" b="0" i="0" kern="1200" noProof="0" dirty="0">
                <a:solidFill>
                  <a:schemeClr val="tx1"/>
                </a:solidFill>
                <a:latin typeface="Times New Roman" pitchFamily="18" charset="0"/>
                <a:ea typeface="ＭＳ Ｐゴシック" charset="0"/>
                <a:cs typeface="Times New Roman"/>
              </a:rPr>
              <a:t> Prepare la solución limpiadora con un detergente aprobado. Lave la superficie con el implemento de limpieza correcto, por ejemplo una toalla de tela.</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3. Enjuague la superficie. </a:t>
            </a:r>
            <a:r>
              <a:rPr lang="es-ES" sz="1200" b="0" i="0" kern="1200" noProof="0" dirty="0">
                <a:solidFill>
                  <a:schemeClr val="tx1"/>
                </a:solidFill>
                <a:latin typeface="Times New Roman" pitchFamily="18" charset="0"/>
                <a:ea typeface="ＭＳ Ｐゴシック" charset="0"/>
                <a:cs typeface="Times New Roman"/>
              </a:rPr>
              <a:t>Use agua limpia. Enjuague la superficie con el implemento de limpieza correcto, por ejemplo una toalla de tela.</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4. Sanitice la superficie.</a:t>
            </a:r>
            <a:r>
              <a:rPr lang="es-ES" sz="1200" b="0" i="0" kern="1200" noProof="0" dirty="0">
                <a:solidFill>
                  <a:schemeClr val="tx1"/>
                </a:solidFill>
                <a:latin typeface="Times New Roman" pitchFamily="18" charset="0"/>
                <a:ea typeface="ＭＳ Ｐゴシック" charset="0"/>
                <a:cs typeface="Times New Roman"/>
              </a:rPr>
              <a:t> Use la solución sanitizante correcta. Prepare la concentración según los requerimientos del fabricante. Use el implemento correcto, por ejemplo una toalla de tela, para sanitizar la superficie. Asegúrese de que toda la superficie tenga contacto con la solución sanitizante.</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5. Deje que la superficie se seque al aire.</a:t>
            </a:r>
            <a:endParaRPr lang="es-ES" sz="1200"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16581076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74B0C9-C24A-D049-A604-1273F26B48CD}" type="slidenum">
              <a:rPr lang="en-US" sz="1200" b="0" smtClean="0">
                <a:solidFill>
                  <a:schemeClr val="tx1"/>
                </a:solidFill>
              </a:rPr>
              <a:pPr eaLnBrk="1" hangingPunct="1">
                <a:defRPr/>
              </a:pPr>
              <a:t>302</a:t>
            </a:fld>
            <a:endParaRPr lang="en-US" sz="1200" b="0" dirty="0">
              <a:solidFill>
                <a:schemeClr val="tx1"/>
              </a:solidFill>
            </a:endParaRPr>
          </a:p>
        </p:txBody>
      </p:sp>
      <p:sp>
        <p:nvSpPr>
          <p:cNvPr id="5570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796803"/>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chemeClr val="tx1"/>
                </a:solidFill>
              </a:rPr>
              <a:pPr eaLnBrk="1" hangingPunct="1">
                <a:defRPr/>
              </a:pPr>
              <a:t>303</a:t>
            </a:fld>
            <a:endParaRPr lang="en-US" sz="1200" b="0" dirty="0">
              <a:solidFill>
                <a:schemeClr val="tx1"/>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285750212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chemeClr val="tx1"/>
                </a:solidFill>
              </a:rPr>
              <a:pPr eaLnBrk="1" hangingPunct="1">
                <a:defRPr/>
              </a:pPr>
              <a:t>304</a:t>
            </a:fld>
            <a:endParaRPr lang="en-US" sz="1200" b="0" dirty="0">
              <a:solidFill>
                <a:schemeClr val="tx1"/>
              </a:solidFill>
            </a:endParaRPr>
          </a:p>
        </p:txBody>
      </p:sp>
      <p:sp>
        <p:nvSpPr>
          <p:cNvPr id="55910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4837"/>
            <a:ext cx="5608638" cy="4183063"/>
          </a:xfrm>
        </p:spPr>
        <p:txBody>
          <a:bodyPr/>
          <a:lstStyle/>
          <a:p>
            <a:pPr>
              <a:defRPr/>
            </a:pPr>
            <a:r>
              <a:rPr lang="es-ES" b="1" noProof="0" dirty="0"/>
              <a:t>Notas para el instructor</a:t>
            </a:r>
          </a:p>
          <a:p>
            <a:pPr marL="164592" indent="-164592" algn="l" defTabSz="914400">
              <a:buClr>
                <a:schemeClr val="tx1"/>
              </a:buClr>
              <a:buFont typeface="Arial"/>
              <a:buChar char="•"/>
            </a:pPr>
            <a:r>
              <a:rPr lang="es-ES" sz="1200" b="0" i="0" kern="1200" noProof="0" dirty="0">
                <a:solidFill>
                  <a:schemeClr val="tx1"/>
                </a:solidFill>
                <a:latin typeface="Times New Roman" pitchFamily="18" charset="0"/>
                <a:ea typeface="ＭＳ Ｐゴシック" charset="0"/>
                <a:cs typeface="ＭＳ Ｐゴシック" charset="0"/>
              </a:rPr>
              <a:t>Lave las superficies del equipo. Use una solución limpiadora preparada con un detergente aprobado. Lave el equipo con el implemento de limpieza correcto, por ejemplo un estropajo o un cepillo de nailon o una toalla de tela.</a:t>
            </a:r>
          </a:p>
          <a:p>
            <a:pPr marL="164592" indent="-164592" algn="l" defTabSz="914400">
              <a:buClr>
                <a:schemeClr val="tx1"/>
              </a:buClr>
              <a:buFont typeface="Arial"/>
              <a:buChar char="•"/>
            </a:pPr>
            <a:r>
              <a:rPr lang="es-ES" sz="1200" b="0" i="0" kern="1200" noProof="0" dirty="0">
                <a:solidFill>
                  <a:schemeClr val="tx1"/>
                </a:solidFill>
                <a:latin typeface="Times New Roman" pitchFamily="18" charset="0"/>
                <a:ea typeface="ＭＳ Ｐゴシック" charset="0"/>
                <a:cs typeface="ＭＳ Ｐゴシック" charset="0"/>
              </a:rPr>
              <a:t>Enjuague las superficies del equipo con agua limpia. Use una toalla de tela u otro implemento correcto.</a:t>
            </a:r>
          </a:p>
          <a:p>
            <a:pPr marL="164592" indent="-164592" algn="l" defTabSz="914400">
              <a:buClr>
                <a:schemeClr val="tx1"/>
              </a:buClr>
              <a:buFont typeface="Arial"/>
              <a:buChar char="•"/>
            </a:pPr>
            <a:r>
              <a:rPr lang="es-ES" sz="1200" b="0" i="0" kern="1200" noProof="0" dirty="0">
                <a:solidFill>
                  <a:schemeClr val="tx1"/>
                </a:solidFill>
                <a:latin typeface="Times New Roman" pitchFamily="18" charset="0"/>
                <a:ea typeface="ＭＳ Ｐゴシック" charset="0"/>
                <a:cs typeface="ＭＳ Ｐゴシック" charset="0"/>
              </a:rPr>
              <a:t>Sanitice las superficies del equipo. Asegúrese de que el sanitizante tenga contacto con cada superficie. La concentración del sanitizante debe cumplir los requerimientos.</a:t>
            </a:r>
          </a:p>
        </p:txBody>
      </p:sp>
    </p:spTree>
    <p:extLst>
      <p:ext uri="{BB962C8B-B14F-4D97-AF65-F5344CB8AC3E}">
        <p14:creationId xmlns:p14="http://schemas.microsoft.com/office/powerpoint/2010/main" val="1599331415"/>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chemeClr val="tx1"/>
                </a:solidFill>
              </a:rPr>
              <a:pPr eaLnBrk="1" hangingPunct="1">
                <a:defRPr/>
              </a:pPr>
              <a:t>305</a:t>
            </a:fld>
            <a:endParaRPr lang="en-US" sz="1200" b="0" dirty="0">
              <a:solidFill>
                <a:schemeClr val="tx1"/>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 sz="1200" b="1" kern="1200" noProof="0" dirty="0">
                <a:solidFill>
                  <a:schemeClr val="tx1"/>
                </a:solidFill>
                <a:latin typeface="Times New Roman" charset="0"/>
                <a:ea typeface="ＭＳ Ｐゴシック" charset="0"/>
                <a:cs typeface="ＭＳ Ｐゴシック" charset="0"/>
              </a:rPr>
              <a:t>Notas para el instructor</a:t>
            </a:r>
          </a:p>
          <a:p>
            <a:pPr marL="171450" indent="-171450" eaLnBrk="1" hangingPunct="1">
              <a:buFont typeface="Arial" panose="020B0604020202020204" pitchFamily="34" charset="0"/>
              <a:buChar char="•"/>
            </a:pPr>
            <a:r>
              <a:rPr lang="es-ES" sz="1200" b="0" i="0" kern="1200" noProof="0" dirty="0">
                <a:solidFill>
                  <a:schemeClr val="tx1"/>
                </a:solidFill>
                <a:latin typeface="Times New Roman" pitchFamily="18" charset="0"/>
                <a:ea typeface="ＭＳ Ｐゴシック" charset="0"/>
                <a:cs typeface="ＭＳ Ｐゴシック" charset="0"/>
              </a:rPr>
              <a:t>Algunas máquinas, tales como las de yogurt y helado, fueron diseñadas para que pasen por ellas soluciones limpiadoras y sanitizantes. Como muchas de ellas contienen y sirven alimentos</a:t>
            </a:r>
            <a:r>
              <a:rPr lang="es-ES" sz="1200" b="0" i="0" kern="1200" baseline="0" noProof="0" dirty="0">
                <a:solidFill>
                  <a:schemeClr val="tx1"/>
                </a:solidFill>
                <a:latin typeface="Times New Roman" pitchFamily="18" charset="0"/>
                <a:ea typeface="ＭＳ Ｐゴシック" charset="0"/>
                <a:cs typeface="ＭＳ Ｐゴシック" charset="0"/>
              </a:rPr>
              <a:t> TCS</a:t>
            </a:r>
            <a:r>
              <a:rPr lang="es-ES" sz="1200" b="0" i="0" kern="1200" noProof="0" dirty="0">
                <a:solidFill>
                  <a:schemeClr val="tx1"/>
                </a:solidFill>
                <a:latin typeface="Times New Roman" pitchFamily="18" charset="0"/>
                <a:ea typeface="ＭＳ Ｐゴシック" charset="0"/>
                <a:cs typeface="ＭＳ Ｐゴシック" charset="0"/>
              </a:rPr>
              <a:t>, se deben limpiar y sanitizar a diario, a menos que el fabricante indique otra cosa</a:t>
            </a:r>
            <a:r>
              <a:rPr lang="es-ES" noProof="0" dirty="0"/>
              <a:t>.</a:t>
            </a:r>
          </a:p>
        </p:txBody>
      </p:sp>
    </p:spTree>
    <p:extLst>
      <p:ext uri="{BB962C8B-B14F-4D97-AF65-F5344CB8AC3E}">
        <p14:creationId xmlns:p14="http://schemas.microsoft.com/office/powerpoint/2010/main" val="56254061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15D723-C1A9-F847-B339-442324379B45}" type="slidenum">
              <a:rPr lang="en-US" sz="1200" b="0" smtClean="0">
                <a:solidFill>
                  <a:schemeClr val="tx1"/>
                </a:solidFill>
              </a:rPr>
              <a:pPr eaLnBrk="1" hangingPunct="1">
                <a:defRPr/>
              </a:pPr>
              <a:t>306</a:t>
            </a:fld>
            <a:endParaRPr lang="en-US" sz="1200" b="0" dirty="0">
              <a:solidFill>
                <a:schemeClr val="tx1"/>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294" indent="-114294">
              <a:defRPr/>
            </a:pPr>
            <a:r>
              <a:rPr lang="es-US" b="1" noProof="0" dirty="0">
                <a:latin typeface="Times New Roman" charset="0"/>
              </a:rPr>
              <a:t>Notas para el instructor</a:t>
            </a:r>
          </a:p>
          <a:p>
            <a:pPr marL="114294" indent="-114294">
              <a:buFontTx/>
              <a:buChar char="•"/>
              <a:defRPr/>
            </a:pPr>
            <a:r>
              <a:rPr lang="es-US" noProof="0" dirty="0">
                <a:latin typeface="Times New Roman" charset="0"/>
              </a:rPr>
              <a:t>Las máquinas lavaplatos sanitizan utilizando agua caliente o una solución sanitizante.</a:t>
            </a:r>
          </a:p>
          <a:p>
            <a:pPr marL="114294" indent="-114294">
              <a:buFontTx/>
              <a:buChar char="•"/>
              <a:defRPr/>
            </a:pPr>
            <a:r>
              <a:rPr lang="es-US" noProof="0" dirty="0">
                <a:latin typeface="Times New Roman" charset="0"/>
              </a:rPr>
              <a:t>Las máquinas de alta temperatura utilizan agua caliente para limpiar y sanitizar. Si el agua no está lo suficientemente caliente, los artículos no se sanitizarán. El agua extremadamente caliente podría quemar la comida y pegarla a estos objetos.</a:t>
            </a:r>
          </a:p>
          <a:p>
            <a:pPr marL="114294" indent="-114294">
              <a:buFontTx/>
              <a:buChar char="•"/>
              <a:defRPr/>
            </a:pPr>
            <a:r>
              <a:rPr lang="es-US" noProof="0" dirty="0">
                <a:latin typeface="Times New Roman" charset="0"/>
              </a:rPr>
              <a:t>La máquina lavaplatos debe tener un termómetro integrado, para medir la temperatura del agua en el colector de escape. Allí es desde donde se rocía el agua al depósito.</a:t>
            </a:r>
          </a:p>
          <a:p>
            <a:pPr marL="114294" indent="-114294">
              <a:buFontTx/>
              <a:buChar char="•"/>
              <a:defRPr/>
            </a:pPr>
            <a:r>
              <a:rPr lang="es-US" noProof="0" dirty="0">
                <a:latin typeface="Times New Roman" charset="0"/>
              </a:rPr>
              <a:t>Las máquinas de sanitización química pueden limpiar y sanitizar objetos a temperaturas mucho más bajas. Como cada sanitizante requiere una temperatura del agua diferente, siga las pautas del fabricante de la máquina lavaplatos.</a:t>
            </a:r>
            <a:endParaRPr lang="es-US"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122767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4FDE363-581B-C841-8750-00147777A92D}" type="slidenum">
              <a:rPr lang="en-US" sz="1200" b="0" smtClean="0">
                <a:solidFill>
                  <a:schemeClr val="tx1"/>
                </a:solidFill>
              </a:rPr>
              <a:pPr eaLnBrk="1" hangingPunct="1">
                <a:defRPr/>
              </a:pPr>
              <a:t>307</a:t>
            </a:fld>
            <a:endParaRPr lang="en-US" sz="1200" b="0" dirty="0">
              <a:solidFill>
                <a:schemeClr val="tx1"/>
              </a:solidFill>
            </a:endParaRPr>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Limpie la máquina con la frecuencia necesaria y revísela por lo menos una vez al día. Elimine los residuos de alimentos y los artículos extraños de las boquillas rociadoras. Elimine los depósitos minerales cuando sea necesario. Llene los tanques con agua limpia y asegúrese de que los dispensadores de detergentes y sanitizantes estén llenos.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 es necesario, ráspelos, enjuáguelos o remójelos antes de lavarlos. Esto se podría necesitar si los objetos tienen alimentos pegados.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Cargue las rejillas de platos de manera que el agua rocíe todas las superficies. </a:t>
            </a:r>
            <a:r>
              <a:rPr lang="es-ES_tradnl" sz="1200" b="1" kern="1200" dirty="0">
                <a:solidFill>
                  <a:schemeClr val="tx1"/>
                </a:solidFill>
                <a:effectLst/>
                <a:latin typeface="Times New Roman" pitchFamily="18" charset="0"/>
                <a:ea typeface="ＭＳ Ｐゴシック" charset="0"/>
                <a:cs typeface="ＭＳ Ｐゴシック" charset="0"/>
              </a:rPr>
              <a:t>NUNCA</a:t>
            </a:r>
            <a:r>
              <a:rPr lang="es-ES_tradnl" sz="1200" kern="1200" dirty="0">
                <a:solidFill>
                  <a:schemeClr val="tx1"/>
                </a:solidFill>
                <a:effectLst/>
                <a:latin typeface="Times New Roman" pitchFamily="18" charset="0"/>
                <a:ea typeface="ＭＳ Ｐゴシック" charset="0"/>
                <a:cs typeface="ＭＳ Ｐゴシック" charset="0"/>
              </a:rPr>
              <a:t> sobrecargue las rejillas de platos.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NUNCA use una toalla para secar los artículos. Los podría volver a contaminar. Asegúrese de que estén completamente secos antes de guardarlos.</a:t>
            </a:r>
            <a:endParaRPr lang="en-US" dirty="0">
              <a:latin typeface="Times New Roman" charset="0"/>
              <a:cs typeface="+mn-cs"/>
            </a:endParaRPr>
          </a:p>
        </p:txBody>
      </p:sp>
    </p:spTree>
    <p:extLst>
      <p:ext uri="{BB962C8B-B14F-4D97-AF65-F5344CB8AC3E}">
        <p14:creationId xmlns:p14="http://schemas.microsoft.com/office/powerpoint/2010/main" val="100006686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latin typeface="Times New Roman" panose="02020603050405020304" pitchFamily="18" charset="0"/>
                <a:cs typeface="Times New Roman" panose="02020603050405020304" pitchFamily="18" charset="0"/>
              </a:rPr>
              <a:t>Notas para el instructor</a:t>
            </a:r>
            <a:endParaRPr lang="en-US" b="1" baseline="0" dirty="0">
              <a:latin typeface="Times New Roman" panose="02020603050405020304" pitchFamily="18" charset="0"/>
              <a:cs typeface="Times New Roman" panose="02020603050405020304" pitchFamily="18" charset="0"/>
            </a:endParaRPr>
          </a:p>
          <a:p>
            <a:pPr marL="168244" indent="-168244">
              <a:buFont typeface="Arial"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establecimientos que utilizan máquinas lavaplatos de alta temperatura deben ofrecer a los empleados una manera fácil y rápida de medir las temperaturas de las superficies de los artículos que se están sanitizando.</a:t>
            </a:r>
          </a:p>
          <a:p>
            <a:pPr marL="168244" indent="-168244">
              <a:buFont typeface="Arial"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El método empleado debe dar un registro irreversible de la temperatura más alta alcanzada durante el enjuague de sanitización. Así se garantiza que la máquina lavaplatos pueda alcanzar las temperaturas correctas de sanitización durante el funcionamiento.</a:t>
            </a:r>
          </a:p>
          <a:p>
            <a:pPr marL="168244" indent="-168244">
              <a:buFont typeface="Arial"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termómetros de registro máximo o la cinta sensible al calor son dos buenas maneras de revisar las temperaturas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 b="1" noProof="0" dirty="0"/>
          </a:p>
        </p:txBody>
      </p:sp>
      <p:sp>
        <p:nvSpPr>
          <p:cNvPr id="4" name="Slide Number Placeholder 3"/>
          <p:cNvSpPr>
            <a:spLocks noGrp="1"/>
          </p:cNvSpPr>
          <p:nvPr>
            <p:ph type="sldNum" sz="quarter" idx="10"/>
          </p:nvPr>
        </p:nvSpPr>
        <p:spPr/>
        <p:txBody>
          <a:bodyPr/>
          <a:lstStyle/>
          <a:p>
            <a:fld id="{6E113976-0BB7-43CD-B8AA-A45C1DB02039}" type="slidenum">
              <a:rPr lang="en-US" smtClean="0"/>
              <a:t>308</a:t>
            </a:fld>
            <a:endParaRPr lang="en-US" dirty="0"/>
          </a:p>
        </p:txBody>
      </p:sp>
    </p:spTree>
    <p:extLst>
      <p:ext uri="{BB962C8B-B14F-4D97-AF65-F5344CB8AC3E}">
        <p14:creationId xmlns:p14="http://schemas.microsoft.com/office/powerpoint/2010/main" val="302956567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chemeClr val="tx1"/>
                </a:solidFill>
              </a:rPr>
              <a:pPr eaLnBrk="1" hangingPunct="1">
                <a:defRPr/>
              </a:pPr>
              <a:t>309</a:t>
            </a:fld>
            <a:endParaRPr lang="en-US" sz="1200" b="0" dirty="0">
              <a:solidFill>
                <a:schemeClr val="tx1"/>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41032"/>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a:defRPr/>
            </a:pPr>
            <a:r>
              <a:rPr lang="es-ES" b="1" noProof="0"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El fregadero de tres compartimentos se debe preparar correctamente antes de usarlo.</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Llene el primer compartimento con detergente y agua. La temperatura del agua debe ser de, por lo menos, 110ºF (43ºC). Siga las instrucciones del fabricante. </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Llene el segundo compartimento con agua limpia. Esto no es necesario si, para enjuagar los artículos, se rocían en lugar de meterlos en el agua.</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Llene el tercer compartimento con agua y sanitizante hasta tener la concentración correcta.</a:t>
            </a:r>
            <a:r>
              <a:rPr lang="en-US" sz="1200" kern="1200" dirty="0">
                <a:solidFill>
                  <a:schemeClr val="tx1"/>
                </a:solidFill>
                <a:effectLst/>
                <a:latin typeface="Times New Roman" panose="02020603050405020304" pitchFamily="18" charset="0"/>
                <a:cs typeface="Times New Roman" panose="02020603050405020304" pitchFamily="18" charset="0"/>
              </a:rPr>
              <a:t> </a:t>
            </a:r>
            <a:r>
              <a:rPr lang="es-ES_tradnl" sz="1200" kern="1200" dirty="0">
                <a:solidFill>
                  <a:schemeClr val="tx1"/>
                </a:solidFill>
                <a:effectLst/>
                <a:latin typeface="Times New Roman" panose="02020603050405020304" pitchFamily="18" charset="0"/>
                <a:cs typeface="Times New Roman" panose="02020603050405020304" pitchFamily="18" charset="0"/>
              </a:rPr>
              <a:t>Como alternativa, se puede usar agua caliente. Siga las pautas sobre los sanitizantes que mencionamos ya y las recomendaciones del fabricante.</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Ponga un reloj con segundero. Así, los empleados podrán medir el tiempo que los artículos han estado en el sanitizante.</a:t>
            </a: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822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b="1" noProof="0" dirty="0">
                <a:solidFill>
                  <a:srgbClr val="FF3300"/>
                </a:solidFill>
                <a:latin typeface="Times New Roman" charset="0"/>
                <a:cs typeface="+mn-cs"/>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MX" sz="1200" b="0" kern="1200" noProof="0" dirty="0">
                <a:solidFill>
                  <a:schemeClr val="tx1"/>
                </a:solidFill>
                <a:effectLst/>
                <a:latin typeface="Times New Roman" pitchFamily="18" charset="0"/>
                <a:ea typeface="ＭＳ Ｐゴシック" charset="0"/>
                <a:cs typeface="ＭＳ Ｐゴシック" charset="0"/>
              </a:rPr>
              <a:t>La</a:t>
            </a:r>
            <a:r>
              <a:rPr lang="es-MX" sz="1200" b="0" kern="1200" baseline="0" noProof="0" dirty="0">
                <a:solidFill>
                  <a:schemeClr val="tx1"/>
                </a:solidFill>
                <a:effectLst/>
                <a:latin typeface="Times New Roman" pitchFamily="18" charset="0"/>
                <a:ea typeface="ＭＳ Ｐゴシック" charset="0"/>
                <a:cs typeface="ＭＳ Ｐゴシック" charset="0"/>
              </a:rPr>
              <a:t> persona a cargo también debe demostrar que cuenta con los conocimientos requeridos. </a:t>
            </a:r>
            <a:r>
              <a:rPr lang="es-MX" sz="1200" b="0" kern="1200" noProof="0" dirty="0">
                <a:solidFill>
                  <a:schemeClr val="tx1"/>
                </a:solidFill>
                <a:effectLst/>
                <a:latin typeface="Times New Roman" pitchFamily="18" charset="0"/>
                <a:ea typeface="ＭＳ Ｐゴシック" charset="0"/>
                <a:cs typeface="ＭＳ Ｐゴシック" charset="0"/>
              </a:rPr>
              <a:t>Parar convertirse en un gerente certificado en protección de alimentos, usted debe</a:t>
            </a:r>
            <a:r>
              <a:rPr lang="es-MX" sz="1200" b="0" kern="1200" baseline="0" noProof="0" dirty="0">
                <a:solidFill>
                  <a:schemeClr val="tx1"/>
                </a:solidFill>
                <a:effectLst/>
                <a:latin typeface="Times New Roman" pitchFamily="18" charset="0"/>
                <a:ea typeface="ＭＳ Ｐゴシック" charset="0"/>
                <a:cs typeface="ＭＳ Ｐゴシック" charset="0"/>
              </a:rPr>
              <a:t> pasar un examen de un programa acreditado. El programa debe estar acreditado por una agencia aprobada por una Conferencia para la protección de los alimentos. Al completar el Curso de </a:t>
            </a:r>
            <a:r>
              <a:rPr lang="es-MX" sz="1200" b="0" kern="1200" baseline="0" noProof="0" dirty="0" err="1">
                <a:solidFill>
                  <a:schemeClr val="tx1"/>
                </a:solidFill>
                <a:effectLst/>
                <a:latin typeface="Times New Roman" pitchFamily="18" charset="0"/>
                <a:ea typeface="ＭＳ Ｐゴシック" charset="0"/>
                <a:cs typeface="ＭＳ Ｐゴシック" charset="0"/>
              </a:rPr>
              <a:t>ServSafe</a:t>
            </a:r>
            <a:r>
              <a:rPr lang="es-MX" sz="1200" b="0" kern="1200" baseline="0" noProof="0" dirty="0">
                <a:solidFill>
                  <a:schemeClr val="tx1"/>
                </a:solidFill>
                <a:effectLst/>
                <a:latin typeface="Times New Roman" pitchFamily="18" charset="0"/>
                <a:ea typeface="ＭＳ Ｐゴシック" charset="0"/>
                <a:cs typeface="ＭＳ Ｐゴシック" charset="0"/>
              </a:rPr>
              <a:t> para gerentes y aprobar el examen de certificación de </a:t>
            </a:r>
            <a:r>
              <a:rPr lang="es-MX" sz="1200" b="0" kern="1200" baseline="0" noProof="0" dirty="0" err="1">
                <a:solidFill>
                  <a:schemeClr val="tx1"/>
                </a:solidFill>
                <a:effectLst/>
                <a:latin typeface="Times New Roman" pitchFamily="18" charset="0"/>
                <a:ea typeface="ＭＳ Ｐゴシック" charset="0"/>
                <a:cs typeface="ＭＳ Ｐゴシック" charset="0"/>
              </a:rPr>
              <a:t>ServSafe</a:t>
            </a:r>
            <a:r>
              <a:rPr lang="es-MX" sz="1200" b="0" kern="1200" baseline="0" noProof="0" dirty="0">
                <a:solidFill>
                  <a:schemeClr val="tx1"/>
                </a:solidFill>
                <a:effectLst/>
                <a:latin typeface="Times New Roman" pitchFamily="18" charset="0"/>
                <a:ea typeface="ＭＳ Ｐゴシック" charset="0"/>
                <a:cs typeface="ＭＳ Ｐゴシック" charset="0"/>
              </a:rPr>
              <a:t> de protección de alimentos para gerentes se cumple con este requisito.</a:t>
            </a: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70897932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682B49-F9AE-744A-8156-3C03DE3A1BC1}" type="slidenum">
              <a:rPr lang="en-US" sz="1200" b="0" smtClean="0">
                <a:solidFill>
                  <a:schemeClr val="tx1"/>
                </a:solidFill>
              </a:rPr>
              <a:pPr eaLnBrk="1" hangingPunct="1">
                <a:defRPr/>
              </a:pPr>
              <a:t>310</a:t>
            </a:fld>
            <a:endParaRPr lang="en-US" sz="1200" b="0" dirty="0">
              <a:solidFill>
                <a:schemeClr val="tx1"/>
              </a:solidFill>
            </a:endParaRPr>
          </a:p>
        </p:txBody>
      </p:sp>
      <p:sp>
        <p:nvSpPr>
          <p:cNvPr id="564227" name="Rectangle 2"/>
          <p:cNvSpPr>
            <a:spLocks noGrp="1" noRot="1" noChangeAspect="1" noChangeArrowheads="1" noTextEdit="1"/>
          </p:cNvSpPr>
          <p:nvPr>
            <p:ph type="sldImg"/>
          </p:nvPr>
        </p:nvSpPr>
        <p:spPr>
          <a:xfrm>
            <a:off x="1182688" y="696913"/>
            <a:ext cx="4648200" cy="3486150"/>
          </a:xfrm>
          <a:ln/>
        </p:spPr>
      </p:sp>
      <p:sp>
        <p:nvSpPr>
          <p:cNvPr id="564228" name="Rectangle 3"/>
          <p:cNvSpPr>
            <a:spLocks noGrp="1" noChangeArrowheads="1"/>
          </p:cNvSpPr>
          <p:nvPr>
            <p:ph type="body" idx="1"/>
          </p:nvPr>
        </p:nvSpPr>
        <p:spPr>
          <a:xfrm>
            <a:off x="876300" y="4419600"/>
            <a:ext cx="5715000" cy="431074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294" indent="-114294">
              <a:spcBef>
                <a:spcPct val="50000"/>
              </a:spcBef>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noProof="0" dirty="0">
              <a:latin typeface="Times New Roman" charset="0"/>
              <a:cs typeface="Times New Roman" charset="0"/>
            </a:endParaRP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1: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Raspe los artículos antes de lavarlos. Si es necesario, se pueden enjuagar o remojar.</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2: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Lave los artículos en el primer compartimento. Use un cepillo, una toalla de tela o un estropajo de nailon para aflojar la suciedad. Cambie el agua y el detergente cuando ya no haya espuma o el agua se ensucie.</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3: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Enjuague los artículos en el segundo compartimento. Rocíe los artículos con agua o sumérjalos en ella. Asegúrese de eliminar todos los residuos de alimentos y detergente que tengan los artículos que está enjuagando. Si sumerge los artículos, cambie el agua para enjuagar cuando esté sucia o haya mucha espuma.</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4: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Sanitice los artículos en el tercer compartimento. Cambie la solución sanitizante cuando la temperatura del agua o la concentración del sanitizante no cumplan los requerimientos. Nunca enjuague los artículos después de sanitizarlos. Las superficies se podrían contaminar.</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5: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Deje que los artículos se sequen al aire sobre una superficie limpia y sanitizada. Póngalos boca abajo para que se escurran. </a:t>
            </a: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NUNCA</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 use una toalla para secarlos ya que se podrían contaminar.</a:t>
            </a:r>
          </a:p>
        </p:txBody>
      </p:sp>
    </p:spTree>
    <p:extLst>
      <p:ext uri="{BB962C8B-B14F-4D97-AF65-F5344CB8AC3E}">
        <p14:creationId xmlns:p14="http://schemas.microsoft.com/office/powerpoint/2010/main" val="55543432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BC93B8-3159-704E-B60A-F5B57F0F4C57}" type="slidenum">
              <a:rPr lang="en-US" sz="1200" b="0" smtClean="0">
                <a:solidFill>
                  <a:schemeClr val="tx1"/>
                </a:solidFill>
              </a:rPr>
              <a:pPr eaLnBrk="1" hangingPunct="1">
                <a:defRPr/>
              </a:pPr>
              <a:t>311</a:t>
            </a:fld>
            <a:endParaRPr lang="en-US" sz="1200" b="0" dirty="0">
              <a:solidFill>
                <a:schemeClr val="tx1"/>
              </a:solidFill>
            </a:endParaRPr>
          </a:p>
        </p:txBody>
      </p:sp>
      <p:sp>
        <p:nvSpPr>
          <p:cNvPr id="565251" name="Rectangle 2"/>
          <p:cNvSpPr>
            <a:spLocks noGrp="1" noRot="1" noChangeAspect="1" noChangeArrowheads="1" noTextEdit="1"/>
          </p:cNvSpPr>
          <p:nvPr>
            <p:ph type="sldImg"/>
          </p:nvPr>
        </p:nvSpPr>
        <p:spPr>
          <a:xfrm>
            <a:off x="1182688" y="696913"/>
            <a:ext cx="4648200" cy="3486150"/>
          </a:xfrm>
          <a:ln/>
        </p:spPr>
      </p:sp>
      <p:sp>
        <p:nvSpPr>
          <p:cNvPr id="569348" name="Rectangle 3"/>
          <p:cNvSpPr>
            <a:spLocks noGrp="1" noChangeArrowheads="1"/>
          </p:cNvSpPr>
          <p:nvPr>
            <p:ph type="body" idx="1"/>
          </p:nvPr>
        </p:nvSpPr>
        <p:spPr>
          <a:xfrm>
            <a:off x="876300" y="4468813"/>
            <a:ext cx="5432425" cy="4294187"/>
          </a:xfrm>
        </p:spPr>
        <p:txBody>
          <a:bodyPr lIns="93571" tIns="46785" rIns="93571" bIns="46785"/>
          <a:lstStyle/>
          <a:p>
            <a:pPr marL="109728" indent="-109728" algn="l">
              <a:spcBef>
                <a:spcPts val="720"/>
              </a:spcBef>
              <a:spcAft>
                <a:spcPts val="0"/>
              </a:spcAft>
              <a:buNone/>
            </a:pPr>
            <a:r>
              <a:rPr lang="es-US" sz="1200" b="0" i="0" kern="1200" noProof="0" dirty="0">
                <a:solidFill>
                  <a:srgbClr val="000000"/>
                </a:solidFill>
                <a:latin typeface="Times New Roman"/>
                <a:ea typeface="ＭＳ Ｐゴシック" charset="0"/>
                <a:cs typeface="ＭＳ Ｐゴシック" charset="0"/>
              </a:rPr>
              <a:t> </a:t>
            </a:r>
            <a:r>
              <a:rPr lang="es-US" sz="1200" b="1" i="0" kern="1200" noProof="0" dirty="0">
                <a:solidFill>
                  <a:srgbClr val="000000"/>
                </a:solidFill>
                <a:latin typeface="Times New Roman"/>
                <a:ea typeface="ＭＳ Ｐゴシック" charset="0"/>
                <a:cs typeface="ＭＳ Ｐゴシック" charset="0"/>
              </a:rPr>
              <a:t>Notas para el instructor</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ＭＳ Ｐゴシック" charset="0"/>
              </a:rPr>
              <a:t>Después de limpiar y sanitizar los utensilios, platos, cubiertos y equipo, se deben almacenar en una manera que los proteja de la contaminación.</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ＭＳ Ｐゴシック" charset="0"/>
              </a:rPr>
              <a:t>Los cubiertos y utensilios deben protegerse de la suciedad y la humedad.</a:t>
            </a:r>
          </a:p>
        </p:txBody>
      </p:sp>
    </p:spTree>
    <p:extLst>
      <p:ext uri="{BB962C8B-B14F-4D97-AF65-F5344CB8AC3E}">
        <p14:creationId xmlns:p14="http://schemas.microsoft.com/office/powerpoint/2010/main" val="108039450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C4C29B-3667-364F-AD3D-3A09815A4730}" type="slidenum">
              <a:rPr lang="en-US" sz="1200" b="0" smtClean="0">
                <a:solidFill>
                  <a:schemeClr val="tx1"/>
                </a:solidFill>
              </a:rPr>
              <a:pPr eaLnBrk="1" hangingPunct="1">
                <a:defRPr/>
              </a:pPr>
              <a:t>312</a:t>
            </a:fld>
            <a:endParaRPr lang="en-US" sz="1200" b="0" dirty="0">
              <a:solidFill>
                <a:schemeClr val="tx1"/>
              </a:solidFill>
            </a:endParaRPr>
          </a:p>
        </p:txBody>
      </p:sp>
      <p:sp>
        <p:nvSpPr>
          <p:cNvPr id="566275" name="Rectangle 2"/>
          <p:cNvSpPr>
            <a:spLocks noGrp="1" noRot="1" noChangeAspect="1" noChangeArrowheads="1" noTextEdit="1"/>
          </p:cNvSpPr>
          <p:nvPr>
            <p:ph type="sldImg"/>
          </p:nvPr>
        </p:nvSpPr>
        <p:spPr>
          <a:xfrm>
            <a:off x="1182688" y="696913"/>
            <a:ext cx="4648200" cy="3486150"/>
          </a:xfrm>
          <a:ln/>
        </p:spPr>
      </p:sp>
      <p:sp>
        <p:nvSpPr>
          <p:cNvPr id="566276" name="Notes Placeholder 1"/>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233363" marR="0" lvl="0" indent="-233363"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ＭＳ Ｐゴシック" charset="0"/>
                <a:cs typeface="ＭＳ Ｐゴシック" charset="0"/>
              </a:rPr>
              <a:t>Notas para el instructor</a:t>
            </a:r>
            <a:endParaRPr lang="en-US" sz="1200" kern="1200" dirty="0">
              <a:solidFill>
                <a:schemeClr val="tx1"/>
              </a:solidFill>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Guarde los cubiertos y utensilios con los mangos hacia arriba. Así los empleados los pueden tomar sin tocar las superficies que tienen contacto con alimentos, lo que contribuirá a prevenir la transferencia de patógenos.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Limpie y sanitice las bandejas y los carritos que se usan para transportar cubiertos, platos y utensilios limpios. Revíselos a diario y límpielos cuando se necesite.</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70259468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313</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Para mantener limpio su establecimiento necesita usar los implementos, almacenamiento y productos correctos para prevenir la contaminación.</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trapos de limpieza usualmente se usan para limpiar derrames de comida y limpiar las superficies del equipo. Hay dos tipos de trapos que se usan en los establecimientos: los húmedos y los secos. Cada uno tiene sus propios requerimientos. </a:t>
            </a:r>
            <a:r>
              <a:rPr lang="es-ES_tradnl" sz="1200" b="1" kern="1200" dirty="0">
                <a:solidFill>
                  <a:schemeClr val="tx1"/>
                </a:solidFill>
                <a:effectLst/>
                <a:latin typeface="Times New Roman" pitchFamily="18" charset="0"/>
                <a:ea typeface="ＭＳ Ｐゴシック" charset="0"/>
                <a:cs typeface="ＭＳ Ｐゴシック" charset="0"/>
              </a:rPr>
              <a:t>NUNCA</a:t>
            </a:r>
            <a:r>
              <a:rPr lang="es-ES_tradnl" sz="1200" kern="1200" dirty="0">
                <a:solidFill>
                  <a:schemeClr val="tx1"/>
                </a:solidFill>
                <a:effectLst/>
                <a:latin typeface="Times New Roman" pitchFamily="18" charset="0"/>
                <a:ea typeface="ＭＳ Ｐゴシック" charset="0"/>
                <a:cs typeface="ＭＳ Ｐゴシック" charset="0"/>
              </a:rPr>
              <a:t> use los trapos destinados a limpiar derrames de comida para otras cosas.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401380294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314</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pPr marL="114294" indent="-114294">
              <a:spcBef>
                <a:spcPct val="50000"/>
              </a:spcBef>
              <a:defRPr/>
            </a:pPr>
            <a:r>
              <a:rPr lang="en-US" b="1" dirty="0"/>
              <a:t>Notas para el instructor</a:t>
            </a:r>
            <a:endParaRPr lang="en-US" dirty="0">
              <a:latin typeface="Times New Roman" charset="0"/>
              <a:cs typeface="Times New Roman"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Guarde los trapos húmedos que se usan para limpiar los mostradores y otras superficies</a:t>
            </a:r>
            <a:r>
              <a:rPr lang="en-US" sz="1200" kern="1200" dirty="0">
                <a:solidFill>
                  <a:schemeClr val="tx1"/>
                </a:solidFill>
                <a:effectLst/>
                <a:latin typeface="Times New Roman" pitchFamily="18" charset="0"/>
                <a:ea typeface="ＭＳ Ｐゴシック" charset="0"/>
                <a:cs typeface="ＭＳ Ｐゴシック" charset="0"/>
              </a:rPr>
              <a:t> </a:t>
            </a:r>
            <a:r>
              <a:rPr lang="es-US" sz="1200" kern="1200" dirty="0">
                <a:solidFill>
                  <a:schemeClr val="tx1"/>
                </a:solidFill>
                <a:effectLst/>
                <a:latin typeface="Times New Roman" pitchFamily="18" charset="0"/>
                <a:ea typeface="ＭＳ Ｐゴシック" charset="0"/>
                <a:cs typeface="ＭＳ Ｐゴシック" charset="0"/>
              </a:rPr>
              <a:t>del equipo en una solución sanitizante cuando no los esté usando, como lo muestra la foto de la transparencia.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Cambie la solución cuando ya no cumpla con los requerimientos del sanitizante que está usando.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94588526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315</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248699071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316</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Muchas superficies no tienen contacto con los alimentos. Las llamamos, como su nombre lo indica, superficies que no tienen contacto con alimentos. Algunos ejemplos son: pisos, paredes, techos y equipo del exterior. Y ya que no tienen contacto con alimentos, no se deben sanitizar. Sin embargo, para prevenir que se acumule el polvo, la mugre y los residuos de alimentos, se deben limpiar con regularidad.</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Esto no sólo prevendrá el crecimiento de patógenos, sino que evitará las plagas.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617442616"/>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317</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68363" y="4419600"/>
            <a:ext cx="5608638" cy="4183063"/>
          </a:xfrm>
        </p:spPr>
        <p:txBody>
          <a:bodyPr/>
          <a:lstStyle/>
          <a:p>
            <a:pPr eaLnBrk="1" hangingPunct="1"/>
            <a:r>
              <a:rPr lang="en-US" b="1" dirty="0"/>
              <a:t>Notas para el instructor</a:t>
            </a: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Para ser efectivos, los establecimientos deben contar con procedimientos escritos para limpiar el vómito y la diarrea. Estos procedimientos deben cubrir tareas específicas que los empleados deben hacer para reducir la contaminación y la exposición a los alimentos, las superficies y a otras personas. Es de suma importancia que se entrene a los empleados en dichos procedimientos.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92705262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827BC4-7AAD-B144-887E-3049BD1A3F18}" type="slidenum">
              <a:rPr lang="en-US" sz="1200" b="0" smtClean="0">
                <a:solidFill>
                  <a:schemeClr val="tx1"/>
                </a:solidFill>
              </a:rPr>
              <a:pPr eaLnBrk="1" hangingPunct="1">
                <a:defRPr/>
              </a:pPr>
              <a:t>318</a:t>
            </a:fld>
            <a:endParaRPr lang="en-US" sz="1200" b="0" dirty="0">
              <a:solidFill>
                <a:schemeClr val="tx1"/>
              </a:solidFill>
            </a:endParaRPr>
          </a:p>
        </p:txBody>
      </p:sp>
      <p:sp>
        <p:nvSpPr>
          <p:cNvPr id="571395" name="Rectangle 2"/>
          <p:cNvSpPr>
            <a:spLocks noGrp="1" noRot="1" noChangeAspect="1" noChangeArrowheads="1" noTextEdit="1"/>
          </p:cNvSpPr>
          <p:nvPr>
            <p:ph type="sldImg"/>
          </p:nvPr>
        </p:nvSpPr>
        <p:spPr>
          <a:xfrm>
            <a:off x="1182688" y="696913"/>
            <a:ext cx="4648200" cy="3486150"/>
          </a:xfrm>
          <a:ln/>
        </p:spPr>
      </p:sp>
      <p:sp>
        <p:nvSpPr>
          <p:cNvPr id="57139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marL="114300" indent="-114300" eaLnBrk="1" hangingPunct="1">
              <a:defRPr/>
            </a:pPr>
            <a:r>
              <a:rPr lang="en-US" b="1" dirty="0">
                <a:latin typeface="Times New Roman" charset="0"/>
                <a:cs typeface="+mn-cs"/>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empleados necesitan muchos implementos y productos para mantener limpio el establecimiento. Sin embargo, estos artículos pueden contaminar los alimentos y las superficies si no se usan o almacenan correctamente.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implementos de limpieza y los productos químicos se deben almacenar de tal manera que no contaminen los alimentos o el equipo. Lo mejor es guardarlos en un área designada lejos de los alimentos y de las áreas de preparación. También se deben almacenar de tal forma que facilite la limpieza del lugar donde se guardan.</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11170968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chemeClr val="tx1"/>
                </a:solidFill>
              </a:rPr>
              <a:pPr eaLnBrk="1" hangingPunct="1">
                <a:defRPr/>
              </a:pPr>
              <a:t>319</a:t>
            </a:fld>
            <a:endParaRPr lang="en-US" sz="1200" b="0" dirty="0">
              <a:solidFill>
                <a:schemeClr val="tx1"/>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a:defRPr/>
            </a:pPr>
            <a:r>
              <a:rPr lang="es-US" b="1" noProof="0" dirty="0">
                <a:ea typeface="+mn-ea"/>
                <a:cs typeface="+mn-cs"/>
              </a:rPr>
              <a:t>Notas para el instructor</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charset="0"/>
                <a:cs typeface="ＭＳ Ｐゴシック" charset="0"/>
              </a:rPr>
              <a:t>Al almacenar los implementos de limpieza, tome en consideración lo siguiente:</a:t>
            </a:r>
          </a:p>
          <a:p>
            <a:pPr marL="347472" lvl="1"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mn-cs"/>
              </a:rPr>
              <a:t>Cuelgue los trapeadores, las escobas y los cepillos en ganchos para que se sequen al aire.</a:t>
            </a:r>
          </a:p>
          <a:p>
            <a:pPr marL="347472" lvl="1"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mn-cs"/>
              </a:rPr>
              <a:t>Limpie y enjuague los baldes. Déjelos secarse al aire y almacénelos con otros implementos.</a:t>
            </a:r>
          </a:p>
          <a:p>
            <a:pPr marL="171450" indent="-171450">
              <a:buFont typeface="Arial" panose="020B0604020202020204" pitchFamily="34" charset="0"/>
              <a:buChar cha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Si los productos químicos o los implementos de limpieza no se usan o almacenan correctamente, resuelva el problema inmediatamente.</a:t>
            </a:r>
            <a:endParaRPr lang="es-US" sz="1200"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502204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b="1" noProof="0" dirty="0">
                <a:solidFill>
                  <a:srgbClr val="FF3300"/>
                </a:solidFill>
                <a:latin typeface="Times New Roman" charset="0"/>
                <a:cs typeface="+mn-cs"/>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MX" sz="1200" b="0" kern="1200" noProof="0" dirty="0">
                <a:solidFill>
                  <a:schemeClr val="tx1"/>
                </a:solidFill>
                <a:effectLst/>
                <a:latin typeface="Times New Roman" pitchFamily="18" charset="0"/>
                <a:ea typeface="ＭＳ Ｐゴシック" charset="0"/>
                <a:cs typeface="ＭＳ Ｐゴシック" charset="0"/>
              </a:rPr>
              <a:t>Pero</a:t>
            </a:r>
            <a:r>
              <a:rPr lang="es-MX" sz="1200" b="0" kern="1200" baseline="0" noProof="0" dirty="0">
                <a:solidFill>
                  <a:schemeClr val="tx1"/>
                </a:solidFill>
                <a:effectLst/>
                <a:latin typeface="Times New Roman" pitchFamily="18" charset="0"/>
                <a:ea typeface="ＭＳ Ｐゴシック" charset="0"/>
                <a:cs typeface="ＭＳ Ｐゴシック" charset="0"/>
              </a:rPr>
              <a:t>, </a:t>
            </a:r>
            <a:r>
              <a:rPr lang="es-MX" sz="1200" b="0" kern="1200" baseline="0" noProof="0" dirty="0">
                <a:solidFill>
                  <a:schemeClr val="tx1"/>
                </a:solidFill>
                <a:effectLst/>
                <a:latin typeface="Calibri" panose="020F0502020204030204" pitchFamily="34" charset="0"/>
                <a:ea typeface="ＭＳ Ｐゴシック" charset="0"/>
                <a:cs typeface="Calibri" panose="020F0502020204030204" pitchFamily="34" charset="0"/>
              </a:rPr>
              <a:t>¿</a:t>
            </a:r>
            <a:r>
              <a:rPr lang="es-MX" sz="1200" b="0" kern="1200" baseline="0" noProof="0" dirty="0">
                <a:solidFill>
                  <a:schemeClr val="tx1"/>
                </a:solidFill>
                <a:effectLst/>
                <a:latin typeface="Times New Roman" pitchFamily="18" charset="0"/>
                <a:ea typeface="ＭＳ Ｐゴシック" charset="0"/>
                <a:cs typeface="ＭＳ Ｐゴシック" charset="0"/>
              </a:rPr>
              <a:t>por qué es tan importante estar certificado? </a:t>
            </a:r>
            <a:r>
              <a:rPr lang="es-ES" sz="1200" b="0" kern="1200" baseline="0" noProof="0" dirty="0">
                <a:solidFill>
                  <a:schemeClr val="tx1"/>
                </a:solidFill>
                <a:effectLst/>
                <a:latin typeface="Times New Roman" pitchFamily="18" charset="0"/>
                <a:ea typeface="ＭＳ Ｐゴシック" charset="0"/>
                <a:cs typeface="ＭＳ Ｐゴシック" charset="0"/>
              </a:rPr>
              <a:t>Un estudio de los Centros para el control y la prevención de enfermedades (</a:t>
            </a:r>
            <a:r>
              <a:rPr lang="es-ES" sz="1200" b="0" kern="1200" baseline="0" noProof="0" dirty="0" err="1">
                <a:solidFill>
                  <a:schemeClr val="tx1"/>
                </a:solidFill>
                <a:effectLst/>
                <a:latin typeface="Times New Roman" pitchFamily="18" charset="0"/>
                <a:ea typeface="ＭＳ Ｐゴシック" charset="0"/>
                <a:cs typeface="ＭＳ Ｐゴシック" charset="0"/>
              </a:rPr>
              <a:t>CDC</a:t>
            </a:r>
            <a:r>
              <a:rPr lang="es-ES" sz="1200" b="0" kern="1200" baseline="0" noProof="0" dirty="0">
                <a:solidFill>
                  <a:schemeClr val="tx1"/>
                </a:solidFill>
                <a:effectLst/>
                <a:latin typeface="Times New Roman" pitchFamily="18" charset="0"/>
                <a:ea typeface="ＭＳ Ｐゴシック" charset="0"/>
                <a:cs typeface="ＭＳ Ｐゴシック" charset="0"/>
              </a:rPr>
              <a:t>) sugiere que la presencia de un gerente certificado en protección de alimentos reduce el riesgo que ocurra un brote de una enfermedad transmitida por alimentos en un establecimiento. El estudio también sugiere que fue un factor distintivo entre los restaurantes que experimentaron un brote de una enfermedad transmitida por alimentos y aquellos que no lo tuvieron.  </a:t>
            </a:r>
          </a:p>
          <a:p>
            <a:pPr marL="171450" indent="-171450" eaLnBrk="1" hangingPunct="1">
              <a:buFont typeface="Arial" panose="020B0604020202020204" pitchFamily="34" charset="0"/>
              <a:buChar char="•"/>
              <a:defRPr/>
            </a:pPr>
            <a:r>
              <a:rPr lang="es-ES" sz="1200" b="0" kern="1200" baseline="0" noProof="0" dirty="0">
                <a:solidFill>
                  <a:schemeClr val="tx1"/>
                </a:solidFill>
                <a:effectLst/>
                <a:latin typeface="Times New Roman" pitchFamily="18" charset="0"/>
                <a:ea typeface="ＭＳ Ｐゴシック" charset="0"/>
                <a:cs typeface="ＭＳ Ｐゴシック" charset="0"/>
              </a:rPr>
              <a:t>Además, los estudios de la </a:t>
            </a:r>
            <a:r>
              <a:rPr lang="es-ES" sz="1200" b="0" kern="1200" baseline="0" noProof="0" dirty="0" err="1">
                <a:solidFill>
                  <a:schemeClr val="tx1"/>
                </a:solidFill>
                <a:effectLst/>
                <a:latin typeface="Times New Roman" pitchFamily="18" charset="0"/>
                <a:ea typeface="ＭＳ Ｐゴシック" charset="0"/>
                <a:cs typeface="ＭＳ Ｐゴシック" charset="0"/>
              </a:rPr>
              <a:t>FDA</a:t>
            </a:r>
            <a:r>
              <a:rPr lang="es-ES" sz="1200" b="0" kern="1200" baseline="0" noProof="0" dirty="0">
                <a:solidFill>
                  <a:schemeClr val="tx1"/>
                </a:solidFill>
                <a:effectLst/>
                <a:latin typeface="Times New Roman" pitchFamily="18" charset="0"/>
                <a:ea typeface="ＭＳ Ｐゴシック" charset="0"/>
                <a:cs typeface="ＭＳ Ｐゴシック" charset="0"/>
              </a:rPr>
              <a:t> sobre los factores de riesgos alimentarios en establecimientos minoristas sugieren que la presencia de un gerente certificado tiene una correlación positiva con un control más efectivo de ciertos factores de riesgo, como la mala higiene personal, en diferentes tipos de instalaciones. </a:t>
            </a:r>
            <a:endParaRPr lang="en-US" sz="1200" b="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3919781902"/>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320</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r>
              <a:rPr lang="en-US" b="1" dirty="0"/>
              <a:t>Notas para el instructor</a:t>
            </a: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Muchos de los productos químicos usados en el establecimiento pueden ser peligrosos, sobre todo si se usan o almacenan incorrectamente. Uno de los mayores peligros es la contaminación cruzada. Para reducir el riesgo, siga las pautas de esta transparencia.</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Sólo debe usar productos químicos que hayan sido aprobados para establecimientos de servicio de alimentos. </a:t>
            </a:r>
            <a:r>
              <a:rPr lang="es-ES_tradnl" sz="1200" b="1" kern="1200" dirty="0">
                <a:solidFill>
                  <a:schemeClr val="tx1"/>
                </a:solidFill>
                <a:effectLst/>
                <a:latin typeface="Times New Roman" pitchFamily="18" charset="0"/>
                <a:ea typeface="ＭＳ Ｐゴシック" charset="0"/>
                <a:cs typeface="ＭＳ Ｐゴシック" charset="0"/>
              </a:rPr>
              <a:t>NUNCA</a:t>
            </a:r>
            <a:r>
              <a:rPr lang="es-ES_tradnl" sz="1200" kern="1200" dirty="0">
                <a:solidFill>
                  <a:schemeClr val="tx1"/>
                </a:solidFill>
                <a:effectLst/>
                <a:latin typeface="Times New Roman" pitchFamily="18" charset="0"/>
                <a:ea typeface="ＭＳ Ｐゴシック" charset="0"/>
                <a:cs typeface="ＭＳ Ｐゴシック" charset="0"/>
              </a:rPr>
              <a:t> use productos químicos que no sean necesarios para operar o mantener el establecimiento.</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 fin de prevenir la contaminación, antes de usar un producto químico, siempre cubra o retire los artículos que podrían contaminarse. Después de usarlos, asegúrese de limpiar y sanitizar el equipo y los utensilios.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36652036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321</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r>
              <a:rPr lang="en-US" b="1"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productos químicos se deben almacenar en sus envases originales. Algunos establecimientos designan áreas específicas para guardarlos, pero lo más importante es que siempre deben mantenerse separados de los alimentos, el equipo, los utensilios, así como de uniformes y mantelería. Esta separación se puede hacer con uno de los siguientes métodos: Deje un espacio entre los productos químicos y otros artículos o coloque separadores que los dividan de otros artículos en la misma área.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Independientemente del método que use, los productos químicos siempre se deben almacenar debajo de los alimentos, el equipo, los utensilios y los uniformes.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731825158"/>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322</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s-US" b="1" noProof="0" dirty="0"/>
              <a:t>Notas para el instructor</a:t>
            </a:r>
          </a:p>
          <a:p>
            <a:pPr marL="171450" indent="-171450" eaLnBrk="1" hangingPunct="1">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Si el producto químico se cambia a otro recipiente, la etiqueta del nuevo recipiente debe tener el nombre común del producto químico</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 La foto de la transparencia muestra un recipiente con la etiqueta del nombre común del producto químico. </a:t>
            </a:r>
          </a:p>
        </p:txBody>
      </p:sp>
    </p:spTree>
    <p:extLst>
      <p:ext uri="{BB962C8B-B14F-4D97-AF65-F5344CB8AC3E}">
        <p14:creationId xmlns:p14="http://schemas.microsoft.com/office/powerpoint/2010/main" val="92336854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BEAAA4E-EC9E-6C4A-95FC-41B671ECAF93}" type="slidenum">
              <a:rPr lang="en-US" sz="1200" b="0" smtClean="0">
                <a:solidFill>
                  <a:schemeClr val="tx1"/>
                </a:solidFill>
              </a:rPr>
              <a:pPr eaLnBrk="1" hangingPunct="1">
                <a:defRPr/>
              </a:pPr>
              <a:t>323</a:t>
            </a:fld>
            <a:endParaRPr lang="en-US" sz="1200" b="0" dirty="0">
              <a:solidFill>
                <a:schemeClr val="tx1"/>
              </a:solidFill>
            </a:endParaRPr>
          </a:p>
        </p:txBody>
      </p:sp>
      <p:sp>
        <p:nvSpPr>
          <p:cNvPr id="575491" name="Rectangle 2"/>
          <p:cNvSpPr>
            <a:spLocks noGrp="1" noRot="1" noChangeAspect="1" noChangeArrowheads="1" noTextEdit="1"/>
          </p:cNvSpPr>
          <p:nvPr>
            <p:ph type="sldImg"/>
          </p:nvPr>
        </p:nvSpPr>
        <p:spPr>
          <a:xfrm>
            <a:off x="1182688" y="696913"/>
            <a:ext cx="4648200" cy="3486150"/>
          </a:xfrm>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749648361"/>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97CD36-0AC2-6947-9F2C-F6ECCA9E20EB}" type="slidenum">
              <a:rPr lang="en-US" sz="1200" b="0" smtClean="0">
                <a:solidFill>
                  <a:schemeClr val="tx1"/>
                </a:solidFill>
              </a:rPr>
              <a:pPr eaLnBrk="1" hangingPunct="1">
                <a:defRPr/>
              </a:pPr>
              <a:t>324</a:t>
            </a:fld>
            <a:endParaRPr lang="en-US" sz="1200" b="0" dirty="0">
              <a:solidFill>
                <a:schemeClr val="tx1"/>
              </a:solidFill>
            </a:endParaRPr>
          </a:p>
        </p:txBody>
      </p:sp>
      <p:sp>
        <p:nvSpPr>
          <p:cNvPr id="576515" name="Rectangle 2"/>
          <p:cNvSpPr>
            <a:spLocks noGrp="1" noRot="1" noChangeAspect="1" noChangeArrowheads="1" noTextEdit="1"/>
          </p:cNvSpPr>
          <p:nvPr>
            <p:ph type="sldImg"/>
          </p:nvPr>
        </p:nvSpPr>
        <p:spPr>
          <a:xfrm>
            <a:off x="1182688" y="696913"/>
            <a:ext cx="4648200" cy="3486150"/>
          </a:xfrm>
          <a:ln/>
        </p:spPr>
      </p:sp>
      <p:sp>
        <p:nvSpPr>
          <p:cNvPr id="576516" name="Rectangle 3"/>
          <p:cNvSpPr>
            <a:spLocks noGrp="1" noChangeArrowheads="1"/>
          </p:cNvSpPr>
          <p:nvPr>
            <p:ph type="body" idx="1"/>
          </p:nvPr>
        </p:nvSpPr>
        <p:spPr>
          <a:xfrm>
            <a:off x="876300" y="4419600"/>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71450" indent="-171450">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Haga una lista de todos los trabajos de limpieza de un área. O enliste las tareas en el orden en que deben realizarse. </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Incluya tanto las superficies que tienen contacto con alimentos como las que no lo tienen.</a:t>
            </a:r>
            <a:endParaRPr lang="es-US" sz="1200" b="0" i="0" kern="1200" noProof="0" dirty="0">
              <a:solidFill>
                <a:srgbClr val="000000"/>
              </a:solidFill>
              <a:latin typeface="Times New Roman"/>
              <a:ea typeface="ＭＳ Ｐゴシック"/>
              <a:cs typeface="ＭＳ Ｐゴシック" charset="0"/>
            </a:endParaRP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Asigne cada tareas de limpieza a una persona específica.</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empleados deben limpiar y sanitizar cuando sea necesario. Programe la limpieza principal para cuando no se contaminen los alimentos o no se interrumpa el servicio. Programe turnos de trabajo de modo que haya tiempo suficiente.</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procedimientos de limpieza deben estar por escrito y deben ser claros. Enliste los implementos y los productos químicos de limpieza por su nombre. Ponga las instrucciones para la limpieza cerca del artículo. Siempre siga las instrucciones del fabricante para limpiar el equipo.</a:t>
            </a:r>
            <a:r>
              <a:rPr lang="es-US" altLang="ja-JP" sz="1200" b="0" i="0" kern="1200" noProof="0" dirty="0">
                <a:solidFill>
                  <a:srgbClr val="000000"/>
                </a:solidFill>
                <a:latin typeface="Times New Roman"/>
                <a:ea typeface="ＭＳ Ｐゴシック"/>
                <a:cs typeface="ＭＳ Ｐゴシック" charset="0"/>
              </a:rPr>
              <a:t> </a:t>
            </a:r>
            <a:endParaRPr lang="es-US" sz="1200" b="0" i="0" kern="1200" noProof="0" dirty="0">
              <a:solidFill>
                <a:srgbClr val="000000"/>
              </a:solidFill>
              <a:latin typeface="Times New Roman"/>
              <a:ea typeface="ＭＳ Ｐゴシック"/>
              <a:cs typeface="ＭＳ Ｐゴシック" charset="0"/>
            </a:endParaRPr>
          </a:p>
        </p:txBody>
      </p:sp>
    </p:spTree>
    <p:extLst>
      <p:ext uri="{BB962C8B-B14F-4D97-AF65-F5344CB8AC3E}">
        <p14:creationId xmlns:p14="http://schemas.microsoft.com/office/powerpoint/2010/main" val="3134568940"/>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59F925-9E0D-4547-AF7D-096BAC526FC2}" type="slidenum">
              <a:rPr lang="en-US" sz="1200" b="0" smtClean="0">
                <a:solidFill>
                  <a:schemeClr val="tx1"/>
                </a:solidFill>
              </a:rPr>
              <a:pPr eaLnBrk="1" hangingPunct="1">
                <a:defRPr/>
              </a:pPr>
              <a:t>325</a:t>
            </a:fld>
            <a:endParaRPr lang="en-US" sz="1200" b="0" dirty="0">
              <a:solidFill>
                <a:schemeClr val="tx1"/>
              </a:solidFill>
            </a:endParaRPr>
          </a:p>
        </p:txBody>
      </p:sp>
      <p:sp>
        <p:nvSpPr>
          <p:cNvPr id="577539" name="Rectangle 2"/>
          <p:cNvSpPr>
            <a:spLocks noGrp="1" noRot="1" noChangeAspect="1" noChangeArrowheads="1" noTextEdit="1"/>
          </p:cNvSpPr>
          <p:nvPr>
            <p:ph type="sldImg"/>
          </p:nvPr>
        </p:nvSpPr>
        <p:spPr>
          <a:xfrm>
            <a:off x="1182688" y="696913"/>
            <a:ext cx="4648200" cy="3486150"/>
          </a:xfrm>
          <a:ln/>
        </p:spPr>
      </p:sp>
      <p:sp>
        <p:nvSpPr>
          <p:cNvPr id="577540"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marL="114300" indent="-114300" eaLnBrk="1" hangingPunct="1">
              <a:defRPr/>
            </a:pPr>
            <a:r>
              <a:rPr lang="en-US" b="1" dirty="0">
                <a:latin typeface="Times New Roman" charset="0"/>
                <a:cs typeface="+mn-cs"/>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Entrene a los empleados para que sigan el programa. Programe tiempo para el entrenamiento. Trabaje en grupos pequeños o dé el entrenamiento por área.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Asegúrese de que el programa de limpieza funcione.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Cambie el calendario maestro cuando haya cambios en el menú, los procedimientos o el</a:t>
            </a:r>
            <a:r>
              <a:rPr lang="en-US" sz="1200" kern="1200" dirty="0">
                <a:solidFill>
                  <a:schemeClr val="tx1"/>
                </a:solidFill>
                <a:effectLst/>
                <a:latin typeface="Times New Roman" pitchFamily="18" charset="0"/>
                <a:ea typeface="ＭＳ Ｐゴシック" charset="0"/>
                <a:cs typeface="ＭＳ Ｐゴシック" charset="0"/>
              </a:rPr>
              <a:t> </a:t>
            </a:r>
            <a:r>
              <a:rPr lang="es-ES_tradnl" sz="1200" kern="1200" dirty="0">
                <a:solidFill>
                  <a:schemeClr val="tx1"/>
                </a:solidFill>
                <a:effectLst/>
                <a:latin typeface="Times New Roman" pitchFamily="18" charset="0"/>
                <a:ea typeface="ＭＳ Ｐゴシック" charset="0"/>
                <a:cs typeface="ＭＳ Ｐゴシック" charset="0"/>
              </a:rPr>
              <a:t>equipo.</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Durante las reuniones, pida la opinión de los empleados sobre el programa.</a:t>
            </a:r>
            <a:endParaRPr lang="en-US" sz="1200" kern="1200" dirty="0">
              <a:solidFill>
                <a:schemeClr val="tx1"/>
              </a:solidFill>
              <a:effectLst/>
              <a:latin typeface="Times New Roman" pitchFamily="18" charset="0"/>
              <a:ea typeface="ＭＳ Ｐゴシック" charset="0"/>
              <a:cs typeface="ＭＳ Ｐゴシック" charset="0"/>
            </a:endParaRP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77622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33</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7744" indent="-237744" algn="l">
              <a:spcBef>
                <a:spcPts val="432"/>
              </a:spcBef>
              <a:spcAft>
                <a:spcPts val="0"/>
              </a:spcAft>
              <a:buNone/>
            </a:pPr>
            <a:r>
              <a:rPr lang="es-ES" sz="1200" b="1" i="0" noProof="0" dirty="0">
                <a:solidFill>
                  <a:srgbClr val="000000"/>
                </a:solidFill>
                <a:latin typeface="Times New Roman"/>
                <a:ea typeface="ＭＳ Ｐゴシック"/>
                <a:cs typeface="Times New Roman"/>
              </a:rPr>
              <a:t>Notas para el instructor</a:t>
            </a:r>
            <a:r>
              <a:rPr lang="es-ES" sz="1200" b="1" i="0" kern="1200" noProof="0" dirty="0">
                <a:solidFill>
                  <a:srgbClr val="FF3300"/>
                </a:solidFill>
                <a:latin typeface="Times New Roman"/>
                <a:ea typeface="ＭＳ Ｐゴシック"/>
                <a:cs typeface="ＭＳ Ｐゴシック" charset="0"/>
              </a:rPr>
              <a:t> </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 Administración de Alimentos y Drogas (FDA):</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Inspecciona todos los alimentos excepto la carne, las aves y los huevos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Regula los alimentos que se transportan a través de las fronteras de los estados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Publica el </a:t>
            </a:r>
            <a:r>
              <a:rPr lang="es-ES" sz="1200" b="0" i="1" noProof="0" dirty="0">
                <a:solidFill>
                  <a:srgbClr val="000000"/>
                </a:solidFill>
                <a:latin typeface="Times New Roman"/>
                <a:ea typeface="ＭＳ Ｐゴシック"/>
                <a:cs typeface="+mn-cs"/>
              </a:rPr>
              <a:t>Código alimentario de la FDA. </a:t>
            </a:r>
            <a:r>
              <a:rPr lang="es-ES" sz="1200" b="0" i="0" noProof="0" dirty="0">
                <a:solidFill>
                  <a:srgbClr val="000000"/>
                </a:solidFill>
                <a:latin typeface="Times New Roman"/>
                <a:ea typeface="ＭＳ Ｐゴシック"/>
                <a:cs typeface="+mn-cs"/>
              </a:rPr>
              <a:t>Este código basado en la ciencia da recomendaciones sobre los reglamentos de seguridad de los alimentos. </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El Departamento de Agricultura de EE.UU. (USDA)</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Regula e inspecciona la carne, las aves y los huevos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Regula los alimentos que cruzan las fronteras estatales y los que involucran a más de un estado</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Las agencias como los Centros para el Control y la Prevención de Enfermedades (CDC) y el Servicio de Salud Pública de EE.UU. (PHS):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Hacen investigaciones científicas sobre las causas de los brotes de enfermedades transmitidas por alimentos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Ayudan a investigar los brotes</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Las autoridades reguladoras locales y del estado escriben o adoptan el código que regula los establecimientos de servicio de alimentos y de venta al menudeo. </a:t>
            </a:r>
          </a:p>
        </p:txBody>
      </p:sp>
    </p:spTree>
    <p:extLst>
      <p:ext uri="{BB962C8B-B14F-4D97-AF65-F5344CB8AC3E}">
        <p14:creationId xmlns:p14="http://schemas.microsoft.com/office/powerpoint/2010/main" val="706434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34</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_tradnl" b="1" noProof="0" dirty="0">
                <a:latin typeface="Times New Roman" charset="0"/>
                <a:cs typeface="Times New Roman" charset="0"/>
              </a:rPr>
              <a:t>Notas para el instructor</a:t>
            </a:r>
            <a:r>
              <a:rPr lang="es-ES_tradnl" b="1" noProof="0" dirty="0">
                <a:solidFill>
                  <a:srgbClr val="FF3300"/>
                </a:solidFill>
                <a:latin typeface="Times New Roman" charset="0"/>
                <a:cs typeface="+mn-cs"/>
              </a:rPr>
              <a:t> </a:t>
            </a:r>
            <a:endParaRPr lang="es-ES_tradnl" noProof="0" dirty="0">
              <a:latin typeface="Times New Roman" charset="0"/>
              <a:cs typeface="+mn-cs"/>
            </a:endParaRPr>
          </a:p>
          <a:p>
            <a:pPr>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Las autoridades reguladoras tienen muchas responsabilidades. Estas son algunas de las responsabilidades relacionadas con la seguridad de los alimentos.</a:t>
            </a:r>
            <a:endParaRPr lang="es-ES_tradnl" noProof="0" dirty="0">
              <a:latin typeface="Times New Roman" charset="0"/>
              <a:cs typeface="+mn-cs"/>
            </a:endParaRPr>
          </a:p>
        </p:txBody>
      </p:sp>
    </p:spTree>
    <p:extLst>
      <p:ext uri="{BB962C8B-B14F-4D97-AF65-F5344CB8AC3E}">
        <p14:creationId xmlns:p14="http://schemas.microsoft.com/office/powerpoint/2010/main" val="63751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35</a:t>
            </a:fld>
            <a:endParaRPr lang="en-US" sz="1200" b="0" dirty="0">
              <a:solidFill>
                <a:schemeClr val="tx1"/>
              </a:solidFill>
            </a:endParaRPr>
          </a:p>
        </p:txBody>
      </p:sp>
    </p:spTree>
    <p:extLst>
      <p:ext uri="{BB962C8B-B14F-4D97-AF65-F5344CB8AC3E}">
        <p14:creationId xmlns:p14="http://schemas.microsoft.com/office/powerpoint/2010/main" val="1148134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A8FF18-BA79-634D-9775-EC4D253D3F89}" type="slidenum">
              <a:rPr lang="en-US" sz="1200" b="0" smtClean="0">
                <a:solidFill>
                  <a:schemeClr val="tx1"/>
                </a:solidFill>
              </a:rPr>
              <a:pPr eaLnBrk="1" hangingPunct="1">
                <a:defRPr/>
              </a:pPr>
              <a:t>36</a:t>
            </a:fld>
            <a:endParaRPr lang="en-US" sz="1200" b="0" dirty="0">
              <a:solidFill>
                <a:schemeClr val="tx1"/>
              </a:solidFill>
            </a:endParaRPr>
          </a:p>
        </p:txBody>
      </p:sp>
      <p:sp>
        <p:nvSpPr>
          <p:cNvPr id="318467" name="Rectangle 2"/>
          <p:cNvSpPr>
            <a:spLocks noGrp="1" noRot="1" noChangeAspect="1" noChangeArrowheads="1" noTextEdit="1"/>
          </p:cNvSpPr>
          <p:nvPr>
            <p:ph type="sldImg"/>
          </p:nvPr>
        </p:nvSpPr>
        <p:spPr>
          <a:xfrm>
            <a:off x="1181100" y="698500"/>
            <a:ext cx="4648200" cy="3486150"/>
          </a:xfrm>
          <a:ln/>
        </p:spPr>
      </p:sp>
      <p:sp>
        <p:nvSpPr>
          <p:cNvPr id="8397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defRPr/>
            </a:pPr>
            <a:r>
              <a:rPr lang="es-ES" b="1" noProof="0" dirty="0">
                <a:latin typeface="Times New Roman" charset="0"/>
                <a:cs typeface="Times New Roman" charset="0"/>
              </a:rPr>
              <a:t>Notas para el instructor</a:t>
            </a:r>
            <a:endParaRPr lang="es-ES"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 sz="1200" kern="1200" noProof="0" dirty="0">
                <a:solidFill>
                  <a:schemeClr val="tx1"/>
                </a:solidFill>
                <a:latin typeface="Times New Roman" charset="0"/>
                <a:ea typeface="ＭＳ Ｐゴシック" charset="0"/>
                <a:cs typeface="ＭＳ Ｐゴシック" charset="0"/>
              </a:rPr>
              <a:t>Hable sobre los objetivos del tema con la clase.</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889788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37</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p>
          <a:p>
            <a:pPr marL="171450" indent="-171450" eaLnBrk="1" hangingPunct="1">
              <a:buFont typeface="Arial" panose="020B0604020202020204" pitchFamily="34" charset="0"/>
              <a:buChar char="•"/>
            </a:pPr>
            <a:r>
              <a:rPr lang="es-ES" noProof="0" dirty="0"/>
              <a:t>Uno de los papeles más importantes del gerente de servicio de alimentos es prevenir todo tipo de contaminación de los alimentos.</a:t>
            </a:r>
          </a:p>
          <a:p>
            <a:pPr marL="171450" indent="-171450" eaLnBrk="1" hangingPunct="1">
              <a:buFont typeface="Arial" panose="020B0604020202020204" pitchFamily="34" charset="0"/>
              <a:buChar char="•"/>
            </a:pPr>
            <a:r>
              <a:rPr lang="es-ES" noProof="0" dirty="0"/>
              <a:t>La contaminación es la presencia de sustancias dañinas en los alimentos.</a:t>
            </a:r>
          </a:p>
          <a:p>
            <a:pPr marL="171450" indent="-171450" eaLnBrk="1" hangingPunct="1">
              <a:buFont typeface="Arial" panose="020B0604020202020204" pitchFamily="34" charset="0"/>
              <a:buChar char="•"/>
            </a:pPr>
            <a:r>
              <a:rPr lang="es-ES" noProof="0" dirty="0"/>
              <a:t>Estas sustancias pueden ser biológicas, químicas o físicas.</a:t>
            </a:r>
          </a:p>
          <a:p>
            <a:pPr marL="171450" indent="-171450" eaLnBrk="1" hangingPunct="1">
              <a:buFont typeface="Arial" panose="020B0604020202020204" pitchFamily="34" charset="0"/>
              <a:buChar char="•"/>
            </a:pPr>
            <a:r>
              <a:rPr lang="es-ES" noProof="0" dirty="0"/>
              <a:t>La mayoría de los contaminantes causan enfermedades transmitidas por alimentos.</a:t>
            </a:r>
          </a:p>
          <a:p>
            <a:pPr marL="171450" indent="-171450" eaLnBrk="1" hangingPunct="1">
              <a:buFont typeface="Arial" panose="020B0604020202020204" pitchFamily="34" charset="0"/>
              <a:buChar char="•"/>
            </a:pPr>
            <a:r>
              <a:rPr lang="es-ES" noProof="0" dirty="0"/>
              <a:t>Otros pueden provocar lesiones físicas.</a:t>
            </a:r>
          </a:p>
          <a:p>
            <a:pPr marL="171450" indent="-171450" eaLnBrk="1" hangingPunct="1">
              <a:buFont typeface="Arial" panose="020B0604020202020204" pitchFamily="34" charset="0"/>
              <a:buChar char="•"/>
            </a:pPr>
            <a:endParaRPr lang="en-US" dirty="0">
              <a:latin typeface="Times New Roman" charset="0"/>
            </a:endParaRPr>
          </a:p>
          <a:p>
            <a:pPr marL="114300" indent="-114300" eaLnBrk="1" hangingPunct="1">
              <a:buFontTx/>
              <a:buChar char="•"/>
            </a:pPr>
            <a:endParaRPr lang="en-US" dirty="0">
              <a:latin typeface="Times New Roman" charset="0"/>
            </a:endParaRPr>
          </a:p>
        </p:txBody>
      </p:sp>
    </p:spTree>
    <p:extLst>
      <p:ext uri="{BB962C8B-B14F-4D97-AF65-F5344CB8AC3E}">
        <p14:creationId xmlns:p14="http://schemas.microsoft.com/office/powerpoint/2010/main" val="4025689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38</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dirty="0">
                <a:latin typeface="Times New Roman" charset="0"/>
              </a:rPr>
              <a:t>Notas para el instructor</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Los contaminantes se hallan en los animales que utilizamos para los alimentos; en el aire, el agua y la tierra; y </a:t>
            </a:r>
            <a:r>
              <a:rPr lang="es-ES" sz="1200" kern="1200" dirty="0">
                <a:solidFill>
                  <a:schemeClr val="tx1"/>
                </a:solidFill>
                <a:effectLst/>
                <a:latin typeface="Times New Roman" pitchFamily="18" charset="0"/>
                <a:ea typeface="ＭＳ Ｐゴシック" charset="0"/>
                <a:cs typeface="ＭＳ Ｐゴシック" charset="0"/>
              </a:rPr>
              <a:t>los químicos que usamos en nuestro establecimiento.</a:t>
            </a:r>
            <a:r>
              <a:rPr lang="es-ES" sz="1200" b="0" i="0" kern="1200" noProof="0" dirty="0">
                <a:solidFill>
                  <a:schemeClr val="tx1"/>
                </a:solidFill>
                <a:latin typeface="Times New Roman"/>
                <a:ea typeface="ＭＳ Ｐゴシック" charset="0"/>
                <a:cs typeface="ＭＳ Ｐゴシック" charset="0"/>
              </a:rPr>
              <a:t> </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Los contaminantes se presentan de manera natural en los alimentos, como las espinas de los pescados.</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Los alimentos se pueden contaminar a propósito.</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La mayoría de los alimentos se contaminan</a:t>
            </a:r>
            <a:r>
              <a:rPr lang="es-ES" sz="1200" b="1" i="1" kern="1200" noProof="0" dirty="0">
                <a:solidFill>
                  <a:schemeClr val="tx1"/>
                </a:solidFill>
                <a:latin typeface="Times New Roman"/>
                <a:ea typeface="ＭＳ Ｐゴシック" charset="0"/>
                <a:cs typeface="ＭＳ Ｐゴシック" charset="0"/>
              </a:rPr>
              <a:t> </a:t>
            </a:r>
            <a:r>
              <a:rPr lang="es-ES" sz="1200" b="0" i="0" kern="1200" noProof="0" dirty="0">
                <a:solidFill>
                  <a:schemeClr val="tx1"/>
                </a:solidFill>
                <a:latin typeface="Times New Roman"/>
                <a:ea typeface="ＭＳ Ｐゴシック" charset="0"/>
                <a:cs typeface="ＭＳ Ｐゴシック" charset="0"/>
              </a:rPr>
              <a:t>por accidente. </a:t>
            </a:r>
          </a:p>
          <a:p>
            <a:pPr marL="171450" indent="-171450" eaLnBrk="1" hangingPunct="1">
              <a:buFont typeface="Arial" panose="020B0604020202020204" pitchFamily="34" charset="0"/>
              <a:buChar char="•"/>
            </a:pPr>
            <a:endParaRPr lang="en-US" altLang="ja-JP" dirty="0">
              <a:latin typeface="Times New Roman" charset="0"/>
            </a:endParaRPr>
          </a:p>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731159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39</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p>
          <a:p>
            <a:pPr marL="109728" indent="-109728"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ＭＳ Ｐゴシック"/>
              </a:rPr>
              <a:t>Los empleados que no se lavan las manos después de ir al baño podrían contaminar los alimentos y las superficies con la heces que tienen en los dedos.</a:t>
            </a:r>
            <a:r>
              <a:rPr lang="es-ES" altLang="ja-JP" sz="1200" b="0" i="0" noProof="0" dirty="0">
                <a:solidFill>
                  <a:srgbClr val="000000"/>
                </a:solidFill>
                <a:latin typeface="Times New Roman"/>
                <a:ea typeface="ＭＳ Ｐゴシック"/>
                <a:cs typeface="ＭＳ Ｐゴシック"/>
              </a:rPr>
              <a:t> Cuando la gente come los alimentos que tocó este empleado podría contraer una enfermedad transmitida por alimentos. A esto se le llama la ruta fecal-oral de la contaminación.</a:t>
            </a:r>
          </a:p>
        </p:txBody>
      </p:sp>
    </p:spTree>
    <p:extLst>
      <p:ext uri="{BB962C8B-B14F-4D97-AF65-F5344CB8AC3E}">
        <p14:creationId xmlns:p14="http://schemas.microsoft.com/office/powerpoint/2010/main" val="24699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4</a:t>
            </a:fld>
            <a:endParaRPr lang="en-US" sz="1200" b="0" dirty="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Times New Roman" charset="0"/>
              <a:cs typeface="Times New Roman" charset="0"/>
            </a:endParaRPr>
          </a:p>
        </p:txBody>
      </p:sp>
    </p:spTree>
    <p:extLst>
      <p:ext uri="{BB962C8B-B14F-4D97-AF65-F5344CB8AC3E}">
        <p14:creationId xmlns:p14="http://schemas.microsoft.com/office/powerpoint/2010/main" val="3083989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40</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sz="1200" kern="1200" noProof="0" dirty="0">
                <a:solidFill>
                  <a:schemeClr val="tx1"/>
                </a:solidFill>
                <a:effectLst/>
                <a:latin typeface="Times New Roman" pitchFamily="18" charset="0"/>
                <a:ea typeface="ＭＳ Ｐゴシック" charset="0"/>
                <a:cs typeface="ＭＳ Ｐゴシック" charset="0"/>
              </a:rPr>
              <a:t>No detectar a tiempo las señales de plagas puede causar contaminación ya que estas son una fuente importante de enfermedades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 noProof="0" dirty="0">
              <a:latin typeface="Times New Roman" charset="0"/>
            </a:endParaRPr>
          </a:p>
        </p:txBody>
      </p:sp>
    </p:spTree>
    <p:extLst>
      <p:ext uri="{BB962C8B-B14F-4D97-AF65-F5344CB8AC3E}">
        <p14:creationId xmlns:p14="http://schemas.microsoft.com/office/powerpoint/2010/main" val="969397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3CBC5F-533B-3D4E-B4E9-E47CBD0E3238}" type="slidenum">
              <a:rPr lang="en-US" sz="1200" b="0" smtClean="0">
                <a:solidFill>
                  <a:schemeClr val="tx1"/>
                </a:solidFill>
              </a:rPr>
              <a:pPr eaLnBrk="1" hangingPunct="1">
                <a:defRPr/>
              </a:pPr>
              <a:t>41</a:t>
            </a:fld>
            <a:endParaRPr lang="en-US" sz="1200" b="0" dirty="0">
              <a:solidFill>
                <a:schemeClr val="tx1"/>
              </a:solidFill>
            </a:endParaRPr>
          </a:p>
        </p:txBody>
      </p:sp>
      <p:sp>
        <p:nvSpPr>
          <p:cNvPr id="321539" name="Rectangle 2"/>
          <p:cNvSpPr>
            <a:spLocks noGrp="1" noRot="1" noChangeAspect="1" noChangeArrowheads="1" noTextEdit="1"/>
          </p:cNvSpPr>
          <p:nvPr>
            <p:ph type="sldImg"/>
          </p:nvPr>
        </p:nvSpPr>
        <p:spPr>
          <a:xfrm>
            <a:off x="1181100" y="698500"/>
            <a:ext cx="4648200" cy="3486150"/>
          </a:xfrm>
          <a:ln/>
        </p:spPr>
      </p:sp>
      <p:sp>
        <p:nvSpPr>
          <p:cNvPr id="49156" name="Rectangle 3"/>
          <p:cNvSpPr>
            <a:spLocks noGrp="1" noChangeArrowheads="1"/>
          </p:cNvSpPr>
          <p:nvPr>
            <p:ph type="body" idx="1"/>
          </p:nvPr>
        </p:nvSpPr>
        <p:spPr>
          <a:xfrm>
            <a:off x="876300" y="4465638"/>
            <a:ext cx="53911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 b="1" noProof="0" dirty="0">
                <a:ea typeface="+mn-ea"/>
                <a:cs typeface="+mn-cs"/>
              </a:rPr>
              <a:t>Notas para el instructor</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ＭＳ Ｐゴシック" charset="0"/>
              </a:rPr>
              <a:t>La contaminación biológica ocurre cuando los microorganismos dañinos, conocidos como patógenos, contaminan los alimentos.</a:t>
            </a:r>
          </a:p>
        </p:txBody>
      </p:sp>
    </p:spTree>
    <p:extLst>
      <p:ext uri="{BB962C8B-B14F-4D97-AF65-F5344CB8AC3E}">
        <p14:creationId xmlns:p14="http://schemas.microsoft.com/office/powerpoint/2010/main" val="2144460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4D708D-8109-0E4D-9770-6B601F4F366B}" type="slidenum">
              <a:rPr lang="en-US" sz="1200" b="0" smtClean="0">
                <a:solidFill>
                  <a:schemeClr val="tx1"/>
                </a:solidFill>
              </a:rPr>
              <a:pPr eaLnBrk="1" hangingPunct="1">
                <a:defRPr/>
              </a:pPr>
              <a:t>42</a:t>
            </a:fld>
            <a:endParaRPr lang="en-US" sz="1200" b="0" dirty="0">
              <a:solidFill>
                <a:schemeClr val="tx1"/>
              </a:solidFill>
            </a:endParaRPr>
          </a:p>
        </p:txBody>
      </p:sp>
      <p:sp>
        <p:nvSpPr>
          <p:cNvPr id="322563" name="Rectangle 2"/>
          <p:cNvSpPr>
            <a:spLocks noGrp="1" noRot="1" noChangeAspect="1" noChangeArrowheads="1" noTextEdit="1"/>
          </p:cNvSpPr>
          <p:nvPr>
            <p:ph type="sldImg"/>
          </p:nvPr>
        </p:nvSpPr>
        <p:spPr>
          <a:xfrm>
            <a:off x="1181100" y="698500"/>
            <a:ext cx="4648200" cy="3486150"/>
          </a:xfrm>
          <a:ln/>
        </p:spPr>
      </p:sp>
      <p:sp>
        <p:nvSpPr>
          <p:cNvPr id="92163"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endParaRPr lang="es-ES" noProof="0" dirty="0">
              <a:latin typeface="Times New Roman" charset="0"/>
            </a:endParaRPr>
          </a:p>
          <a:p>
            <a:pPr marL="109728" indent="-109728"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ＭＳ Ｐゴシック"/>
              </a:rPr>
              <a:t>Durante la presentación se hablará detalladamente sobre cada tipo de patógeno.</a:t>
            </a:r>
          </a:p>
        </p:txBody>
      </p:sp>
    </p:spTree>
    <p:extLst>
      <p:ext uri="{BB962C8B-B14F-4D97-AF65-F5344CB8AC3E}">
        <p14:creationId xmlns:p14="http://schemas.microsoft.com/office/powerpoint/2010/main" val="1855165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s-ES_tradnl" b="1" dirty="0">
                <a:latin typeface="Times New Roman" panose="02020603050405020304" pitchFamily="18" charset="0"/>
                <a:ea typeface="+mn-ea"/>
                <a:cs typeface="Times New Roman" panose="02020603050405020304" pitchFamily="18" charset="0"/>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Según la Administración de Alimentos y Drogas (FDA por sus siglas en inglés), hay más de 40 tipos de bacterias, virus, parásitos y mohos que pueden estar presentes en los alimentos y causar una enfermedad transmitida por alimentos.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FDA ha señalado a seis de estos contaminantes porque son altamente contagiosos y pueden causar enfermedades graves. SE conocen como los “Seis grandes”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_tradnl" b="1" noProof="0" dirty="0">
              <a:latin typeface="Times New Roman" charset="0"/>
            </a:endParaRPr>
          </a:p>
        </p:txBody>
      </p:sp>
      <p:sp>
        <p:nvSpPr>
          <p:cNvPr id="4" name="Slide Number Placeholder 3"/>
          <p:cNvSpPr>
            <a:spLocks noGrp="1"/>
          </p:cNvSpPr>
          <p:nvPr>
            <p:ph type="sldNum" sz="quarter" idx="10"/>
          </p:nvPr>
        </p:nvSpPr>
        <p:spPr/>
        <p:txBody>
          <a:bodyPr/>
          <a:lstStyle/>
          <a:p>
            <a:fld id="{3D494EC2-D9B4-4583-8DA9-E77DF161A85C}" type="slidenum">
              <a:rPr lang="en-US" smtClean="0"/>
              <a:t>43</a:t>
            </a:fld>
            <a:endParaRPr lang="en-US" dirty="0"/>
          </a:p>
        </p:txBody>
      </p:sp>
    </p:spTree>
    <p:extLst>
      <p:ext uri="{BB962C8B-B14F-4D97-AF65-F5344CB8AC3E}">
        <p14:creationId xmlns:p14="http://schemas.microsoft.com/office/powerpoint/2010/main" val="1530386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44</a:t>
            </a:fld>
            <a:endParaRPr lang="en-US" sz="1200" b="0" dirty="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Los síntomas de las enfermedades transmitidas por alimentos varían dependiendo de qué enfermedad se trate. Pero la mayoría de las víctimas de estas enfermedades tienen algunos síntomas en común.</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No todas las personas que sufren una enfermedad transmitida por alimentos tendrán todos estos síntomas. Y no todos los síntomas de estas enfermedades están incluidos en esta lista.</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A la rapidez con que aparecen los síntomas en una persona se le conoce como el tiempo de inicio de la enfermedad. Los tiempos de inicio dependen del tipo de enfermedad transmitida por alimentos. Pueden ir de 30 minutos hasta seis semanas. La gravedad de la enfermedad también puede variar, de una ligera diarrea hasta la muerte. </a:t>
            </a:r>
          </a:p>
        </p:txBody>
      </p:sp>
    </p:spTree>
    <p:extLst>
      <p:ext uri="{BB962C8B-B14F-4D97-AF65-F5344CB8AC3E}">
        <p14:creationId xmlns:p14="http://schemas.microsoft.com/office/powerpoint/2010/main" val="2111727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5D818E-6643-3344-8B93-6F2BAFFD2476}" type="slidenum">
              <a:rPr lang="en-US" sz="1200" b="0" smtClean="0">
                <a:solidFill>
                  <a:schemeClr val="tx1"/>
                </a:solidFill>
              </a:rPr>
              <a:pPr eaLnBrk="1" hangingPunct="1">
                <a:defRPr/>
              </a:pPr>
              <a:t>45</a:t>
            </a:fld>
            <a:endParaRPr lang="en-US" sz="1200" b="0" dirty="0">
              <a:solidFill>
                <a:schemeClr val="tx1"/>
              </a:solidFill>
            </a:endParaRPr>
          </a:p>
        </p:txBody>
      </p:sp>
      <p:sp>
        <p:nvSpPr>
          <p:cNvPr id="324611" name="Rectangle 2"/>
          <p:cNvSpPr>
            <a:spLocks noGrp="1" noRot="1" noChangeAspect="1" noChangeArrowheads="1" noTextEdit="1"/>
          </p:cNvSpPr>
          <p:nvPr>
            <p:ph type="sldImg"/>
          </p:nvPr>
        </p:nvSpPr>
        <p:spPr>
          <a:xfrm>
            <a:off x="1181100" y="698500"/>
            <a:ext cx="4648200" cy="3486150"/>
          </a:xfrm>
          <a:ln/>
        </p:spPr>
      </p:sp>
      <p:sp>
        <p:nvSpPr>
          <p:cNvPr id="324612"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Las bacterias viven en nuestros cuerpos. Algunos tipos de bacterias nos mantienen sanos y otros nos enferman.</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 manera más importante de prevenir que las bacterias causen enfermedades transmitidas por alimentos es controlar el tiempo y la temperatura. </a:t>
            </a:r>
          </a:p>
        </p:txBody>
      </p:sp>
    </p:spTree>
    <p:extLst>
      <p:ext uri="{BB962C8B-B14F-4D97-AF65-F5344CB8AC3E}">
        <p14:creationId xmlns:p14="http://schemas.microsoft.com/office/powerpoint/2010/main" val="2464868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46</a:t>
            </a:fld>
            <a:endParaRPr lang="en-US" sz="1200" b="0" dirty="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294313" cy="4183062"/>
          </a:xfrm>
        </p:spPr>
        <p:txBody>
          <a:bodyPr lIns="92830" tIns="46415" rIns="92830" bIns="46415"/>
          <a:lstStyle/>
          <a:p>
            <a:pPr marL="114300" indent="-114300" eaLnBrk="1" hangingPunct="1">
              <a:defRPr/>
            </a:pPr>
            <a:r>
              <a:rPr lang="es-ES" b="1" noProof="0" dirty="0">
                <a:ea typeface="+mn-ea"/>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charset="0"/>
                <a:cs typeface="ＭＳ Ｐゴシック" charset="0"/>
              </a:rPr>
              <a:t>Las bacterias necesitan seis condiciones para crecer. Recuerde, son seis las condiciones que favorecen el crecimiento de microorganismos. </a:t>
            </a:r>
          </a:p>
        </p:txBody>
      </p:sp>
    </p:spTree>
    <p:extLst>
      <p:ext uri="{BB962C8B-B14F-4D97-AF65-F5344CB8AC3E}">
        <p14:creationId xmlns:p14="http://schemas.microsoft.com/office/powerpoint/2010/main" val="905287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E7D603-5986-3B4A-A3DA-51BE03542DA1}" type="slidenum">
              <a:rPr lang="en-US" sz="1200" b="0" smtClean="0">
                <a:solidFill>
                  <a:schemeClr val="tx1"/>
                </a:solidFill>
              </a:rPr>
              <a:pPr eaLnBrk="1" hangingPunct="1">
                <a:defRPr/>
              </a:pPr>
              <a:t>47</a:t>
            </a:fld>
            <a:endParaRPr lang="en-US" sz="1200" b="0" dirty="0">
              <a:solidFill>
                <a:schemeClr val="tx1"/>
              </a:solidFill>
            </a:endParaRPr>
          </a:p>
        </p:txBody>
      </p:sp>
      <p:sp>
        <p:nvSpPr>
          <p:cNvPr id="326659"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32849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1C7C6AA-4CFB-7645-BA39-823539747BC9}" type="slidenum">
              <a:rPr lang="en-US" sz="1200" b="0" smtClean="0">
                <a:solidFill>
                  <a:schemeClr val="tx1"/>
                </a:solidFill>
              </a:rPr>
              <a:pPr eaLnBrk="1" hangingPunct="1">
                <a:defRPr/>
              </a:pPr>
              <a:t>48</a:t>
            </a:fld>
            <a:endParaRPr lang="en-US" sz="1200" b="0" dirty="0">
              <a:solidFill>
                <a:schemeClr val="tx1"/>
              </a:solidFill>
            </a:endParaRPr>
          </a:p>
        </p:txBody>
      </p:sp>
      <p:sp>
        <p:nvSpPr>
          <p:cNvPr id="327683"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xfrm>
            <a:off x="876300" y="4415631"/>
            <a:ext cx="5608638"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 b="1" noProof="0" dirty="0">
                <a:ea typeface="+mn-ea"/>
                <a:cs typeface="Times New Roman" pitchFamily="18" charset="0"/>
              </a:rPr>
              <a:t>Notas para el instructor</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La escala de pH es una medida de la acidez. Va de 0 a 14.0. </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Un pH con valor de 0 es muy ácido y uno con valor de 14 es muy alcalino.</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Un pH de 7 es neutro.</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Las bacterias crecen mejor en alimentos que son neutros o ligeramente ácidos.</a:t>
            </a:r>
          </a:p>
        </p:txBody>
      </p:sp>
    </p:spTree>
    <p:extLst>
      <p:ext uri="{BB962C8B-B14F-4D97-AF65-F5344CB8AC3E}">
        <p14:creationId xmlns:p14="http://schemas.microsoft.com/office/powerpoint/2010/main" val="3006055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778BC49-61CF-6349-8D67-DFF90D15E714}" type="slidenum">
              <a:rPr lang="en-US" sz="1200" b="0" smtClean="0">
                <a:solidFill>
                  <a:schemeClr val="tx1"/>
                </a:solidFill>
              </a:rPr>
              <a:pPr eaLnBrk="1" hangingPunct="1">
                <a:defRPr/>
              </a:pPr>
              <a:t>49</a:t>
            </a:fld>
            <a:endParaRPr lang="en-US" sz="1200" b="0" dirty="0">
              <a:solidFill>
                <a:schemeClr val="tx1"/>
              </a:solidFill>
            </a:endParaRPr>
          </a:p>
        </p:txBody>
      </p:sp>
      <p:sp>
        <p:nvSpPr>
          <p:cNvPr id="328707" name="Rectangle 2"/>
          <p:cNvSpPr>
            <a:spLocks noGrp="1" noRot="1" noChangeAspect="1" noChangeArrowheads="1" noTextEdit="1"/>
          </p:cNvSpPr>
          <p:nvPr>
            <p:ph type="sldImg"/>
          </p:nvPr>
        </p:nvSpPr>
        <p:spPr>
          <a:xfrm>
            <a:off x="1181100" y="698500"/>
            <a:ext cx="4648200" cy="348615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cs typeface="Times New Roman" charset="0"/>
              </a:rPr>
              <a:t>Notas para el instructor</a:t>
            </a:r>
          </a:p>
          <a:p>
            <a:pPr marL="109728" indent="-109728" algn="l">
              <a:lnSpc>
                <a:spcPct val="80000"/>
              </a:lnSpc>
              <a:spcBef>
                <a:spcPts val="720"/>
              </a:spcBef>
              <a:spcAft>
                <a:spcPts val="0"/>
              </a:spcAft>
              <a:buClr>
                <a:srgbClr val="000000"/>
              </a:buClr>
              <a:buFontTx/>
              <a:buChar char="•"/>
            </a:pPr>
            <a:r>
              <a:rPr lang="es-ES" sz="1200" b="0" i="0" noProof="0" dirty="0">
                <a:solidFill>
                  <a:srgbClr val="000000"/>
                </a:solidFill>
                <a:latin typeface="Times New Roman"/>
                <a:ea typeface="ＭＳ Ｐゴシック"/>
                <a:cs typeface="Times New Roman"/>
              </a:rPr>
              <a:t>Las bacterias crecen aún más rápido entre 70ºF a 125ºF (21ºC a 52ºC).</a:t>
            </a:r>
            <a:endParaRPr lang="es-ES" sz="1200" b="0" i="0" noProof="0" dirty="0">
              <a:solidFill>
                <a:srgbClr val="000000"/>
              </a:solidFill>
              <a:latin typeface="Courier New"/>
              <a:ea typeface="ＭＳ Ｐゴシック"/>
              <a:cs typeface="Courier New"/>
            </a:endParaRPr>
          </a:p>
        </p:txBody>
      </p:sp>
    </p:spTree>
    <p:extLst>
      <p:ext uri="{BB962C8B-B14F-4D97-AF65-F5344CB8AC3E}">
        <p14:creationId xmlns:p14="http://schemas.microsoft.com/office/powerpoint/2010/main" val="116175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5</a:t>
            </a:fld>
            <a:endParaRPr lang="en-US" sz="1200" b="0" dirty="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s-US" b="1" noProof="0" dirty="0">
                <a:latin typeface="Times New Roman" charset="0"/>
                <a:cs typeface="Times New Roman" charset="0"/>
              </a:rPr>
              <a:t>Notas para el instructor</a:t>
            </a:r>
            <a:endParaRPr lang="es-US" noProof="0" dirty="0">
              <a:latin typeface="Times New Roman" charset="0"/>
              <a:cs typeface="Times New Roman" charset="0"/>
            </a:endParaRP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La presión por trabajar rápido puede dificultar el dedicar tiempo a seguir las prácticas de seguridad de los alimentos. </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Quizá sus empleados hablen un idioma diferente del suyo. Esto podría dificultar la comunicación. Las diferencias culturales también influyen en la manera en que los manipuladores de alimentos ven la seguridad de los alimentos</a:t>
            </a:r>
            <a:r>
              <a:rPr lang="es-US" sz="1200" kern="1200" noProof="0" dirty="0">
                <a:solidFill>
                  <a:schemeClr val="tx1"/>
                </a:solidFill>
                <a:latin typeface="Times New Roman" charset="0"/>
                <a:ea typeface="ＭＳ Ｐゴシック" charset="0"/>
                <a:cs typeface="ＭＳ Ｐゴシック" charset="0"/>
              </a:rPr>
              <a:t>.</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Con frecuencia, los empleados tienen diferentes niveles de educación. Eso hace que sea más difícil enseñarles sobre seguridad de los alimentos</a:t>
            </a:r>
            <a:r>
              <a:rPr lang="es-US" sz="1200" kern="1200" noProof="0" dirty="0">
                <a:solidFill>
                  <a:schemeClr val="tx1"/>
                </a:solidFill>
                <a:latin typeface="Times New Roman" charset="0"/>
                <a:ea typeface="ＭＳ Ｐゴシック" charset="0"/>
                <a:cs typeface="ＭＳ Ｐゴシック" charset="0"/>
              </a:rPr>
              <a:t>.</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microorganismos que causan enfermedades y que frecuentemente se encuentran en alimentos que antes se consideraban seguros</a:t>
            </a:r>
            <a:r>
              <a:rPr lang="es-US" sz="1200" kern="1200" noProof="0" dirty="0">
                <a:solidFill>
                  <a:schemeClr val="tx1"/>
                </a:solidFill>
                <a:latin typeface="Times New Roman" charset="0"/>
                <a:ea typeface="ＭＳ Ｐゴシック" charset="0"/>
                <a:cs typeface="ＭＳ Ｐゴシック" charset="0"/>
              </a:rPr>
              <a:t>. </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alimentos que se reciben de proveedores que no practican la seguridad de los alimentos pueden provocar un brote de enfermedad transmitida por alimentos</a:t>
            </a:r>
            <a:r>
              <a:rPr lang="es-US" sz="1200" kern="1200" noProof="0" dirty="0">
                <a:solidFill>
                  <a:schemeClr val="tx1"/>
                </a:solidFill>
                <a:latin typeface="Times New Roman" charset="0"/>
                <a:ea typeface="ＭＳ Ｐゴシック" charset="0"/>
                <a:cs typeface="ＭＳ Ｐゴシック" charset="0"/>
              </a:rPr>
              <a:t>.</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La cantidad de clientes con alto riesgo de contraer una enfermedad transmitida por alimentos va en aumento. Un ejemplo de esto son los ancianos (adultos mayores).</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Entrenar a empleados nuevos deja menos tiempo para el entrenamiento en seguridad de los alimentos</a:t>
            </a:r>
            <a:r>
              <a:rPr lang="es-US" sz="1200" kern="1200" noProof="0" dirty="0">
                <a:solidFill>
                  <a:schemeClr val="tx1"/>
                </a:solidFill>
                <a:latin typeface="Times New Roman" charset="0"/>
                <a:ea typeface="ＭＳ Ｐゴシック" charset="0"/>
                <a:cs typeface="ＭＳ Ｐゴシック" charset="0"/>
              </a:rPr>
              <a:t>.</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El programa ServSafe le dará las herramientas para superar los retos de manejar un buen programa de seguridad de los alimentos</a:t>
            </a:r>
            <a:r>
              <a:rPr lang="es-US" noProof="0" dirty="0">
                <a:latin typeface="Times New Roman" charset="0"/>
                <a:cs typeface="Times New Roman" charset="0"/>
              </a:rPr>
              <a:t>.</a:t>
            </a:r>
          </a:p>
        </p:txBody>
      </p:sp>
    </p:spTree>
    <p:extLst>
      <p:ext uri="{BB962C8B-B14F-4D97-AF65-F5344CB8AC3E}">
        <p14:creationId xmlns:p14="http://schemas.microsoft.com/office/powerpoint/2010/main" val="1696102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0D26FC-347B-E541-8E89-E911E854B9D2}" type="slidenum">
              <a:rPr lang="en-US" sz="1200" b="0" smtClean="0">
                <a:solidFill>
                  <a:schemeClr val="tx1"/>
                </a:solidFill>
              </a:rPr>
              <a:pPr eaLnBrk="1" hangingPunct="1">
                <a:defRPr/>
              </a:pPr>
              <a:t>50</a:t>
            </a:fld>
            <a:endParaRPr lang="en-US" sz="1200" b="0" dirty="0">
              <a:solidFill>
                <a:schemeClr val="tx1"/>
              </a:solidFill>
            </a:endParaRPr>
          </a:p>
        </p:txBody>
      </p:sp>
      <p:sp>
        <p:nvSpPr>
          <p:cNvPr id="329731"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sz="quarter" idx="10"/>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1557147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FA41E46-53E9-BC40-B329-919C0BE8958D}" type="slidenum">
              <a:rPr lang="en-US" sz="1200" b="0" smtClean="0">
                <a:solidFill>
                  <a:schemeClr val="tx1"/>
                </a:solidFill>
              </a:rPr>
              <a:pPr eaLnBrk="1" hangingPunct="1">
                <a:defRPr/>
              </a:pPr>
              <a:t>51</a:t>
            </a:fld>
            <a:endParaRPr lang="en-US" sz="1200" b="0" dirty="0">
              <a:solidFill>
                <a:schemeClr val="tx1"/>
              </a:solidFill>
            </a:endParaRPr>
          </a:p>
        </p:txBody>
      </p:sp>
      <p:sp>
        <p:nvSpPr>
          <p:cNvPr id="33075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2212897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4A2629-2EFD-BE4A-8FC4-DE187E1FBA0B}" type="slidenum">
              <a:rPr lang="en-US" sz="1200" b="0" smtClean="0">
                <a:solidFill>
                  <a:schemeClr val="tx1"/>
                </a:solidFill>
              </a:rPr>
              <a:pPr eaLnBrk="1" hangingPunct="1">
                <a:defRPr/>
              </a:pPr>
              <a:t>52</a:t>
            </a:fld>
            <a:endParaRPr lang="en-US" sz="1200" b="0" dirty="0">
              <a:solidFill>
                <a:schemeClr val="tx1"/>
              </a:solidFill>
            </a:endParaRPr>
          </a:p>
        </p:txBody>
      </p:sp>
      <p:sp>
        <p:nvSpPr>
          <p:cNvPr id="33177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xfrm>
            <a:off x="876300" y="4419600"/>
            <a:ext cx="5608638"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 sz="1200" b="1" i="0" kern="1200" noProof="0" dirty="0">
                <a:solidFill>
                  <a:srgbClr val="000000"/>
                </a:solidFill>
                <a:latin typeface="Times New Roman"/>
                <a:ea typeface="ＭＳ Ｐゴシック" charset="0"/>
                <a:cs typeface="Times New Roman"/>
              </a:rPr>
              <a:t>Notas para el instructor</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A la cantidad de humedad disponible en un alimento se le llama (a</a:t>
            </a:r>
            <a:r>
              <a:rPr lang="es-ES" sz="800" b="0" i="0" kern="1200" noProof="0" dirty="0">
                <a:solidFill>
                  <a:srgbClr val="000000"/>
                </a:solidFill>
                <a:latin typeface="Times New Roman"/>
                <a:ea typeface="ＭＳ Ｐゴシック" charset="0"/>
                <a:cs typeface="Times New Roman"/>
              </a:rPr>
              <a:t>w</a:t>
            </a:r>
            <a:r>
              <a:rPr lang="es-ES" sz="900" b="0" i="0" kern="1200" noProof="0" dirty="0">
                <a:solidFill>
                  <a:srgbClr val="000000"/>
                </a:solidFill>
                <a:latin typeface="Times New Roman"/>
                <a:ea typeface="ＭＳ Ｐゴシック" charset="0"/>
                <a:cs typeface="Times New Roman"/>
              </a:rPr>
              <a:t>). </a:t>
            </a:r>
            <a:r>
              <a:rPr lang="es-ES" sz="1200" b="0" i="0" kern="1200" noProof="0" dirty="0">
                <a:solidFill>
                  <a:srgbClr val="000000"/>
                </a:solidFill>
                <a:latin typeface="Times New Roman"/>
                <a:ea typeface="ＭＳ Ｐゴシック" charset="0"/>
                <a:cs typeface="Times New Roman"/>
              </a:rPr>
              <a:t>La escala de a</a:t>
            </a:r>
            <a:r>
              <a:rPr lang="es-ES" sz="800" b="0" i="0" kern="1200" noProof="0" dirty="0">
                <a:solidFill>
                  <a:srgbClr val="000000"/>
                </a:solidFill>
                <a:latin typeface="Times New Roman"/>
                <a:ea typeface="ＭＳ Ｐゴシック" charset="0"/>
                <a:cs typeface="Times New Roman"/>
              </a:rPr>
              <a:t>w</a:t>
            </a:r>
            <a:r>
              <a:rPr lang="es-ES" sz="1200" b="0" i="0" kern="1200" noProof="0" dirty="0">
                <a:solidFill>
                  <a:srgbClr val="000000"/>
                </a:solidFill>
                <a:latin typeface="Times New Roman"/>
                <a:ea typeface="ＭＳ Ｐゴシック" charset="0"/>
                <a:cs typeface="Times New Roman"/>
              </a:rPr>
              <a:t> va de 0.0 a 1.0. </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Entre mayor sea el valor, habrá más humedad disponible en el alimento. </a:t>
            </a:r>
          </a:p>
        </p:txBody>
      </p:sp>
    </p:spTree>
    <p:extLst>
      <p:ext uri="{BB962C8B-B14F-4D97-AF65-F5344CB8AC3E}">
        <p14:creationId xmlns:p14="http://schemas.microsoft.com/office/powerpoint/2010/main" val="3427636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64B121-A070-A746-896B-068D307676C0}" type="slidenum">
              <a:rPr lang="en-US" sz="1200" b="0" smtClean="0">
                <a:solidFill>
                  <a:schemeClr val="tx1"/>
                </a:solidFill>
              </a:rPr>
              <a:pPr eaLnBrk="1" hangingPunct="1">
                <a:defRPr/>
              </a:pPr>
              <a:t>53</a:t>
            </a:fld>
            <a:endParaRPr lang="en-US" sz="1200" b="0" dirty="0">
              <a:solidFill>
                <a:schemeClr val="tx1"/>
              </a:solidFill>
            </a:endParaRPr>
          </a:p>
        </p:txBody>
      </p:sp>
      <p:sp>
        <p:nvSpPr>
          <p:cNvPr id="332803" name="Rectangle 2"/>
          <p:cNvSpPr>
            <a:spLocks noGrp="1" noRot="1" noChangeAspect="1" noChangeArrowheads="1" noTextEdit="1"/>
          </p:cNvSpPr>
          <p:nvPr>
            <p:ph type="sldImg"/>
          </p:nvPr>
        </p:nvSpPr>
        <p:spPr>
          <a:xfrm>
            <a:off x="1181100" y="698500"/>
            <a:ext cx="4648200" cy="3486150"/>
          </a:xfrm>
          <a:ln/>
        </p:spPr>
      </p:sp>
      <p:sp>
        <p:nvSpPr>
          <p:cNvPr id="332804"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 b="1" noProof="0" dirty="0">
                <a:latin typeface="Times New Roman" charset="0"/>
                <a:cs typeface="+mn-cs"/>
              </a:rPr>
              <a:t>Notas para el instructor</a:t>
            </a:r>
          </a:p>
          <a:p>
            <a:pPr marL="171450" indent="-171450" eaLnBrk="1" hangingPunct="1">
              <a:buFont typeface="Arial" panose="020B0604020202020204" pitchFamily="34" charset="0"/>
              <a:buChar char="•"/>
              <a:defRPr/>
            </a:pPr>
            <a:r>
              <a:rPr lang="es-ES" noProof="0" dirty="0">
                <a:latin typeface="Times New Roman" charset="0"/>
                <a:cs typeface="+mn-cs"/>
              </a:rPr>
              <a:t>La</a:t>
            </a:r>
            <a:r>
              <a:rPr lang="es-ES" baseline="0" noProof="0" dirty="0">
                <a:latin typeface="Times New Roman" charset="0"/>
                <a:cs typeface="+mn-cs"/>
              </a:rPr>
              <a:t> temperatura y el tiempo son las dos condiciones importantes para el crecimiento de patógenos que pueden controlarse en el establecimiento</a:t>
            </a:r>
            <a:r>
              <a:rPr lang="es-ES" noProof="0" dirty="0">
                <a:latin typeface="Times New Roman" charset="0"/>
                <a:cs typeface="+mn-cs"/>
              </a:rPr>
              <a:t>. </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1305997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54</a:t>
            </a:fld>
            <a:endParaRPr lang="en-US" sz="1200" b="0" dirty="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143500" cy="4181475"/>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 b="1" noProof="0" dirty="0">
                <a:latin typeface="Times New Roman" charset="0"/>
                <a:cs typeface="+mn-cs"/>
              </a:rPr>
              <a:t>Notas para el instructor</a:t>
            </a:r>
          </a:p>
          <a:p>
            <a:pPr>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Muchos tipos de bacterias pueden causar una enfermedad transmitida por alimentos. La FDA ha identificado cuatro virus en particular que son altamente contagiosos y pueden causar enfermedades graves.</a:t>
            </a:r>
          </a:p>
          <a:p>
            <a:pPr>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Estas cuatro bacterias están incluidas entre los “Seis grandes” patógenos identificados por la FDA.</a:t>
            </a:r>
          </a:p>
          <a:p>
            <a:pPr>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manipuladores de alimentos a quienes se les diagnosticó enfermedades causadas por estas bacterias </a:t>
            </a:r>
            <a:r>
              <a:rPr lang="es-ES" sz="1200" b="1" kern="1200" noProof="0" dirty="0">
                <a:solidFill>
                  <a:schemeClr val="tx1"/>
                </a:solidFill>
                <a:effectLst/>
                <a:latin typeface="Times New Roman" pitchFamily="18" charset="0"/>
                <a:ea typeface="ＭＳ Ｐゴシック" charset="0"/>
                <a:cs typeface="ＭＳ Ｐゴシック" charset="0"/>
              </a:rPr>
              <a:t>NUNCA</a:t>
            </a:r>
            <a:r>
              <a:rPr lang="es-ES" sz="1200" kern="1200" noProof="0" dirty="0">
                <a:solidFill>
                  <a:schemeClr val="tx1"/>
                </a:solidFill>
                <a:effectLst/>
                <a:latin typeface="Times New Roman" pitchFamily="18" charset="0"/>
                <a:ea typeface="ＭＳ Ｐゴシック" charset="0"/>
                <a:cs typeface="ＭＳ Ｐゴシック" charset="0"/>
              </a:rPr>
              <a:t> deben trabajar en establecimientos de servicio de alimentos mientras estén enfermos.</a:t>
            </a:r>
          </a:p>
          <a:p>
            <a:pPr marL="114300" indent="-114300" eaLnBrk="1" hangingPunct="1">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796050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55</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a:t>
            </a:r>
            <a:r>
              <a:rPr lang="es-ES_tradnl" sz="1200" b="0" i="1" kern="1200" noProof="0" dirty="0">
                <a:solidFill>
                  <a:srgbClr val="000000"/>
                </a:solidFill>
                <a:latin typeface="Times New Roman"/>
                <a:ea typeface="ＭＳ Ｐゴシック"/>
                <a:cs typeface="ＭＳ Ｐゴシック" charset="0"/>
              </a:rPr>
              <a:t>Salmonella </a:t>
            </a:r>
            <a:r>
              <a:rPr lang="es-ES_tradnl" sz="1200" b="0" i="0" kern="1200" noProof="0" dirty="0">
                <a:solidFill>
                  <a:srgbClr val="000000"/>
                </a:solidFill>
                <a:latin typeface="Times New Roman"/>
                <a:ea typeface="ＭＳ Ｐゴシック"/>
                <a:cs typeface="ＭＳ Ｐゴシック" charset="0"/>
              </a:rPr>
              <a:t>Typhi sólo vive en los seres humanos.</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gente con fiebre tifoidea puede portar la bacteria en la sangre y en el tracto intestinal.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persona se puede enfermar con sólo comer una pequeña cantidad de esta bacteria.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gravedad de los síntomas depende de la salud de la persona y de la cantidad de bacteria que haya consumido.</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Con frecuencia, la bacteria sigue en las heces de la persona varias semanas después de que desaparecieron los síntomas.</a:t>
            </a:r>
            <a:endParaRPr lang="es-ES_tradnl" sz="1200" kern="1200" noProof="0" dirty="0">
              <a:solidFill>
                <a:schemeClr val="tx1"/>
              </a:solidFill>
              <a:latin typeface="Times New Roman"/>
              <a:ea typeface="ＭＳ Ｐゴシック" charset="0"/>
              <a:cs typeface="ＭＳ Ｐゴシック" charset="0"/>
            </a:endParaRPr>
          </a:p>
          <a:p>
            <a:pPr marL="0" indent="0" eaLnBrk="1" hangingPunct="1">
              <a:spcBef>
                <a:spcPct val="0"/>
              </a:spcBef>
              <a:buFontTx/>
              <a:buNone/>
              <a:defRPr/>
            </a:pPr>
            <a:endParaRPr lang="en-US" dirty="0">
              <a:latin typeface="Times New Roman" charset="0"/>
              <a:cs typeface="+mn-cs"/>
            </a:endParaRPr>
          </a:p>
        </p:txBody>
      </p:sp>
    </p:spTree>
    <p:extLst>
      <p:ext uri="{BB962C8B-B14F-4D97-AF65-F5344CB8AC3E}">
        <p14:creationId xmlns:p14="http://schemas.microsoft.com/office/powerpoint/2010/main" val="2490420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56</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s-ES" b="1" noProof="0" dirty="0">
                <a:latin typeface="Times New Roman" charset="0"/>
                <a:cs typeface="+mn-cs"/>
              </a:rPr>
              <a:t>Notas para el instructor</a:t>
            </a:r>
          </a:p>
          <a:p>
            <a:pPr marL="171450" indent="-171450">
              <a:buFont typeface="Arial" panose="020B0604020202020204" pitchFamily="34" charset="0"/>
              <a:buChar char="•"/>
            </a:pPr>
            <a:r>
              <a:rPr lang="es-ES" noProof="0" dirty="0"/>
              <a:t>Muchos animales de granja portan </a:t>
            </a:r>
            <a:r>
              <a:rPr lang="es-ES" i="1" baseline="0" noProof="0" dirty="0"/>
              <a:t>Salmonella</a:t>
            </a:r>
            <a:r>
              <a:rPr lang="es-ES" noProof="0" dirty="0"/>
              <a:t> no tifoidea de manera natural.</a:t>
            </a:r>
          </a:p>
          <a:p>
            <a:pPr marL="171450" indent="-171450">
              <a:buFont typeface="Arial" panose="020B0604020202020204" pitchFamily="34" charset="0"/>
              <a:buChar char="•"/>
            </a:pPr>
            <a:r>
              <a:rPr lang="es-ES" noProof="0" dirty="0"/>
              <a:t>La persona se puede enfermar con solo ingerir una pequeña cantidad de esta bacteria.</a:t>
            </a:r>
          </a:p>
          <a:p>
            <a:pPr marL="171450" indent="-171450">
              <a:buFont typeface="Arial" panose="020B0604020202020204" pitchFamily="34" charset="0"/>
              <a:buChar char="•"/>
              <a:defRPr/>
            </a:pPr>
            <a:r>
              <a:rPr lang="es-ES" noProof="0" dirty="0">
                <a:latin typeface="Times New Roman" charset="0"/>
              </a:rPr>
              <a:t>La gravedad de los síntomas depende de la salud de la persona y de la cantidad de bacteria que haya consumido.</a:t>
            </a:r>
          </a:p>
          <a:p>
            <a:pPr marL="171450" indent="-171450">
              <a:buFont typeface="Arial" panose="020B0604020202020204" pitchFamily="34" charset="0"/>
              <a:buChar char="•"/>
              <a:defRPr/>
            </a:pPr>
            <a:r>
              <a:rPr lang="es-ES" noProof="0" dirty="0">
                <a:latin typeface="Times New Roman" charset="0"/>
              </a:rPr>
              <a:t>Con frecuencia, la bacteria permanece en las heces de la persona varias semanas después de que desaparecieron los síntomas.</a:t>
            </a:r>
          </a:p>
          <a:p>
            <a:pPr marL="171450" indent="-171450">
              <a:buFont typeface="Arial" panose="020B0604020202020204" pitchFamily="34" charset="0"/>
              <a:buChar char="•"/>
              <a:defRPr/>
            </a:pPr>
            <a:r>
              <a:rPr lang="es-ES" noProof="0" dirty="0">
                <a:latin typeface="Times New Roman" charset="0"/>
              </a:rPr>
              <a:t>Las frutas y verduras relacionadas con la </a:t>
            </a:r>
            <a:r>
              <a:rPr lang="es-ES" i="1" baseline="0" noProof="0" dirty="0"/>
              <a:t>Salmonella</a:t>
            </a:r>
            <a:r>
              <a:rPr lang="es-ES" noProof="0" dirty="0">
                <a:latin typeface="Times New Roman" charset="0"/>
              </a:rPr>
              <a:t> incluyen a los tomates, los pimientos y los melones.</a:t>
            </a:r>
          </a:p>
          <a:p>
            <a:pPr marL="0" indent="0" eaLnBrk="1" hangingPunct="1">
              <a:spcBef>
                <a:spcPct val="0"/>
              </a:spcBef>
              <a:buFontTx/>
              <a:buNone/>
              <a:defRPr/>
            </a:pPr>
            <a:endParaRPr lang="en-US" dirty="0">
              <a:latin typeface="Times New Roman" charset="0"/>
              <a:cs typeface="+mn-cs"/>
            </a:endParaRPr>
          </a:p>
        </p:txBody>
      </p:sp>
    </p:spTree>
    <p:extLst>
      <p:ext uri="{BB962C8B-B14F-4D97-AF65-F5344CB8AC3E}">
        <p14:creationId xmlns:p14="http://schemas.microsoft.com/office/powerpoint/2010/main" val="153408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57</a:t>
            </a:fld>
            <a:endParaRPr lang="en-US" sz="1200" b="0" dirty="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s-ES_tradnl" b="1" noProof="0" dirty="0">
                <a:latin typeface="Times New Roman" charset="0"/>
              </a:rPr>
              <a:t>Notas para el instructor</a:t>
            </a:r>
          </a:p>
          <a:p>
            <a:pPr marL="114300" indent="-114300" eaLnBrk="1" hangingPunct="1">
              <a:spcBef>
                <a:spcPct val="0"/>
              </a:spcBef>
              <a:buFontTx/>
              <a:buChar char="•"/>
            </a:pPr>
            <a:r>
              <a:rPr lang="es-ES_tradnl" i="0" noProof="0" dirty="0">
                <a:latin typeface="Times New Roman" charset="0"/>
              </a:rPr>
              <a:t>La </a:t>
            </a:r>
            <a:r>
              <a:rPr lang="es-ES_tradnl" i="1" noProof="0" dirty="0">
                <a:latin typeface="Times New Roman" charset="0"/>
              </a:rPr>
              <a:t>Shigella</a:t>
            </a:r>
            <a:r>
              <a:rPr lang="es-ES_tradnl" i="0" noProof="0" dirty="0">
                <a:latin typeface="Times New Roman" charset="0"/>
              </a:rPr>
              <a:t> spp. se halla en las heces de seres humanos que tienen la enfermedad.</a:t>
            </a:r>
          </a:p>
          <a:p>
            <a:pPr marL="114300" indent="-114300" eaLnBrk="1" hangingPunct="1">
              <a:spcBef>
                <a:spcPct val="0"/>
              </a:spcBef>
              <a:buFontTx/>
              <a:buChar char="•"/>
            </a:pPr>
            <a:r>
              <a:rPr lang="es-ES_tradnl" i="0" noProof="0" dirty="0">
                <a:latin typeface="Times New Roman" charset="0"/>
              </a:rPr>
              <a:t>La mayoría de las enfermedades ocurren cuando la gente come o bebe alimentos o agua contaminados.</a:t>
            </a:r>
          </a:p>
          <a:p>
            <a:pPr marL="114300" indent="-114300" eaLnBrk="1" hangingPunct="1">
              <a:spcBef>
                <a:spcPct val="0"/>
              </a:spcBef>
              <a:buFontTx/>
              <a:buChar char="•"/>
            </a:pPr>
            <a:r>
              <a:rPr lang="es-ES_tradnl" i="0" noProof="0" dirty="0">
                <a:latin typeface="Times New Roman" charset="0"/>
              </a:rPr>
              <a:t>Las moscas también pueden transferir la bacteria de las heces a los alimentos.</a:t>
            </a:r>
          </a:p>
          <a:p>
            <a:pPr marL="114300" indent="-114300" eaLnBrk="1" hangingPunct="1">
              <a:spcBef>
                <a:spcPct val="0"/>
              </a:spcBef>
              <a:buFontTx/>
              <a:buChar char="•"/>
            </a:pPr>
            <a:r>
              <a:rPr lang="es-ES_tradnl" i="0" noProof="0" dirty="0">
                <a:latin typeface="Times New Roman" charset="0"/>
              </a:rPr>
              <a:t>La persona se puede enfermar con sólo ingerir una pequeña cantidad de esta bacteria.</a:t>
            </a:r>
          </a:p>
          <a:p>
            <a:pPr marL="114300" indent="-114300" eaLnBrk="1" hangingPunct="1">
              <a:spcBef>
                <a:spcPct val="0"/>
              </a:spcBef>
              <a:buFontTx/>
              <a:buChar char="•"/>
            </a:pPr>
            <a:r>
              <a:rPr lang="es-ES_tradnl" i="0" noProof="0" dirty="0">
                <a:latin typeface="Times New Roman" charset="0"/>
              </a:rPr>
              <a:t>Con frecuencia, altos niveles de la bacteria siguen en las heces de la persona varias semanas después de que han desaparecido.</a:t>
            </a:r>
            <a:endParaRPr lang="es-ES_tradnl" sz="1200" i="0" kern="1200" noProof="0" dirty="0">
              <a:solidFill>
                <a:schemeClr val="tx1"/>
              </a:solidFill>
              <a:latin typeface="Times New Roman" charset="0"/>
              <a:ea typeface="ＭＳ Ｐゴシック" charset="0"/>
              <a:cs typeface="ＭＳ Ｐゴシック" charset="0"/>
            </a:endParaRPr>
          </a:p>
          <a:p>
            <a:pPr marL="114300" indent="-114300"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2301996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58</a:t>
            </a:fld>
            <a:endParaRPr lang="en-US" sz="1200" b="0" dirty="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s-ES" b="1" noProof="0" dirty="0">
                <a:latin typeface="Times New Roman" charset="0"/>
              </a:rPr>
              <a:t>Notas para el instructor</a:t>
            </a:r>
          </a:p>
          <a:p>
            <a:pPr marL="114300" indent="-114300" eaLnBrk="1" hangingPunct="1">
              <a:buFontTx/>
              <a:buChar char="•"/>
            </a:pPr>
            <a:r>
              <a:rPr lang="es-ES" noProof="0" dirty="0">
                <a:latin typeface="Times New Roman" charset="0"/>
              </a:rPr>
              <a:t>La </a:t>
            </a:r>
            <a:r>
              <a:rPr lang="es-ES" i="1" noProof="0" dirty="0">
                <a:latin typeface="Times New Roman" charset="0"/>
              </a:rPr>
              <a:t>E. coli </a:t>
            </a:r>
            <a:r>
              <a:rPr lang="es-ES" noProof="0" dirty="0">
                <a:latin typeface="Times New Roman" charset="0"/>
              </a:rPr>
              <a:t>productora de toxina Shiga se puede hallar en los intestinos del ganado vacuno</a:t>
            </a:r>
          </a:p>
          <a:p>
            <a:pPr marL="114300" indent="-114300" eaLnBrk="1" hangingPunct="1">
              <a:buFontTx/>
              <a:buChar char="•"/>
            </a:pPr>
            <a:r>
              <a:rPr lang="es-ES" noProof="0" dirty="0">
                <a:latin typeface="Times New Roman" charset="0"/>
              </a:rPr>
              <a:t>La bacteria puede contaminar la carne durante el sacrificio de los animales.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lang="es-ES" noProof="0" dirty="0">
                <a:latin typeface="Times New Roman" charset="0"/>
              </a:rPr>
              <a:t>También se puede hallar en las personas infectadas. </a:t>
            </a:r>
          </a:p>
          <a:p>
            <a:pPr marL="114300" indent="-114300" eaLnBrk="1" hangingPunct="1">
              <a:buFontTx/>
              <a:buChar char="•"/>
            </a:pPr>
            <a:r>
              <a:rPr lang="es-ES" noProof="0" dirty="0">
                <a:latin typeface="Times New Roman" charset="0"/>
              </a:rPr>
              <a:t>La persona se puede enfermar con sólo ingerir una pequeña cantidad de esta bacteria.</a:t>
            </a:r>
          </a:p>
          <a:p>
            <a:pPr marL="114300" indent="-114300" eaLnBrk="1" hangingPunct="1">
              <a:buFontTx/>
              <a:buChar char="•"/>
            </a:pPr>
            <a:r>
              <a:rPr lang="es-ES" noProof="0" dirty="0">
                <a:latin typeface="Times New Roman" charset="0"/>
              </a:rPr>
              <a:t>Después de ingerirla, la bacteria produce toxinas en los intestinos, las cuales causan la enfermedad.</a:t>
            </a:r>
          </a:p>
          <a:p>
            <a:pPr marL="114300" indent="-114300" eaLnBrk="1" hangingPunct="1">
              <a:buFontTx/>
              <a:buChar char="•"/>
            </a:pPr>
            <a:r>
              <a:rPr lang="es-ES" noProof="0" dirty="0">
                <a:latin typeface="Times New Roman" charset="0"/>
              </a:rPr>
              <a:t>Con frecuencia, la bacteria sigue en las heces de la persona varias semanas después de que desaparecieron los síntomas. </a:t>
            </a:r>
            <a:endParaRPr lang="es-ES" altLang="ja-JP" noProof="0" dirty="0">
              <a:latin typeface="Times New Roman" charset="0"/>
            </a:endParaRPr>
          </a:p>
        </p:txBody>
      </p:sp>
    </p:spTree>
    <p:extLst>
      <p:ext uri="{BB962C8B-B14F-4D97-AF65-F5344CB8AC3E}">
        <p14:creationId xmlns:p14="http://schemas.microsoft.com/office/powerpoint/2010/main" val="55461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BDCE51-EA21-5D4A-98CC-BB07B1DEBAA2}" type="slidenum">
              <a:rPr lang="en-US" sz="1200" b="0" smtClean="0">
                <a:solidFill>
                  <a:schemeClr val="tx1"/>
                </a:solidFill>
              </a:rPr>
              <a:pPr eaLnBrk="1" hangingPunct="1">
                <a:defRPr/>
              </a:pPr>
              <a:t>59</a:t>
            </a:fld>
            <a:endParaRPr lang="en-US" sz="1200" b="0" dirty="0">
              <a:solidFill>
                <a:schemeClr val="tx1"/>
              </a:solidFill>
            </a:endParaRPr>
          </a:p>
        </p:txBody>
      </p:sp>
      <p:sp>
        <p:nvSpPr>
          <p:cNvPr id="337923" name="Rectangle 2"/>
          <p:cNvSpPr>
            <a:spLocks noGrp="1" noRot="1" noChangeAspect="1" noChangeArrowheads="1" noTextEdit="1"/>
          </p:cNvSpPr>
          <p:nvPr>
            <p:ph type="sldImg"/>
          </p:nvPr>
        </p:nvSpPr>
        <p:spPr>
          <a:xfrm>
            <a:off x="1181100" y="698500"/>
            <a:ext cx="4648200" cy="3486150"/>
          </a:xfrm>
          <a:ln/>
        </p:spPr>
      </p:sp>
      <p:sp>
        <p:nvSpPr>
          <p:cNvPr id="65540"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s-ES_tradnl" b="1" noProof="0" dirty="0">
                <a:ea typeface="+mn-ea"/>
                <a:cs typeface="+mn-cs"/>
              </a:rPr>
              <a:t>Notas para el instructor</a:t>
            </a:r>
          </a:p>
          <a:p>
            <a:pPr marL="173736" indent="-173736" algn="l">
              <a:spcBef>
                <a:spcPts val="432"/>
              </a:spcBef>
              <a:spcAft>
                <a:spcPts val="0"/>
              </a:spcAft>
              <a:buClr>
                <a:srgbClr val="000000"/>
              </a:buClr>
              <a:buFont typeface="Arial"/>
              <a:buChar char="•"/>
            </a:pPr>
            <a:r>
              <a:rPr lang="es-ES_tradnl" sz="1200" b="0" i="0" kern="1200" noProof="0" dirty="0">
                <a:solidFill>
                  <a:srgbClr val="000000"/>
                </a:solidFill>
                <a:latin typeface="Times New Roman"/>
                <a:ea typeface="ＭＳ Ｐゴシック" charset="0"/>
                <a:cs typeface="ＭＳ Ｐゴシック" charset="0"/>
              </a:rPr>
              <a:t>Los virus son la causa principal de las enfermedades transmitidas por alimentos.</a:t>
            </a:r>
          </a:p>
          <a:p>
            <a:pPr marL="171450" indent="-171450" eaLnBrk="1" hangingPunct="1">
              <a:buFont typeface="Arial" pitchFamily="34" charset="0"/>
              <a:buChar char="•"/>
              <a:defRPr/>
            </a:pPr>
            <a:r>
              <a:rPr lang="es-ES_tradnl" noProof="0" dirty="0">
                <a:ea typeface="+mn-ea"/>
                <a:cs typeface="+mn-cs"/>
              </a:rPr>
              <a:t>El Norovirus es una de las causas principales de las enfermedades transmitidas por alimentos. Con frecuencia, se transmite a través de las partículas de vómito que viajan por el aire.</a:t>
            </a:r>
          </a:p>
          <a:p>
            <a:pPr marL="114300" indent="-114300" eaLnBrk="1" hangingPunct="1">
              <a:defRPr/>
            </a:pPr>
            <a:endParaRPr lang="en-US" dirty="0">
              <a:ea typeface="+mn-ea"/>
              <a:cs typeface="+mn-cs"/>
            </a:endParaRPr>
          </a:p>
        </p:txBody>
      </p:sp>
    </p:spTree>
    <p:extLst>
      <p:ext uri="{BB962C8B-B14F-4D97-AF65-F5344CB8AC3E}">
        <p14:creationId xmlns:p14="http://schemas.microsoft.com/office/powerpoint/2010/main" val="377593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3702FD2-33FE-8C43-AF27-CD1169DBA655}" type="slidenum">
              <a:rPr lang="en-US" sz="1200" b="0" smtClean="0">
                <a:solidFill>
                  <a:schemeClr val="tx1"/>
                </a:solidFill>
              </a:rPr>
              <a:pPr eaLnBrk="1" hangingPunct="1">
                <a:defRPr/>
              </a:pPr>
              <a:t>6</a:t>
            </a:fld>
            <a:endParaRPr lang="en-US" sz="1200" b="0" dirty="0">
              <a:solidFill>
                <a:schemeClr val="tx1"/>
              </a:solidFill>
            </a:endParaRPr>
          </a:p>
        </p:txBody>
      </p:sp>
      <p:sp>
        <p:nvSpPr>
          <p:cNvPr id="295939" name="Rectangle 2"/>
          <p:cNvSpPr>
            <a:spLocks noGrp="1" noRot="1" noChangeAspect="1" noChangeArrowheads="1" noTextEdit="1"/>
          </p:cNvSpPr>
          <p:nvPr>
            <p:ph type="sldImg"/>
          </p:nvPr>
        </p:nvSpPr>
        <p:spPr>
          <a:xfrm>
            <a:off x="1181100" y="698500"/>
            <a:ext cx="4648200" cy="3486150"/>
          </a:xfrm>
          <a:ln/>
        </p:spPr>
      </p:sp>
      <p:sp>
        <p:nvSpPr>
          <p:cNvPr id="295940"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 b="1" noProof="0" dirty="0">
                <a:latin typeface="Times New Roman" charset="0"/>
                <a:cs typeface="Times New Roman" charset="0"/>
              </a:rPr>
              <a:t>Notas para el instructor</a:t>
            </a:r>
          </a:p>
          <a:p>
            <a:pPr marL="109728" indent="-109728" algn="l">
              <a:lnSpc>
                <a:spcPct val="80000"/>
              </a:lnSpc>
              <a:spcBef>
                <a:spcPts val="720"/>
              </a:spcBef>
              <a:spcAft>
                <a:spcPts val="0"/>
              </a:spcAft>
              <a:buClr>
                <a:srgbClr val="000000"/>
              </a:buClr>
              <a:buSzPct val="80000"/>
              <a:buFontTx/>
              <a:buChar char="•"/>
            </a:pPr>
            <a:r>
              <a:rPr lang="es-ES" sz="1200" b="0" i="0" noProof="0" dirty="0">
                <a:solidFill>
                  <a:srgbClr val="000000"/>
                </a:solidFill>
                <a:latin typeface="Times New Roman"/>
                <a:ea typeface="ＭＳ Ｐゴシック"/>
                <a:cs typeface="Times New Roman"/>
              </a:rPr>
              <a:t>Las cifras de National Restaurant Association indican que el brote de una enfermedad transmitida por alimentos puede costarle a un establecimiento miles de dólares y puede causar su clausura. </a:t>
            </a:r>
          </a:p>
          <a:p>
            <a:pPr marL="0" indent="0" eaLnBrk="1" hangingPunct="1">
              <a:lnSpc>
                <a:spcPct val="80000"/>
              </a:lnSpc>
              <a:spcBef>
                <a:spcPct val="50000"/>
              </a:spcBef>
              <a:buSzPct val="80000"/>
              <a:buFont typeface="Arial" panose="020B0604020202020204" pitchFamily="34" charset="0"/>
              <a:buNone/>
              <a:defRPr/>
            </a:pP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42387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48D8AF-43BE-444A-A78F-95548ED53676}" type="slidenum">
              <a:rPr lang="en-US" sz="1200" b="0" smtClean="0">
                <a:solidFill>
                  <a:schemeClr val="tx1"/>
                </a:solidFill>
              </a:rPr>
              <a:pPr eaLnBrk="1" hangingPunct="1">
                <a:defRPr/>
              </a:pPr>
              <a:t>60</a:t>
            </a:fld>
            <a:endParaRPr lang="en-US" sz="1200" b="0" dirty="0">
              <a:solidFill>
                <a:schemeClr val="tx1"/>
              </a:solidFill>
            </a:endParaRPr>
          </a:p>
        </p:txBody>
      </p:sp>
      <p:sp>
        <p:nvSpPr>
          <p:cNvPr id="338947" name="Rectangle 2"/>
          <p:cNvSpPr>
            <a:spLocks noGrp="1" noRot="1" noChangeAspect="1" noChangeArrowheads="1" noTextEdit="1"/>
          </p:cNvSpPr>
          <p:nvPr>
            <p:ph type="sldImg"/>
          </p:nvPr>
        </p:nvSpPr>
        <p:spPr>
          <a:xfrm>
            <a:off x="1181100" y="698500"/>
            <a:ext cx="4648200" cy="3486150"/>
          </a:xfrm>
          <a:ln/>
        </p:spPr>
      </p:sp>
      <p:sp>
        <p:nvSpPr>
          <p:cNvPr id="33894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64321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61</a:t>
            </a:fld>
            <a:endParaRPr lang="en-US" sz="1200" b="0" dirty="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s-ES_tradnl" b="1" noProof="0" dirty="0">
                <a:latin typeface="Times New Roman" charset="0"/>
              </a:rPr>
              <a:t>Notas para el instructor</a:t>
            </a:r>
          </a:p>
          <a:p>
            <a:pPr marL="114300" indent="-114300" eaLnBrk="1" hangingPunct="1">
              <a:buFontTx/>
              <a:buChar char="•"/>
            </a:pPr>
            <a:r>
              <a:rPr lang="es-ES_tradnl" noProof="0" dirty="0">
                <a:latin typeface="Times New Roman" charset="0"/>
                <a:cs typeface="Times New Roman" charset="0"/>
              </a:rPr>
              <a:t>Estos dos virus están incluidos entre los “Seis grandes” patógenos identificados por la FDA</a:t>
            </a:r>
            <a:r>
              <a:rPr lang="es-ES_tradnl" altLang="ja-JP" noProof="0" dirty="0">
                <a:latin typeface="Times New Roman" charset="0"/>
                <a:cs typeface="Times New Roman" charset="0"/>
              </a:rPr>
              <a:t>. </a:t>
            </a:r>
          </a:p>
        </p:txBody>
      </p:sp>
    </p:spTree>
    <p:extLst>
      <p:ext uri="{BB962C8B-B14F-4D97-AF65-F5344CB8AC3E}">
        <p14:creationId xmlns:p14="http://schemas.microsoft.com/office/powerpoint/2010/main" val="2243584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62</a:t>
            </a:fld>
            <a:endParaRPr lang="en-US" sz="1200" b="0" dirty="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marL="0" marR="0" lvl="0" indent="0" algn="l" defTabSz="914400" rtl="0" eaLnBrk="0" fontAlgn="base" latinLnBrk="0" hangingPunct="0">
              <a:lnSpc>
                <a:spcPct val="100000"/>
              </a:lnSpc>
              <a:spcBef>
                <a:spcPct val="50000"/>
              </a:spcBef>
              <a:spcAft>
                <a:spcPct val="0"/>
              </a:spcAft>
              <a:buClrTx/>
              <a:buSzPct val="80000"/>
              <a:buFontTx/>
              <a:buNone/>
              <a:tabLst/>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El virus de la hepatitis A se halla principalmente en las heces de las personas infectadas.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El virus puede contaminar el agua y muchos tipos de alimentos.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Comúnmente se relaciona con los alimentos listos para comer. Sin embargo, también se ha relacionado con mariscos pescados en aguas contaminadas.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Con frecuencia, el virus pasa a los alimentos cuando los manipuladores de alimentos infectados tocan los alimentos o el equipo con sus dedos y éstos tienen heces.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persona se puede enfermar con sólo ingerir una pequeña cantidad del virus.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Las personas infectadas quizá no muestren los síntomas por semanas, pero pueden ser muy contagiosas.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El virus de la hepatitis A no se destruye con la cocción</a:t>
            </a:r>
            <a:r>
              <a:rPr lang="es-ES_tradnl" sz="1200" kern="1200" noProof="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2408087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63</a:t>
            </a:fld>
            <a:endParaRPr lang="en-US" sz="1200" b="0" dirty="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s-ES_tradnl" b="1" noProof="0" dirty="0">
                <a:latin typeface="Times New Roman" charset="0"/>
              </a:rPr>
              <a:t>Notas para el instructor</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Al igual que el virus de la hepatitis A, comúnmente el Norovirus se relaciona con los alimentos listos para comer.</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También se le ha relacionado con agua contaminada.</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Con frecuencia, el Norovirus pasa a los alimentos cuando los manipuladores de alimentos infectados tocan los alimentos o el equipo con sus dedos y éstos tienen heces.</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La persona se puede enfermar con sólo ingerir una pequeña cantidad del Norovirus. Además, es muy contagioso.</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Las personas pueden volverse contagiosas varias horas después de ingerirlo.</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Con frecuencia, el virus sigue en las heces de la persona varios días después de que desaparecieron los síntomas.</a:t>
            </a:r>
            <a:endParaRPr lang="es-ES_tradnl" altLang="ja-JP" noProof="0" dirty="0">
              <a:latin typeface="Times New Roman" charset="0"/>
            </a:endParaRPr>
          </a:p>
        </p:txBody>
      </p:sp>
    </p:spTree>
    <p:extLst>
      <p:ext uri="{BB962C8B-B14F-4D97-AF65-F5344CB8AC3E}">
        <p14:creationId xmlns:p14="http://schemas.microsoft.com/office/powerpoint/2010/main" val="3390890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506DBE-550E-5348-8977-814C38BBB5EF}" type="slidenum">
              <a:rPr lang="en-US" sz="1200" b="0" smtClean="0">
                <a:solidFill>
                  <a:schemeClr val="tx1"/>
                </a:solidFill>
              </a:rPr>
              <a:pPr eaLnBrk="1" hangingPunct="1">
                <a:defRPr/>
              </a:pPr>
              <a:t>64</a:t>
            </a:fld>
            <a:endParaRPr lang="en-US" sz="1200" b="0" dirty="0">
              <a:solidFill>
                <a:schemeClr val="tx1"/>
              </a:solidFill>
            </a:endParaRPr>
          </a:p>
        </p:txBody>
      </p:sp>
      <p:sp>
        <p:nvSpPr>
          <p:cNvPr id="34304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6781" y="4415631"/>
            <a:ext cx="5608638" cy="4183063"/>
          </a:xfrm>
        </p:spPr>
        <p:txBody>
          <a:bodyPr/>
          <a:lstStyle/>
          <a:p>
            <a:endParaRPr lang="en-US" dirty="0"/>
          </a:p>
        </p:txBody>
      </p:sp>
    </p:spTree>
    <p:extLst>
      <p:ext uri="{BB962C8B-B14F-4D97-AF65-F5344CB8AC3E}">
        <p14:creationId xmlns:p14="http://schemas.microsoft.com/office/powerpoint/2010/main" val="2577967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5B44081-0BAC-2B47-B2D5-A0A20EF496BC}" type="slidenum">
              <a:rPr lang="en-US" sz="1200" b="0" smtClean="0">
                <a:solidFill>
                  <a:schemeClr val="tx1"/>
                </a:solidFill>
              </a:rPr>
              <a:pPr eaLnBrk="1" hangingPunct="1">
                <a:defRPr/>
              </a:pPr>
              <a:t>65</a:t>
            </a:fld>
            <a:endParaRPr lang="en-US" sz="1200" b="0" dirty="0">
              <a:solidFill>
                <a:schemeClr val="tx1"/>
              </a:solidFill>
            </a:endParaRPr>
          </a:p>
        </p:txBody>
      </p:sp>
      <p:sp>
        <p:nvSpPr>
          <p:cNvPr id="34406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633682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33E37BB-CCEB-8943-9ABC-695414AC7B30}" type="slidenum">
              <a:rPr lang="en-US" sz="1200" b="0" smtClean="0">
                <a:solidFill>
                  <a:schemeClr val="tx1"/>
                </a:solidFill>
              </a:rPr>
              <a:pPr eaLnBrk="1" hangingPunct="1">
                <a:defRPr/>
              </a:pPr>
              <a:t>66</a:t>
            </a:fld>
            <a:endParaRPr lang="en-US" sz="1200" b="0" dirty="0">
              <a:solidFill>
                <a:schemeClr val="tx1"/>
              </a:solidFill>
            </a:endParaRPr>
          </a:p>
        </p:txBody>
      </p:sp>
      <p:sp>
        <p:nvSpPr>
          <p:cNvPr id="345091" name="Rectangle 2"/>
          <p:cNvSpPr>
            <a:spLocks noGrp="1" noRot="1" noChangeAspect="1" noChangeArrowheads="1" noTextEdit="1"/>
          </p:cNvSpPr>
          <p:nvPr>
            <p:ph type="sldImg"/>
          </p:nvPr>
        </p:nvSpPr>
        <p:spPr>
          <a:xfrm>
            <a:off x="1181100" y="698500"/>
            <a:ext cx="4648200" cy="3486150"/>
          </a:xfrm>
          <a:ln/>
        </p:spPr>
      </p:sp>
      <p:sp>
        <p:nvSpPr>
          <p:cNvPr id="345092" name="Rectangle 3"/>
          <p:cNvSpPr>
            <a:spLocks noGrp="1" noChangeArrowheads="1"/>
          </p:cNvSpPr>
          <p:nvPr>
            <p:ph type="body" idx="1"/>
          </p:nvPr>
        </p:nvSpPr>
        <p:spPr>
          <a:xfrm>
            <a:off x="876300" y="4468813"/>
            <a:ext cx="508476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hongos incluyen levaduras, mohos y champiñones o setas.</a:t>
            </a:r>
          </a:p>
        </p:txBody>
      </p:sp>
    </p:spTree>
    <p:extLst>
      <p:ext uri="{BB962C8B-B14F-4D97-AF65-F5344CB8AC3E}">
        <p14:creationId xmlns:p14="http://schemas.microsoft.com/office/powerpoint/2010/main" val="1144695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67</a:t>
            </a:fld>
            <a:endParaRPr lang="en-US" sz="1200" b="0" dirty="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s-ES_tradnl" b="1" noProof="0" dirty="0">
                <a:latin typeface="Times New Roman" charset="0"/>
              </a:rPr>
              <a:t>Notas para el instructor</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Algunas toxinas se relacionan por naturaleza con ciertas plantas, champiñones y mariscos. Las toxinas son parte natural de algunos peces.</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Otras toxinas, como la histamina, son producidas por patógenos que están en pescados que sufrieron abuso de tiempo y temperatura. Esto puede ocurrir en el atún, el bonito, la caballa y el mahi-mahi. </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Algunos peces se contaminan cuando comen peces más pequeños que han comido una toxina. Una de estas toxinas es la toxina de la ciguatera.</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La toxina de la ciguatera se halla en el barracuda, pargo (huachinango), mero y amberjack.</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Los mariscos, como las ostras, se pueden contaminar cuando comen algas marinas que contienen una toxina.</a:t>
            </a:r>
            <a:endParaRPr lang="es-ES_tradnl" noProof="0"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3800089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68</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90490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69</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288637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C99A4FA-B570-4A44-A340-8B6B363A0606}" type="slidenum">
              <a:rPr lang="en-US" sz="1200" b="0" smtClean="0">
                <a:solidFill>
                  <a:schemeClr val="tx1"/>
                </a:solidFill>
              </a:rPr>
              <a:pPr eaLnBrk="1" hangingPunct="1">
                <a:defRPr/>
              </a:pPr>
              <a:t>7</a:t>
            </a:fld>
            <a:endParaRPr lang="en-US" sz="1200" b="0" dirty="0">
              <a:solidFill>
                <a:schemeClr val="tx1"/>
              </a:solidFill>
            </a:endParaRPr>
          </a:p>
        </p:txBody>
      </p:sp>
      <p:sp>
        <p:nvSpPr>
          <p:cNvPr id="296963" name="Rectangle 2"/>
          <p:cNvSpPr>
            <a:spLocks noGrp="1" noRot="1" noChangeAspect="1" noChangeArrowheads="1" noTextEdit="1"/>
          </p:cNvSpPr>
          <p:nvPr>
            <p:ph type="sldImg"/>
          </p:nvPr>
        </p:nvSpPr>
        <p:spPr>
          <a:xfrm>
            <a:off x="1181100" y="698500"/>
            <a:ext cx="4648200" cy="3486150"/>
          </a:xfrm>
          <a:ln/>
        </p:spPr>
      </p:sp>
      <p:sp>
        <p:nvSpPr>
          <p:cNvPr id="296964"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 b="1" noProof="0" dirty="0">
                <a:latin typeface="Times New Roman" charset="0"/>
                <a:cs typeface="Times New Roman" charset="0"/>
              </a:rPr>
              <a:t>Notas para el instructor</a:t>
            </a:r>
          </a:p>
          <a:p>
            <a:pPr marL="109728" indent="-109728">
              <a:lnSpc>
                <a:spcPct val="80000"/>
              </a:lnSpc>
              <a:spcBef>
                <a:spcPts val="720"/>
              </a:spcBef>
              <a:spcAft>
                <a:spcPts val="0"/>
              </a:spcAft>
              <a:buClr>
                <a:srgbClr val="000000"/>
              </a:buClr>
              <a:buSzPct val="80000"/>
              <a:buFontTx/>
              <a:buChar char="•"/>
            </a:pPr>
            <a:r>
              <a:rPr lang="es-ES" noProof="0" dirty="0">
                <a:solidFill>
                  <a:srgbClr val="000000"/>
                </a:solidFill>
                <a:latin typeface="Times New Roman"/>
                <a:ea typeface="ＭＳ Ｐゴシック"/>
                <a:cs typeface="Times New Roman"/>
              </a:rPr>
              <a:t>Lo más importante es que las víctimas de las enfermedades transmitidas por alimentos pueden sufrir la pérdida del empleo, costos médicos, discapacidad a largo término y hasta la muerte.</a:t>
            </a:r>
          </a:p>
        </p:txBody>
      </p:sp>
    </p:spTree>
    <p:extLst>
      <p:ext uri="{BB962C8B-B14F-4D97-AF65-F5344CB8AC3E}">
        <p14:creationId xmlns:p14="http://schemas.microsoft.com/office/powerpoint/2010/main" val="8394186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70</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s-ES_tradnl" b="1" noProof="0" dirty="0">
                <a:latin typeface="Times New Roman" charset="0"/>
              </a:rPr>
              <a:t>Notas para el instructor</a:t>
            </a:r>
          </a:p>
          <a:p>
            <a:pPr marL="114300" indent="-114300" eaLnBrk="1" hangingPunct="1">
              <a:buFontTx/>
              <a:buChar char="•"/>
            </a:pPr>
            <a:r>
              <a:rPr lang="es-ES_tradnl" sz="1200" b="0" i="0" noProof="0" dirty="0">
                <a:solidFill>
                  <a:srgbClr val="000000"/>
                </a:solidFill>
                <a:latin typeface="Times New Roman"/>
                <a:ea typeface="ＭＳ Ｐゴシック"/>
                <a:cs typeface="ＭＳ Ｐゴシック"/>
              </a:rPr>
              <a:t>Las toxinas no se pueden destruir con la cocción ni la congelación.</a:t>
            </a:r>
          </a:p>
          <a:p>
            <a:pPr marL="114300" indent="-114300" eaLnBrk="1" hangingPunct="1">
              <a:buFontTx/>
              <a:buChar char="•"/>
            </a:pPr>
            <a:r>
              <a:rPr lang="es-ES_tradnl" sz="1200" b="0" i="0" noProof="0" dirty="0">
                <a:solidFill>
                  <a:srgbClr val="000000"/>
                </a:solidFill>
                <a:latin typeface="Times New Roman"/>
                <a:ea typeface="ＭＳ Ｐゴシック"/>
                <a:cs typeface="ＭＳ Ｐゴシック"/>
              </a:rPr>
              <a:t>La manera más importante de prevenir las enfermedades transmitidas por alimentos es comprar plantas, champiñones y mariscos a proveedores aprobados y con buena reputación.</a:t>
            </a:r>
          </a:p>
          <a:p>
            <a:pPr marL="114300" indent="-114300" eaLnBrk="1" hangingPunct="1">
              <a:buFontTx/>
              <a:buChar char="•"/>
            </a:pPr>
            <a:r>
              <a:rPr lang="es-ES_tradnl" sz="1200" b="0" i="0" noProof="0" dirty="0">
                <a:solidFill>
                  <a:srgbClr val="000000"/>
                </a:solidFill>
                <a:latin typeface="Times New Roman"/>
                <a:ea typeface="ＭＳ Ｐゴシック"/>
                <a:cs typeface="ＭＳ Ｐゴシック"/>
              </a:rPr>
              <a:t>También es importante controlar el tiempo y temperatura al manejar el pescado crudo</a:t>
            </a:r>
            <a:r>
              <a:rPr lang="es-ES_tradnl" noProof="0" dirty="0">
                <a:latin typeface="Times New Roman" charset="0"/>
              </a:rPr>
              <a:t>.</a:t>
            </a:r>
          </a:p>
          <a:p>
            <a:pPr marL="114300" indent="-114300" eaLnBrk="1" hangingPunct="1"/>
            <a:endParaRPr lang="en-US" b="1"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4050047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FE3F2-B1A3-364D-8D2D-74D8DEE7BF64}" type="slidenum">
              <a:rPr lang="en-US" sz="1200" b="0" smtClean="0">
                <a:solidFill>
                  <a:schemeClr val="tx1"/>
                </a:solidFill>
              </a:rPr>
              <a:pPr eaLnBrk="1" hangingPunct="1">
                <a:defRPr/>
              </a:pPr>
              <a:t>71</a:t>
            </a:fld>
            <a:endParaRPr lang="en-US" sz="1200" b="0" dirty="0">
              <a:solidFill>
                <a:schemeClr val="tx1"/>
              </a:solidFill>
            </a:endParaRPr>
          </a:p>
        </p:txBody>
      </p:sp>
      <p:sp>
        <p:nvSpPr>
          <p:cNvPr id="348163" name="Rectangle 2"/>
          <p:cNvSpPr>
            <a:spLocks noGrp="1" noRot="1" noChangeAspect="1" noChangeArrowheads="1" noTextEdit="1"/>
          </p:cNvSpPr>
          <p:nvPr>
            <p:ph type="sldImg"/>
          </p:nvPr>
        </p:nvSpPr>
        <p:spPr>
          <a:xfrm>
            <a:off x="1181100" y="698500"/>
            <a:ext cx="4648200" cy="3486150"/>
          </a:xfrm>
          <a:ln/>
        </p:spPr>
      </p:sp>
      <p:sp>
        <p:nvSpPr>
          <p:cNvPr id="348164"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Si se utilizan o almacenan incorrectamente, los productos químicos pueden contaminar los alimentos.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limpiadores, sanitizantes, pulidores, lubricantes para máquinas y pesticidas pueden ser un peligro. También se deben incluir los desodorantes, los productos de primeros auxilios y los productos para la salud y la belleza, por ejemplo lociones para manos y sprays para el cabello.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Ciertos tipos de equipo y ollas de cocina pueden representar peligros de contaminación química. Entre ellos están los objetos hechos de peltre, cobre, zinc y algunos tipos de cerámica pintada. Estos materiales no son apropiados para alimentos y pueden contaminarlos. Esto se aplica sobre todo cuando se ponen en ellos alimentos ácidos, como la salsa de tomate.</a:t>
            </a:r>
          </a:p>
        </p:txBody>
      </p:sp>
    </p:spTree>
    <p:extLst>
      <p:ext uri="{BB962C8B-B14F-4D97-AF65-F5344CB8AC3E}">
        <p14:creationId xmlns:p14="http://schemas.microsoft.com/office/powerpoint/2010/main" val="1776893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1C0004-EC70-3640-BBA6-3F74B405760B}" type="slidenum">
              <a:rPr lang="en-US" sz="1200" b="0" smtClean="0">
                <a:solidFill>
                  <a:schemeClr val="tx1"/>
                </a:solidFill>
              </a:rPr>
              <a:pPr eaLnBrk="1" hangingPunct="1">
                <a:defRPr/>
              </a:pPr>
              <a:t>72</a:t>
            </a:fld>
            <a:endParaRPr lang="en-US" sz="1200" b="0" dirty="0">
              <a:solidFill>
                <a:schemeClr val="tx1"/>
              </a:solidFill>
            </a:endParaRPr>
          </a:p>
        </p:txBody>
      </p:sp>
      <p:sp>
        <p:nvSpPr>
          <p:cNvPr id="349187" name="Rectangle 2"/>
          <p:cNvSpPr>
            <a:spLocks noGrp="1" noRot="1" noChangeAspect="1" noChangeArrowheads="1" noTextEdit="1"/>
          </p:cNvSpPr>
          <p:nvPr>
            <p:ph type="sldImg"/>
          </p:nvPr>
        </p:nvSpPr>
        <p:spPr>
          <a:xfrm>
            <a:off x="1181100" y="698500"/>
            <a:ext cx="4648200" cy="3486150"/>
          </a:xfrm>
          <a:ln/>
        </p:spPr>
      </p:sp>
      <p:sp>
        <p:nvSpPr>
          <p:cNvPr id="349188"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Si sospecha que se trata de una enfermedad, llame al teléfono de emergencia de su área y al teléfono del departamento de control de venenos. </a:t>
            </a:r>
          </a:p>
        </p:txBody>
      </p:sp>
    </p:spTree>
    <p:extLst>
      <p:ext uri="{BB962C8B-B14F-4D97-AF65-F5344CB8AC3E}">
        <p14:creationId xmlns:p14="http://schemas.microsoft.com/office/powerpoint/2010/main" val="860575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EB32E6-D0D2-034B-B127-1621FDEBD066}" type="slidenum">
              <a:rPr lang="en-US" sz="1200" b="0" smtClean="0">
                <a:solidFill>
                  <a:schemeClr val="tx1"/>
                </a:solidFill>
              </a:rPr>
              <a:pPr eaLnBrk="1" hangingPunct="1">
                <a:defRPr/>
              </a:pPr>
              <a:t>73</a:t>
            </a:fld>
            <a:endParaRPr lang="en-US" sz="1200" b="0" dirty="0">
              <a:solidFill>
                <a:schemeClr val="tx1"/>
              </a:solidFill>
            </a:endParaRPr>
          </a:p>
        </p:txBody>
      </p:sp>
      <p:sp>
        <p:nvSpPr>
          <p:cNvPr id="350211" name="Rectangle 2"/>
          <p:cNvSpPr>
            <a:spLocks noGrp="1" noRot="1" noChangeAspect="1" noChangeArrowheads="1" noTextEdit="1"/>
          </p:cNvSpPr>
          <p:nvPr>
            <p:ph type="sldImg"/>
          </p:nvPr>
        </p:nvSpPr>
        <p:spPr>
          <a:xfrm>
            <a:off x="1181100" y="698500"/>
            <a:ext cx="4648200" cy="3486150"/>
          </a:xfrm>
          <a:ln/>
        </p:spPr>
      </p:sp>
      <p:sp>
        <p:nvSpPr>
          <p:cNvPr id="147459"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 name="Notes Placeholder 1"/>
          <p:cNvSpPr>
            <a:spLocks noGrp="1"/>
          </p:cNvSpPr>
          <p:nvPr>
            <p:ph type="body" idx="1"/>
          </p:nvPr>
        </p:nvSpPr>
        <p:spPr>
          <a:xfrm>
            <a:off x="876300" y="4416425"/>
            <a:ext cx="5608638" cy="4183063"/>
          </a:xfrm>
        </p:spPr>
        <p:txBody>
          <a:bodyPr/>
          <a:lstStyle/>
          <a:p>
            <a:r>
              <a:rPr lang="es-ES_tradnl" b="1" dirty="0"/>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productos químicos que usted usa deben haber sido aprobados para usarlos en un establecimiento de servicio de alimentos. También deben ser necesarios para el mantenimiento de las instalaciones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_tradnl" dirty="0"/>
          </a:p>
        </p:txBody>
      </p:sp>
    </p:spTree>
    <p:extLst>
      <p:ext uri="{BB962C8B-B14F-4D97-AF65-F5344CB8AC3E}">
        <p14:creationId xmlns:p14="http://schemas.microsoft.com/office/powerpoint/2010/main" val="444163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CF074C-9D9F-1945-9011-B3E306F8409C}" type="slidenum">
              <a:rPr lang="en-US" sz="1200" b="0" smtClean="0">
                <a:solidFill>
                  <a:schemeClr val="tx1"/>
                </a:solidFill>
              </a:rPr>
              <a:pPr eaLnBrk="1" hangingPunct="1">
                <a:defRPr/>
              </a:pPr>
              <a:t>74</a:t>
            </a:fld>
            <a:endParaRPr lang="en-US" sz="1200" b="0" dirty="0">
              <a:solidFill>
                <a:schemeClr val="tx1"/>
              </a:solidFill>
            </a:endParaRPr>
          </a:p>
        </p:txBody>
      </p:sp>
      <p:sp>
        <p:nvSpPr>
          <p:cNvPr id="35123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1538" y="4415631"/>
            <a:ext cx="5608638" cy="4183063"/>
          </a:xfrm>
        </p:spPr>
        <p:txBody>
          <a:bodyPr/>
          <a:lstStyle/>
          <a:p>
            <a:endParaRPr lang="en-US" dirty="0"/>
          </a:p>
        </p:txBody>
      </p:sp>
    </p:spTree>
    <p:extLst>
      <p:ext uri="{BB962C8B-B14F-4D97-AF65-F5344CB8AC3E}">
        <p14:creationId xmlns:p14="http://schemas.microsoft.com/office/powerpoint/2010/main" val="2167882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502B503-1F60-E547-9A4F-58EB772150D1}" type="slidenum">
              <a:rPr lang="en-US" sz="1200" b="0" smtClean="0">
                <a:solidFill>
                  <a:schemeClr val="tx1"/>
                </a:solidFill>
              </a:rPr>
              <a:pPr eaLnBrk="1" hangingPunct="1">
                <a:defRPr/>
              </a:pPr>
              <a:t>75</a:t>
            </a:fld>
            <a:endParaRPr lang="en-US" sz="1200" b="0" dirty="0">
              <a:solidFill>
                <a:schemeClr val="tx1"/>
              </a:solidFill>
            </a:endParaRPr>
          </a:p>
        </p:txBody>
      </p:sp>
      <p:sp>
        <p:nvSpPr>
          <p:cNvPr id="352259" name="Rectangle 2"/>
          <p:cNvSpPr>
            <a:spLocks noGrp="1" noRot="1" noChangeAspect="1" noChangeArrowheads="1" noTextEdit="1"/>
          </p:cNvSpPr>
          <p:nvPr>
            <p:ph type="sldImg"/>
          </p:nvPr>
        </p:nvSpPr>
        <p:spPr>
          <a:xfrm>
            <a:off x="1181100" y="698500"/>
            <a:ext cx="4648200" cy="3486150"/>
          </a:xfrm>
          <a:ln/>
        </p:spPr>
      </p:sp>
      <p:sp>
        <p:nvSpPr>
          <p:cNvPr id="151555"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352261" name="Notes Placeholder 1"/>
          <p:cNvSpPr>
            <a:spLocks noGrp="1"/>
          </p:cNvSpPr>
          <p:nvPr>
            <p:ph type="body" idx="1"/>
          </p:nvPr>
        </p:nvSpPr>
        <p:spPr>
          <a:xfrm>
            <a:off x="876300" y="44021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alimentos se pueden contaminar cuando caen objetos dentro de ellos. Esto también puede ocurrir cuando se dejan objetos naturales en los alimentos, por ejemplo espinas en filetes de pescado.</a:t>
            </a:r>
          </a:p>
        </p:txBody>
      </p:sp>
    </p:spTree>
    <p:extLst>
      <p:ext uri="{BB962C8B-B14F-4D97-AF65-F5344CB8AC3E}">
        <p14:creationId xmlns:p14="http://schemas.microsoft.com/office/powerpoint/2010/main" val="1479611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4F6667-CEE1-4440-85E1-4538607A65CB}" type="slidenum">
              <a:rPr lang="en-US" sz="1200" b="0" smtClean="0">
                <a:solidFill>
                  <a:schemeClr val="tx1"/>
                </a:solidFill>
              </a:rPr>
              <a:pPr eaLnBrk="1" hangingPunct="1">
                <a:defRPr/>
              </a:pPr>
              <a:t>76</a:t>
            </a:fld>
            <a:endParaRPr lang="en-US" sz="1200" b="0" dirty="0">
              <a:solidFill>
                <a:schemeClr val="tx1"/>
              </a:solidFill>
            </a:endParaRPr>
          </a:p>
        </p:txBody>
      </p:sp>
      <p:sp>
        <p:nvSpPr>
          <p:cNvPr id="35328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3544930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77</a:t>
            </a:fld>
            <a:endParaRPr lang="en-US" sz="1200" b="0" dirty="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r>
              <a:rPr lang="es-ES_tradnl" b="1" noProof="0" dirty="0">
                <a:latin typeface="Times New Roman"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Debe tomar medidas para detener a las personas que tratan de contaminarlos intencionalmente. Entre ellos están los grupos mencionados en la transparencia.</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Estas personas podrían tratar de adulterar sus alimentos usando contaminantes biológicos, químicos o físicos. Hasta podrían usar material radioactivo.</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Los ataques podrían ocurrir en cualquier punto de la cadena de provisión de alimentos. Pero, usualmente, se enfocan en un producto, un proceso o un negocio específicos.</a:t>
            </a:r>
          </a:p>
          <a:p>
            <a:pPr marL="109728" indent="-109728" algn="l" defTabSz="914400">
              <a:buClr>
                <a:schemeClr val="tx1"/>
              </a:buClr>
              <a:buFont typeface="Wingdings"/>
              <a:buChar char="§"/>
            </a:pPr>
            <a:r>
              <a:rPr lang="es-ES_tradnl" sz="1200" b="0" i="0" kern="1200" noProof="0" dirty="0">
                <a:solidFill>
                  <a:schemeClr val="tx1"/>
                </a:solidFill>
                <a:latin typeface="Times New Roman"/>
                <a:ea typeface="ＭＳ Ｐゴシック" charset="0"/>
                <a:cs typeface="ＭＳ Ｐゴシック" charset="0"/>
              </a:rPr>
              <a:t>La mejor manera de proteger los alimentos es hacer lo más difícil posible que alguien los adultere. Por esta razón, un programa de defensa de los alimentos debe cubrir los puntos de su establecimiento donde los alimentos corren peligro.</a:t>
            </a:r>
          </a:p>
          <a:p>
            <a:pPr marL="109728" indent="-109728" algn="l" defTabSz="914400">
              <a:buClr>
                <a:schemeClr val="tx1"/>
              </a:buClr>
              <a:buFont typeface="Wingdings"/>
              <a:buChar char="§"/>
            </a:pPr>
            <a:r>
              <a:rPr lang="es-ES_tradnl" sz="1200" b="0" i="0" kern="1200" noProof="0" dirty="0">
                <a:solidFill>
                  <a:schemeClr val="tx1"/>
                </a:solidFill>
                <a:latin typeface="Times New Roman"/>
                <a:ea typeface="ＭＳ Ｐゴシック" charset="0"/>
                <a:cs typeface="ＭＳ Ｐゴシック" charset="0"/>
              </a:rPr>
              <a:t>La FDA ha creado una herramienta que se puede usar para desarrollar un programa de defensa de los alimentos. Se basa en el acrónimo A.L.E.R.T., y se puede usar para identificar los puntos de su establecimiento en los que los alimentos corren </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riesgo</a:t>
            </a:r>
            <a:r>
              <a:rPr lang="es-ES_tradnl" sz="1200" b="0" i="0" kern="1200" noProof="0" dirty="0">
                <a:solidFill>
                  <a:schemeClr val="tx1"/>
                </a:solidFill>
                <a:latin typeface="Times New Roman"/>
                <a:ea typeface="ＭＳ Ｐゴシック" charset="0"/>
                <a:cs typeface="ＭＳ Ｐゴシック" charset="0"/>
              </a:rPr>
              <a:t>.</a:t>
            </a:r>
            <a:endParaRPr lang="es-ES_tradnl" noProof="0" dirty="0">
              <a:latin typeface="Times New Roman" charset="0"/>
            </a:endParaRPr>
          </a:p>
        </p:txBody>
      </p:sp>
    </p:spTree>
    <p:extLst>
      <p:ext uri="{BB962C8B-B14F-4D97-AF65-F5344CB8AC3E}">
        <p14:creationId xmlns:p14="http://schemas.microsoft.com/office/powerpoint/2010/main" val="7165151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78</a:t>
            </a:fld>
            <a:endParaRPr lang="en-US" sz="1200" b="0" dirty="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r>
              <a:rPr lang="es-ES_tradnl" b="1" noProof="0" dirty="0">
                <a:latin typeface="Times New Roman" charset="0"/>
              </a:rPr>
              <a:t>Notas para el instructor</a:t>
            </a:r>
          </a:p>
          <a:p>
            <a:pPr marL="112163" indent="-112163">
              <a:buFontTx/>
              <a:buChar char="•"/>
            </a:pPr>
            <a:r>
              <a:rPr lang="es-ES_tradnl" b="1" noProof="0" dirty="0">
                <a:latin typeface="Times New Roman" charset="0"/>
              </a:rPr>
              <a:t>Assure (Asegurarse):</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Asegúrese de que los productos que recibe provengan de fuentes seguras. Supervise las entregas de productos. Use a proveedores aprobados que tengan un programa de defensa de los alimentos. Solicite que los vehículos de entrega estén sellados o bajo llave</a:t>
            </a:r>
            <a:r>
              <a:rPr lang="es-ES_tradnl" noProof="0" dirty="0">
                <a:latin typeface="Times New Roman" charset="0"/>
              </a:rPr>
              <a:t>.</a:t>
            </a:r>
          </a:p>
          <a:p>
            <a:pPr marL="112163" indent="-112163">
              <a:buFontTx/>
              <a:buChar char="•"/>
            </a:pPr>
            <a:r>
              <a:rPr lang="es-ES_tradnl" b="1" noProof="0" dirty="0">
                <a:latin typeface="Times New Roman" charset="0"/>
              </a:rPr>
              <a:t>Look (Observar):</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Supervise la seguridad de los productos en las instalaciones. Limite el acceso a las áreas de almacenamiento y de preparación. Una manera de lograrlo es cerrar con llave las áreas de almacenamiento. Cree un sistema para manejar los productos dañados. Almacene los productos químicos en un lugar seguro. Entrene a los empleados para que sepan identificar las señales de peligro</a:t>
            </a:r>
            <a:r>
              <a:rPr lang="es-ES_tradnl" noProof="0" dirty="0">
                <a:latin typeface="Times New Roman" charset="0"/>
              </a:rPr>
              <a:t>.</a:t>
            </a:r>
          </a:p>
          <a:p>
            <a:pPr marL="112163" indent="-112163">
              <a:buFontTx/>
              <a:buChar char="•"/>
            </a:pPr>
            <a:r>
              <a:rPr lang="es-ES_tradnl" b="1" noProof="0" dirty="0">
                <a:latin typeface="Times New Roman" charset="0"/>
              </a:rPr>
              <a:t>Employees (Empleados):</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Debe conocer a las personas que entran a sus instalaciones. Limite el acceso a las áreas de almacenamiento y de preparación. Identifique a todos los visitantes y verifique sus credenciales. Complete las verificaciones del historial de los empleados</a:t>
            </a:r>
            <a:r>
              <a:rPr lang="es-ES_tradnl" noProof="0" dirty="0">
                <a:latin typeface="Times New Roman" charset="0"/>
              </a:rPr>
              <a:t>.</a:t>
            </a:r>
          </a:p>
          <a:p>
            <a:pPr marL="112163" indent="-112163">
              <a:buFontTx/>
              <a:buChar char="•"/>
            </a:pPr>
            <a:r>
              <a:rPr lang="es-ES_tradnl" b="1" noProof="0" dirty="0">
                <a:latin typeface="Times New Roman" charset="0"/>
              </a:rPr>
              <a:t>Reports (Reportes):</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Mantenga a mano la información relacionada con la defensa de los alimentos: registros de las entregas, documentos y archivos de la oficina, archivos de los empleados e inspecciones al azar para la defensa de los alimentos</a:t>
            </a:r>
            <a:r>
              <a:rPr lang="es-ES_tradnl" noProof="0" dirty="0">
                <a:latin typeface="Times New Roman" charset="0"/>
              </a:rPr>
              <a:t>.</a:t>
            </a:r>
          </a:p>
          <a:p>
            <a:pPr marL="112163" indent="-112163">
              <a:buFontTx/>
              <a:buChar char="•"/>
            </a:pPr>
            <a:r>
              <a:rPr lang="es-ES_tradnl" b="1" noProof="0" dirty="0">
                <a:latin typeface="Times New Roman" charset="0"/>
              </a:rPr>
              <a:t>Threats (Amenazas):</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Identifique lo que hará y a quién contactará si hay actividades sospechosas o amenazas en su establecimiento. Mantenga los productos que crea que están contaminados. Póngase en contacto con la autoridad reguladora inmediatamente. Mantenga una lista de contactos de emergencia</a:t>
            </a:r>
            <a:r>
              <a:rPr lang="es-ES_tradnl" noProof="0" dirty="0">
                <a:latin typeface="Times New Roman" charset="0"/>
              </a:rPr>
              <a:t>.</a:t>
            </a:r>
          </a:p>
        </p:txBody>
      </p:sp>
    </p:spTree>
    <p:extLst>
      <p:ext uri="{BB962C8B-B14F-4D97-AF65-F5344CB8AC3E}">
        <p14:creationId xmlns:p14="http://schemas.microsoft.com/office/powerpoint/2010/main" val="2251038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529054-0A5C-3241-9E08-CB2DACDCE6DB}" type="slidenum">
              <a:rPr lang="en-US" sz="1200" b="0" smtClean="0">
                <a:solidFill>
                  <a:schemeClr val="tx1"/>
                </a:solidFill>
              </a:rPr>
              <a:pPr eaLnBrk="1" hangingPunct="1">
                <a:defRPr/>
              </a:pPr>
              <a:t>79</a:t>
            </a:fld>
            <a:endParaRPr lang="en-US" sz="1200" b="0" dirty="0">
              <a:solidFill>
                <a:schemeClr val="tx1"/>
              </a:solidFill>
            </a:endParaRPr>
          </a:p>
        </p:txBody>
      </p:sp>
      <p:sp>
        <p:nvSpPr>
          <p:cNvPr id="356355"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_tradnl" b="1" noProof="0" dirty="0">
                <a:ea typeface="+mn-ea"/>
                <a:cs typeface="+mn-cs"/>
              </a:rPr>
              <a:t>Notas para el instructor</a:t>
            </a:r>
          </a:p>
          <a:p>
            <a:pPr marL="171450" indent="-171450" eaLnBrk="1" hangingPunct="1">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Estas son algunas de las cosas que debe tomar en cuenta al responder a un brote</a:t>
            </a:r>
            <a:r>
              <a:rPr lang="es-ES_tradnl" noProof="0" dirty="0">
                <a:ea typeface="+mn-ea"/>
                <a:cs typeface="+mn-cs"/>
              </a:rPr>
              <a:t>. Hablaremos de ellas en las siguientes transparencias.</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22923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883976-B3A0-004D-B2FF-7F26349589F8}" type="slidenum">
              <a:rPr lang="en-US" sz="1200" b="0" smtClean="0">
                <a:solidFill>
                  <a:schemeClr val="tx1"/>
                </a:solidFill>
              </a:rPr>
              <a:pPr eaLnBrk="1" hangingPunct="1">
                <a:defRPr/>
              </a:pPr>
              <a:t>8</a:t>
            </a:fld>
            <a:endParaRPr lang="en-US" sz="1200" b="0" dirty="0">
              <a:solidFill>
                <a:schemeClr val="tx1"/>
              </a:solidFill>
            </a:endParaRPr>
          </a:p>
        </p:txBody>
      </p:sp>
      <p:sp>
        <p:nvSpPr>
          <p:cNvPr id="297987" name="Rectangle 2"/>
          <p:cNvSpPr>
            <a:spLocks noGrp="1" noRot="1" noChangeAspect="1" noChangeArrowheads="1" noTextEdit="1"/>
          </p:cNvSpPr>
          <p:nvPr>
            <p:ph type="sldImg"/>
          </p:nvPr>
        </p:nvSpPr>
        <p:spPr>
          <a:xfrm>
            <a:off x="1181100" y="698500"/>
            <a:ext cx="4648200" cy="3486150"/>
          </a:xfrm>
          <a:ln/>
        </p:spPr>
      </p:sp>
      <p:sp>
        <p:nvSpPr>
          <p:cNvPr id="29798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09728" indent="-109728" algn="l">
              <a:spcBef>
                <a:spcPts val="432"/>
              </a:spcBef>
              <a:spcAft>
                <a:spcPts val="0"/>
              </a:spcAft>
              <a:buNone/>
            </a:pPr>
            <a:r>
              <a:rPr lang="es-ES" sz="1200" b="1" i="0" kern="1200" noProof="0" dirty="0">
                <a:solidFill>
                  <a:srgbClr val="000000"/>
                </a:solidFill>
                <a:latin typeface="Times New Roman"/>
                <a:ea typeface="ＭＳ Ｐゴシック"/>
                <a:cs typeface="ＭＳ Ｐゴシック" charset="0"/>
              </a:rPr>
              <a:t>Notas para el instructor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Usualmente, los alimentos inseguros son resultado de la contaminación, que es la presencia de sustancias dañinas en los alimentos.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Los contaminantes pueden provenir de patógenos, productos químicos y objetos físicos. También pueden provenir de ciertas prácticas peligrosas en su establecimiento.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Cada uno de los contaminantes mencionados es un peligro para la seguridad de los alimentos. Pero los contaminantes biológicos son responsables de la mayoría de las enfermedades transmitidas por alimentos. </a:t>
            </a:r>
          </a:p>
        </p:txBody>
      </p:sp>
    </p:spTree>
    <p:extLst>
      <p:ext uri="{BB962C8B-B14F-4D97-AF65-F5344CB8AC3E}">
        <p14:creationId xmlns:p14="http://schemas.microsoft.com/office/powerpoint/2010/main" val="34488493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80</a:t>
            </a:fld>
            <a:endParaRPr lang="en-US" sz="1200" b="0" dirty="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_tradnl" b="1" noProof="0" dirty="0">
                <a:ea typeface="+mn-ea"/>
                <a:cs typeface="+mn-cs"/>
              </a:rPr>
              <a:t>Notas para el instructor</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Pídale a la persona que presenta la queja sus datos generales de contacto y que identifique el alimento consumido. También debe pedirle una descripción de los síntomas y preguntarle desde cuándo se enfermó</a:t>
            </a:r>
            <a:r>
              <a:rPr lang="es-ES_tradnl" sz="1200" kern="1200" noProof="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Contacte a la autoridad reguladora local si sospecha que se trata de un brote</a:t>
            </a:r>
            <a:r>
              <a:rPr lang="es-ES_tradnl" sz="1200" kern="1200" noProof="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34879919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81</a:t>
            </a:fld>
            <a:endParaRPr lang="en-US" sz="1200" b="0" dirty="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_tradnl" b="1" noProof="0" dirty="0">
                <a:ea typeface="+mn-ea"/>
                <a:cs typeface="+mn-cs"/>
              </a:rPr>
              <a:t>Notas para el instructor</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Si queda algo del producto sospechoso, sepárelo. Póngale una etiqueta que indique que no se debe usar y no se debe tirar</a:t>
            </a:r>
            <a:r>
              <a:rPr lang="es-ES_tradnl" sz="1200" kern="1200" noProof="0" dirty="0">
                <a:solidFill>
                  <a:schemeClr val="tx1"/>
                </a:solidFill>
                <a:latin typeface="Times New Roman" pitchFamily="18" charset="0"/>
                <a:ea typeface="ＭＳ Ｐゴシック" charset="0"/>
                <a:cs typeface="ＭＳ Ｐゴシック" charset="0"/>
              </a:rPr>
              <a:t>, como se muestra en la foto de la transparencia.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Registre información acerca del producto sospechoso. Esto podría incluir la descripción del producto, la fecha de producción y el número del lote. También debe anotar la fecha de venta y el tamaño del paquete</a:t>
            </a:r>
            <a:r>
              <a:rPr lang="es-ES_tradnl" sz="1200" kern="1200" noProof="0" dirty="0">
                <a:solidFill>
                  <a:schemeClr val="tx1"/>
                </a:solidFill>
                <a:latin typeface="Times New Roman" pitchFamily="18" charset="0"/>
                <a:ea typeface="ＭＳ Ｐゴシック" charset="0"/>
                <a:cs typeface="ＭＳ Ｐゴシック" charset="0"/>
              </a:rPr>
              <a:t>.</a:t>
            </a:r>
          </a:p>
        </p:txBody>
      </p:sp>
    </p:spTree>
    <p:extLst>
      <p:ext uri="{BB962C8B-B14F-4D97-AF65-F5344CB8AC3E}">
        <p14:creationId xmlns:p14="http://schemas.microsoft.com/office/powerpoint/2010/main" val="3183274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82</a:t>
            </a:fld>
            <a:endParaRPr lang="en-US" sz="1200" b="0" dirty="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Mantenga una lista de los manipuladores de alimentos que estaban trabajando en el momento de la presunta contaminación. Los investigadores podrían decidir entrevistar a estos empleados y hacerles pruebas. Además, la gerencia debe entrevistarlos inmediatamente para preguntarles por su salud</a:t>
            </a:r>
            <a:r>
              <a:rPr lang="es-ES_tradnl" sz="1200" kern="1200" noProof="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Coopere con las autoridades reguladoras en la investigación. Presente la documentación apropiada. Le podrían pedir que presente registros de temperatura, documentos de HACCP, archivos de los empleados, etc</a:t>
            </a:r>
            <a:r>
              <a:rPr lang="es-ES_tradnl" sz="1200" kern="1200" noProof="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Revise los procedimientos de manejo de los alimentos para identificar si no cumplen con los estándares o si no funcionan</a:t>
            </a:r>
            <a:r>
              <a:rPr lang="es-ES_tradnl" sz="1200" kern="1200" noProof="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1829508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85D8A93-1BA1-4742-864C-58BE2746592C}" type="slidenum">
              <a:rPr lang="en-US" sz="1200" b="0" smtClean="0">
                <a:solidFill>
                  <a:schemeClr val="tx1"/>
                </a:solidFill>
              </a:rPr>
              <a:pPr eaLnBrk="1" hangingPunct="1">
                <a:defRPr/>
              </a:pPr>
              <a:t>83</a:t>
            </a:fld>
            <a:endParaRPr lang="en-US" sz="1200" b="0" dirty="0">
              <a:solidFill>
                <a:schemeClr val="tx1"/>
              </a:solidFill>
            </a:endParaRPr>
          </a:p>
        </p:txBody>
      </p:sp>
      <p:sp>
        <p:nvSpPr>
          <p:cNvPr id="360451"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marR="0" lvl="0" indent="-114300" algn="l" defTabSz="914400" rtl="0" eaLnBrk="1" fontAlgn="base" latinLnBrk="0" hangingPunct="1">
              <a:lnSpc>
                <a:spcPct val="100000"/>
              </a:lnSpc>
              <a:spcBef>
                <a:spcPct val="30000"/>
              </a:spcBef>
              <a:spcAft>
                <a:spcPct val="0"/>
              </a:spcAft>
              <a:buClrTx/>
              <a:buSzTx/>
              <a:buFontTx/>
              <a:buNone/>
              <a:tabLst/>
              <a:defRPr/>
            </a:pPr>
            <a:r>
              <a:rPr lang="es-ES_tradnl" b="1" dirty="0">
                <a:latin typeface="Times New Roman" charset="0"/>
              </a:rPr>
              <a:t>Notas para el instructor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Una reacción alérgica es cuando el sistema inmunológico erróneamente considera dañina a la proteína del alimento y la ataca</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1761366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84</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marL="114294" indent="-114294">
              <a:buFontTx/>
              <a:buChar char="•"/>
            </a:pPr>
            <a:r>
              <a:rPr lang="es-ES_tradnl" noProof="0" dirty="0">
                <a:latin typeface="Times New Roman" charset="0"/>
              </a:rPr>
              <a:t>Dependiendo de la persona, una reacción alérgica puede ocurrir inmediatamente después de consumir el alimento o varias horas después. La reacción puede incluir algunos o todos los síntomas que aparecen en la diapositiva.</a:t>
            </a:r>
          </a:p>
        </p:txBody>
      </p:sp>
    </p:spTree>
    <p:extLst>
      <p:ext uri="{BB962C8B-B14F-4D97-AF65-F5344CB8AC3E}">
        <p14:creationId xmlns:p14="http://schemas.microsoft.com/office/powerpoint/2010/main" val="3748828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85</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marL="114294" indent="-114294">
              <a:buFontTx/>
              <a:buChar char="•"/>
            </a:pPr>
            <a:r>
              <a:rPr lang="es-ES_tradnl" noProof="0" dirty="0">
                <a:latin typeface="Times New Roman" charset="0"/>
              </a:rPr>
              <a:t>Los síntomas iniciales podrían ser leves, pero se pueden agravar rápidamente.</a:t>
            </a:r>
          </a:p>
          <a:p>
            <a:pPr marL="114294" indent="-114294">
              <a:buFontTx/>
              <a:buChar char="•"/>
            </a:pPr>
            <a:r>
              <a:rPr lang="es-ES_tradnl" noProof="0" dirty="0">
                <a:latin typeface="Times New Roman" charset="0"/>
              </a:rPr>
              <a:t>Los casos graves podrían provocar una reacción anafiláctica (reacción alérgica severa que puede causar la muerte). </a:t>
            </a:r>
          </a:p>
          <a:p>
            <a:pPr marL="114294" indent="-114294">
              <a:buFontTx/>
              <a:buChar char="•"/>
            </a:pPr>
            <a:r>
              <a:rPr lang="es-ES_tradnl" noProof="0" dirty="0">
                <a:latin typeface="Times New Roman" charset="0"/>
              </a:rPr>
              <a:t>Si un cliente tiene una reacción alérgica a los alimentos, llame al número de emergencias de su área.</a:t>
            </a:r>
          </a:p>
        </p:txBody>
      </p:sp>
    </p:spTree>
    <p:extLst>
      <p:ext uri="{BB962C8B-B14F-4D97-AF65-F5344CB8AC3E}">
        <p14:creationId xmlns:p14="http://schemas.microsoft.com/office/powerpoint/2010/main" val="40699352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86</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Aunque hay más de 160 alimentos que pueden causar una reacción alérgica, en los Estados Unidos el 90% de todas las reacciones se debe a solo ocho de ellos. Estos ocho alimentos se conocen como “Los ocho alérgenos principales”. </a:t>
            </a:r>
            <a:endParaRPr lang="es-ES_tradnl" sz="1200" kern="1200" noProof="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3156085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87</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Las etiquetas de los productos que usted compra son una herramienta importante para identificar sustancias alergénicas en el establecimiento</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ley federal exige que los productos elaborados que contengan uno o más de “Los ocho alérgenos principales”, se identifiquen claramente en la etiqueta de los ingredientes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sustancia alergénica puede incluirse con el nombre común del alimento, como “buttermilk” (suero de leche) o puede aparecer entre paréntesis después del ingrediente. A menudo, las sustancias alergénicas aparecen en una declaración de contenido</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_tradnl" noProof="0" dirty="0"/>
          </a:p>
        </p:txBody>
      </p:sp>
    </p:spTree>
    <p:extLst>
      <p:ext uri="{BB962C8B-B14F-4D97-AF65-F5344CB8AC3E}">
        <p14:creationId xmlns:p14="http://schemas.microsoft.com/office/powerpoint/2010/main" val="3727579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179EC9-44AE-F54B-8F87-EF8D40F7C628}" type="slidenum">
              <a:rPr lang="en-US" sz="1200" b="0" smtClean="0">
                <a:solidFill>
                  <a:schemeClr val="tx1"/>
                </a:solidFill>
              </a:rPr>
              <a:pPr eaLnBrk="1" hangingPunct="1">
                <a:defRPr/>
              </a:pPr>
              <a:t>88</a:t>
            </a:fld>
            <a:endParaRPr lang="en-US" sz="1200" b="0" dirty="0">
              <a:solidFill>
                <a:schemeClr val="tx1"/>
              </a:solidFill>
            </a:endParaRPr>
          </a:p>
        </p:txBody>
      </p:sp>
      <p:sp>
        <p:nvSpPr>
          <p:cNvPr id="363523" name="Rectangle 2"/>
          <p:cNvSpPr>
            <a:spLocks noGrp="1" noRot="1" noChangeAspect="1" noChangeArrowheads="1" noTextEdit="1"/>
          </p:cNvSpPr>
          <p:nvPr>
            <p:ph type="sldImg"/>
          </p:nvPr>
        </p:nvSpPr>
        <p:spPr>
          <a:xfrm>
            <a:off x="1181100" y="698500"/>
            <a:ext cx="4648200" cy="3486150"/>
          </a:xfrm>
          <a:ln/>
        </p:spPr>
      </p:sp>
      <p:sp>
        <p:nvSpPr>
          <p:cNvPr id="174083"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Sus empleados deben poder informar a los clientes sobre los productos del menú que contienen posibles sustancias alergénicas. Por lo menos, debe haber una persona por turno para responder preguntas de los clientes sobre los productos del menú. Cuando los clientes dicen que tienen una alergia a alimentos, sus empleados deben tomarlo con seriedad</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Diga a los clientes cómo se prepara el platillo. Usualmente, las salsas, los marinados y las guarniciones contienen sustancias alergénicas. Por ejemplo, algunas veces se usa crema de cacahuate para hacer más densas las salsas y los marinados. Esta información es fundamental para los clientes alérgicos a los cacahuates</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Diga a los clientes si los platillos contienen el alimento al que son alérgicos. Identifique los ingredientes “secretos”. Por ejemplo, su establecimiento podría tener un platillo especial que contiene una sustancia alergénica</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Sugiera platillos que no contengan el alimento al que es alérgico el cliente</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Marque claramente o indique de alguna otra forma el pedido para el cliente alérgico. Esto se hace para comunicar al personal de la cocina el alimento al cual el cliente es alérgico</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Confirme el pedido que tiene requisitos especiales sobre sustancias alergénicas con el personal de la cocina cuando lo recoja. Asegúrese de que no toque el plato ningún aderezo ni otro ingrediente que contenga sustancias alergénicas.</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Los alimentos se deben servir directamente a los clientes alérgicos</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r>
              <a:rPr lang="es-ES" sz="1200" kern="1200" dirty="0">
                <a:solidFill>
                  <a:schemeClr val="tx1"/>
                </a:solidFill>
                <a:effectLst/>
                <a:latin typeface="Times New Roman" pitchFamily="18" charset="0"/>
                <a:ea typeface="ＭＳ Ｐゴシック" charset="0"/>
                <a:cs typeface="ＭＳ Ｐゴシック" charset="0"/>
              </a:rPr>
              <a:t>Entregar estos alimentos separados de los otros que se llevan a la mesa ayudará a prevenir el contacto con sustancias alergénicas</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23067747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EA5839-7FEB-064A-8535-7CE1D486460F}" type="slidenum">
              <a:rPr lang="en-US" sz="1200" b="0" smtClean="0">
                <a:solidFill>
                  <a:schemeClr val="tx1"/>
                </a:solidFill>
              </a:rPr>
              <a:pPr eaLnBrk="1" hangingPunct="1">
                <a:defRPr/>
              </a:pPr>
              <a:t>89</a:t>
            </a:fld>
            <a:endParaRPr lang="en-US" sz="1200" b="0" dirty="0">
              <a:solidFill>
                <a:schemeClr val="tx1"/>
              </a:solidFill>
            </a:endParaRPr>
          </a:p>
        </p:txBody>
      </p:sp>
      <p:sp>
        <p:nvSpPr>
          <p:cNvPr id="364547" name="Rectangle 2"/>
          <p:cNvSpPr>
            <a:spLocks noGrp="1" noRot="1" noChangeAspect="1" noChangeArrowheads="1" noTextEdit="1"/>
          </p:cNvSpPr>
          <p:nvPr>
            <p:ph type="sldImg"/>
          </p:nvPr>
        </p:nvSpPr>
        <p:spPr>
          <a:xfrm>
            <a:off x="1181100" y="698500"/>
            <a:ext cx="4648200" cy="3486150"/>
          </a:xfrm>
          <a:ln/>
        </p:spPr>
      </p:sp>
      <p:sp>
        <p:nvSpPr>
          <p:cNvPr id="17613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_tradnl" sz="1200" b="1" i="0" noProof="0" dirty="0">
                <a:solidFill>
                  <a:srgbClr val="000000"/>
                </a:solidFill>
                <a:latin typeface="Times New Roman"/>
                <a:ea typeface="ＭＳ Ｐゴシック"/>
                <a:cs typeface="ＭＳ Ｐゴシック"/>
              </a:rPr>
              <a:t>Notas para el instructor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Los empleados deben asegurarse de que no se transfieran sustancias alergénicas de los alimentos que las contienen a los alimentos que se sirven al cliente. A esto se le llama contacto cruzado.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Se podría causar contacto cruzado si cocina diferentes tipos de alimentos en el mismo aceite de la freidora. En la foto de la transparencia, las sustancias alergénicas de los camarones podrían transferirse al pollo que se fríe en el mismo aceite.</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Se podría causar contacto cruzado si pone alimentos en las superficies, equipo o utensilios que hayan tocado las sustancias alergénicas. Por ejemplo, al poner las galletas de chispas de chocolate en el mismo papel que se usa para las galletas de crema de cacahuate se pueden transferir las sustancias alergénicas de los cacahuates.</a:t>
            </a:r>
          </a:p>
        </p:txBody>
      </p:sp>
    </p:spTree>
    <p:extLst>
      <p:ext uri="{BB962C8B-B14F-4D97-AF65-F5344CB8AC3E}">
        <p14:creationId xmlns:p14="http://schemas.microsoft.com/office/powerpoint/2010/main" val="18920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87C52E-77E2-0546-BBE6-7C8597AF32CE}" type="slidenum">
              <a:rPr lang="en-US" sz="1200" b="0" smtClean="0">
                <a:solidFill>
                  <a:schemeClr val="tx1"/>
                </a:solidFill>
              </a:rPr>
              <a:pPr eaLnBrk="1" hangingPunct="1">
                <a:defRPr/>
              </a:pPr>
              <a:t>9</a:t>
            </a:fld>
            <a:endParaRPr lang="en-US" sz="1200" b="0" dirty="0">
              <a:solidFill>
                <a:schemeClr val="tx1"/>
              </a:solidFill>
            </a:endParaRPr>
          </a:p>
        </p:txBody>
      </p:sp>
      <p:sp>
        <p:nvSpPr>
          <p:cNvPr id="299011" name="Rectangle 2"/>
          <p:cNvSpPr>
            <a:spLocks noGrp="1" noRot="1" noChangeAspect="1" noChangeArrowheads="1" noTextEdit="1"/>
          </p:cNvSpPr>
          <p:nvPr>
            <p:ph type="sldImg"/>
          </p:nvPr>
        </p:nvSpPr>
        <p:spPr>
          <a:xfrm>
            <a:off x="1181100" y="698500"/>
            <a:ext cx="4648200" cy="3486150"/>
          </a:xfrm>
          <a:ln/>
        </p:spPr>
      </p:sp>
      <p:sp>
        <p:nvSpPr>
          <p:cNvPr id="299012"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Los patógenos son el mayor peligro contra la seguridad de los alimentos. Entre ellos se incluyen ciertos virus, parásitos, hongos y bacterias. Este grupo también incluye algunas plantas, setas u hongos y mariscos que contienen toxinas peligrosas (venenos). </a:t>
            </a:r>
          </a:p>
        </p:txBody>
      </p:sp>
    </p:spTree>
    <p:extLst>
      <p:ext uri="{BB962C8B-B14F-4D97-AF65-F5344CB8AC3E}">
        <p14:creationId xmlns:p14="http://schemas.microsoft.com/office/powerpoint/2010/main" val="1161982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E55169-117C-C94E-8203-6E171C3E6180}" type="slidenum">
              <a:rPr lang="en-US" sz="1200" b="0" smtClean="0">
                <a:solidFill>
                  <a:schemeClr val="tx1"/>
                </a:solidFill>
              </a:rPr>
              <a:pPr eaLnBrk="1" hangingPunct="1">
                <a:defRPr/>
              </a:pPr>
              <a:t>90</a:t>
            </a:fld>
            <a:endParaRPr lang="en-US" sz="1200" b="0" dirty="0">
              <a:solidFill>
                <a:schemeClr val="tx1"/>
              </a:solidFill>
            </a:endParaRPr>
          </a:p>
        </p:txBody>
      </p:sp>
      <p:sp>
        <p:nvSpPr>
          <p:cNvPr id="365571" name="Rectangle 2"/>
          <p:cNvSpPr>
            <a:spLocks noGrp="1" noRot="1" noChangeAspect="1" noChangeArrowheads="1" noTextEdit="1"/>
          </p:cNvSpPr>
          <p:nvPr>
            <p:ph type="sldImg"/>
          </p:nvPr>
        </p:nvSpPr>
        <p:spPr>
          <a:xfrm>
            <a:off x="1181100" y="698500"/>
            <a:ext cx="4648200" cy="3486150"/>
          </a:xfrm>
          <a:ln/>
        </p:spPr>
      </p:sp>
      <p:sp>
        <p:nvSpPr>
          <p:cNvPr id="17817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294" indent="-114294"/>
            <a:r>
              <a:rPr lang="es-AR" b="1" dirty="0">
                <a:latin typeface="Times New Roman" charset="0"/>
              </a:rPr>
              <a:t>Notas para el instructor </a:t>
            </a:r>
          </a:p>
          <a:p>
            <a:pPr marL="174708" indent="-174708">
              <a:buFont typeface="Arial"/>
              <a:buChar char="•"/>
            </a:pPr>
            <a:r>
              <a:rPr lang="es-AR" dirty="0">
                <a:latin typeface="Times New Roman" pitchFamily="18" charset="0"/>
              </a:rPr>
              <a:t>Revisar las recetas y las etiquetas de los ingredientes para confirmar que no contengan las sustancias alergénicas.</a:t>
            </a:r>
          </a:p>
          <a:p>
            <a:pPr marL="174708" indent="-174708">
              <a:buFont typeface="Arial"/>
              <a:buChar char="•"/>
            </a:pPr>
            <a:r>
              <a:rPr lang="es-AR" dirty="0">
                <a:latin typeface="Times New Roman" pitchFamily="18" charset="0"/>
              </a:rPr>
              <a:t>Lavar, enjuagar y sanitizar la vajilla, los utensilios y el equipo antes de preparar comidas, como se muestra en la foto de la transparencia. Esto incluye superficies de preparación de los alimentos. Algunos</a:t>
            </a:r>
            <a:r>
              <a:rPr lang="es-AR" baseline="0" dirty="0">
                <a:latin typeface="Times New Roman" pitchFamily="18" charset="0"/>
              </a:rPr>
              <a:t> </a:t>
            </a:r>
            <a:r>
              <a:rPr lang="es-AR" dirty="0">
                <a:latin typeface="Times New Roman" pitchFamily="18" charset="0"/>
              </a:rPr>
              <a:t>establecimientos utilizan un juego de utensilios de cocina solamente para los pedidos con requisitos especiales sobre sustancias alergénicas.</a:t>
            </a:r>
          </a:p>
          <a:p>
            <a:pPr marL="174708" indent="-174708">
              <a:buFont typeface="Arial"/>
              <a:buChar char="•"/>
            </a:pPr>
            <a:r>
              <a:rPr lang="es-AR" dirty="0">
                <a:latin typeface="Times New Roman" pitchFamily="18" charset="0"/>
              </a:rPr>
              <a:t>Asegurarse de que la sustancia alergénica no entre en contacto con nada que vayan a tocar los clientes alérgicos, incluidos alimentos, bebidas, utensilios, equipo y guantes.</a:t>
            </a:r>
          </a:p>
          <a:p>
            <a:pPr marL="174708" indent="-174708">
              <a:buFont typeface="Arial"/>
              <a:buChar char="•"/>
            </a:pPr>
            <a:r>
              <a:rPr lang="es-AR" dirty="0">
                <a:latin typeface="Times New Roman" pitchFamily="18" charset="0"/>
              </a:rPr>
              <a:t>Lavarse las manos y cambiarse los guantes antes de preparar alimentos.</a:t>
            </a:r>
          </a:p>
          <a:p>
            <a:pPr marL="174708" indent="-174708">
              <a:buFont typeface="Arial"/>
              <a:buChar char="•"/>
            </a:pPr>
            <a:r>
              <a:rPr lang="es-AR" dirty="0">
                <a:latin typeface="Times New Roman" pitchFamily="18" charset="0"/>
              </a:rPr>
              <a:t>Usar diferentes freidoras y aceites al freír alimentos para clientes con alergias a alimentos.</a:t>
            </a:r>
          </a:p>
          <a:p>
            <a:pPr marL="174708" indent="-174708">
              <a:buFont typeface="Arial"/>
              <a:buChar char="•"/>
            </a:pPr>
            <a:r>
              <a:rPr lang="es-AR" dirty="0">
                <a:latin typeface="Times New Roman" pitchFamily="18" charset="0"/>
              </a:rPr>
              <a:t>Poner etiquetas a los alimentos empacados en el establecimiento para venta al menudeo. Incluir todas las sustancias alergénicas importantes en la etiqueta y seguir los requisitos de etiquetado adicionales.</a:t>
            </a:r>
          </a:p>
        </p:txBody>
      </p:sp>
    </p:spTree>
    <p:extLst>
      <p:ext uri="{BB962C8B-B14F-4D97-AF65-F5344CB8AC3E}">
        <p14:creationId xmlns:p14="http://schemas.microsoft.com/office/powerpoint/2010/main" val="31810405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91</a:t>
            </a:fld>
            <a:endParaRPr lang="en-US" sz="1200" b="0" dirty="0">
              <a:solidFill>
                <a:schemeClr val="tx1"/>
              </a:solidFill>
            </a:endParaRPr>
          </a:p>
        </p:txBody>
      </p:sp>
    </p:spTree>
    <p:extLst>
      <p:ext uri="{BB962C8B-B14F-4D97-AF65-F5344CB8AC3E}">
        <p14:creationId xmlns:p14="http://schemas.microsoft.com/office/powerpoint/2010/main" val="3077182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AFCC6B9-4DAF-F445-9A85-0B17AD737A84}" type="slidenum">
              <a:rPr lang="en-US" sz="1200" b="0" smtClean="0">
                <a:solidFill>
                  <a:schemeClr val="tx1"/>
                </a:solidFill>
              </a:rPr>
              <a:pPr eaLnBrk="1" hangingPunct="1">
                <a:defRPr/>
              </a:pPr>
              <a:t>92</a:t>
            </a:fld>
            <a:endParaRPr lang="en-US" sz="1200" b="0" dirty="0">
              <a:solidFill>
                <a:schemeClr val="tx1"/>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spcBef>
                <a:spcPct val="50000"/>
              </a:spcBef>
              <a:defRPr/>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Hable sobre los objetivos del tema con la clase. </a:t>
            </a:r>
          </a:p>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14601118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93</a:t>
            </a:fld>
            <a:endParaRPr lang="en-US" sz="1200" b="0" dirty="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s-ES_tradnl" b="1" noProof="0" dirty="0">
                <a:latin typeface="Times New Roman" charset="0"/>
                <a:cs typeface="+mn-cs"/>
              </a:rPr>
              <a:t>Notas para el instructor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En el caso de ciertas enfermedades, la persona puede infectar a otros antes de presentar síntomas. Por ejemplo, una persona podría propagar la hepatitis A durante semanas antes de tener síntomas.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En otras enfermedades, la persona podría infectar a otros durante días o meses después de que desaparecieron los síntomas. El Norovirus se puede propagar varios días después de que desaparecieron los síntomas.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Algunas personas portan los patógenos e infectan a otros sin enfermarse ellos mismos. A estas personas se les llama portadores.</a:t>
            </a:r>
            <a:endParaRPr lang="es-ES_tradnl" noProof="0" dirty="0">
              <a:latin typeface="Times New Roman" charset="0"/>
              <a:cs typeface="+mn-cs"/>
            </a:endParaRPr>
          </a:p>
        </p:txBody>
      </p:sp>
    </p:spTree>
    <p:extLst>
      <p:ext uri="{BB962C8B-B14F-4D97-AF65-F5344CB8AC3E}">
        <p14:creationId xmlns:p14="http://schemas.microsoft.com/office/powerpoint/2010/main" val="2547650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14CA980-571E-534A-8215-88F5758B4D65}" type="slidenum">
              <a:rPr lang="en-US" sz="1200" b="0" smtClean="0">
                <a:solidFill>
                  <a:schemeClr val="tx1"/>
                </a:solidFill>
              </a:rPr>
              <a:pPr eaLnBrk="1" hangingPunct="1">
                <a:defRPr/>
              </a:pPr>
              <a:t>94</a:t>
            </a:fld>
            <a:endParaRPr lang="en-US" sz="1200" b="0" dirty="0">
              <a:solidFill>
                <a:schemeClr val="tx1"/>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Con frecuencia la gente hace cosas que, sin saberlo, ayudan a que se propaguen los patógenos. Para evitar causar una enfermedad transmitida por alimentos, los manipuladores de alimentos deben poner mucha atención a lo que hacen con las manos y evitar las acciones indicadas en la transparencia.</a:t>
            </a:r>
            <a:endParaRPr lang="es-ES_tradnl" noProof="0" dirty="0">
              <a:latin typeface="Times New Roman" charset="0"/>
              <a:cs typeface="+mn-cs"/>
            </a:endParaRPr>
          </a:p>
          <a:p>
            <a:pPr marL="114300" indent="-114300" eaLnBrk="1" hangingPunct="1">
              <a:defRPr/>
            </a:pPr>
            <a:r>
              <a:rPr lang="en-US" dirty="0">
                <a:latin typeface="Times New Roman" charset="0"/>
                <a:cs typeface="+mn-cs"/>
              </a:rPr>
              <a:t> </a:t>
            </a:r>
          </a:p>
          <a:p>
            <a:pPr marL="114300" indent="-114300" eaLnBrk="1" hangingPunct="1">
              <a:lnSpc>
                <a:spcPct val="80000"/>
              </a:lnSpc>
              <a:spcBef>
                <a:spcPct val="50000"/>
              </a:spcBef>
              <a:defRPr/>
            </a:pPr>
            <a:r>
              <a:rPr lang="en-US" dirty="0">
                <a:latin typeface="Times New Roman" charset="0"/>
                <a:cs typeface="+mn-cs"/>
              </a:rPr>
              <a:t> </a:t>
            </a:r>
          </a:p>
        </p:txBody>
      </p:sp>
    </p:spTree>
    <p:extLst>
      <p:ext uri="{BB962C8B-B14F-4D97-AF65-F5344CB8AC3E}">
        <p14:creationId xmlns:p14="http://schemas.microsoft.com/office/powerpoint/2010/main" val="19269332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95</a:t>
            </a:fld>
            <a:endParaRPr lang="en-US" sz="1200" b="0" dirty="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s-ES_tradnl" b="1" noProof="0" dirty="0">
                <a:latin typeface="Times New Roman" charset="0"/>
                <a:cs typeface="+mn-cs"/>
              </a:rPr>
              <a:t>Notas para el instructor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No subestime el papel que usted tiene en un programa de higiene personal.</a:t>
            </a:r>
            <a:r>
              <a:rPr lang="es-ES_tradnl" sz="1200" b="0" i="0" kern="1200" baseline="0" noProof="0" dirty="0">
                <a:solidFill>
                  <a:srgbClr val="000000"/>
                </a:solidFill>
                <a:latin typeface="Times New Roman"/>
                <a:ea typeface="ＭＳ Ｐゴシック"/>
                <a:cs typeface="ＭＳ Ｐゴシック" charset="0"/>
              </a:rPr>
              <a:t> </a:t>
            </a:r>
            <a:r>
              <a:rPr lang="es-ES_tradnl" sz="1200" b="0" i="0" kern="1200" noProof="0" dirty="0">
                <a:solidFill>
                  <a:srgbClr val="000000"/>
                </a:solidFill>
                <a:latin typeface="Times New Roman"/>
                <a:ea typeface="ＭＳ Ｐゴシック"/>
                <a:cs typeface="ＭＳ Ｐゴシック" charset="0"/>
              </a:rPr>
              <a:t>Usted tiene muchas responsabilidades para contribuir al éxito del programa. Algunas de ellas se indican en la transparencia. </a:t>
            </a:r>
          </a:p>
        </p:txBody>
      </p:sp>
    </p:spTree>
    <p:extLst>
      <p:ext uri="{BB962C8B-B14F-4D97-AF65-F5344CB8AC3E}">
        <p14:creationId xmlns:p14="http://schemas.microsoft.com/office/powerpoint/2010/main" val="20620696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96</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_tradnl" b="1" noProof="0" dirty="0">
                <a:latin typeface="Times New Roman" charset="0"/>
                <a:cs typeface="Times New Roman" charset="0"/>
              </a:rPr>
              <a:t>Notas para el instructor</a:t>
            </a: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Lavarse las manos es la parte más importante de la higiene personal. Puede parecer algo obvio. Aun así, muchos manipuladores de alimentos no se lavan las manos correctamente ni con la frecuencia necesaria.</a:t>
            </a: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Debe entrenar a los manipuladores de alimentos sobre cómo lavarse las manos y luego monitorearlos para asegurarse de que lo hagan. </a:t>
            </a: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Las manos deben lavarse en un lavabo designado para este propósito. Monitoree a los empleados para asegurarse de que lo hagan. </a:t>
            </a:r>
            <a:r>
              <a:rPr lang="es-ES_tradnl" b="1" noProof="0" dirty="0">
                <a:latin typeface="Times New Roman" charset="0"/>
                <a:cs typeface="+mn-cs"/>
              </a:rPr>
              <a:t>NUNCA</a:t>
            </a:r>
            <a:r>
              <a:rPr lang="es-ES_tradnl" noProof="0" dirty="0">
                <a:latin typeface="Times New Roman" charset="0"/>
                <a:cs typeface="+mn-cs"/>
              </a:rPr>
              <a:t> deben lavarse las manos en los fregaderos designados para la preparación de alimentos, o para lavar utensilios, ni en los que se usan para desechar agua sucia. </a:t>
            </a:r>
          </a:p>
          <a:p>
            <a:pPr marL="114300" indent="-114300" eaLnBrk="1" hangingPunct="1">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41445922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97</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_tradnl" b="1" noProof="0" dirty="0">
                <a:latin typeface="Times New Roman" charset="0"/>
                <a:cs typeface="Times New Roman" charset="0"/>
              </a:rPr>
              <a:t>Notas para el instructor</a:t>
            </a:r>
          </a:p>
          <a:p>
            <a:pPr marL="116472" indent="-116472" eaLnBrk="1" hangingPunct="1">
              <a:lnSpc>
                <a:spcPct val="80000"/>
              </a:lnSpc>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Para lavarse las manos o las prótesis correctamente, siga los pasos de esta transparencia. Todo el proceso debe durar por lo menos 20 segundos</a:t>
            </a:r>
            <a:r>
              <a:rPr lang="es-ES_tradnl" noProof="0" dirty="0"/>
              <a:t>.</a:t>
            </a:r>
            <a:r>
              <a:rPr lang="es-ES_tradnl" sz="1200" kern="1200" noProof="0" dirty="0">
                <a:solidFill>
                  <a:schemeClr val="tx1"/>
                </a:solidFill>
                <a:latin typeface="Times New Roman" charset="0"/>
                <a:ea typeface="ＭＳ Ｐゴシック" charset="0"/>
                <a:cs typeface="ＭＳ Ｐゴシック" charset="0"/>
              </a:rPr>
              <a:t> </a:t>
            </a:r>
            <a:endParaRPr lang="es-ES_tradnl" noProof="0" dirty="0">
              <a:latin typeface="Times New Roman" charset="0"/>
            </a:endParaRPr>
          </a:p>
        </p:txBody>
      </p:sp>
    </p:spTree>
    <p:extLst>
      <p:ext uri="{BB962C8B-B14F-4D97-AF65-F5344CB8AC3E}">
        <p14:creationId xmlns:p14="http://schemas.microsoft.com/office/powerpoint/2010/main" val="24864882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98</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Si no tiene cuidado, podría contaminarse las manos después de lavarlas. Considere usar una toalla de papel para cerrar el grifo y abrir la puerta al salir del baño. </a:t>
            </a:r>
          </a:p>
          <a:p>
            <a:pPr marL="114300" indent="-114300" eaLnBrk="1" hangingPunct="1">
              <a:lnSpc>
                <a:spcPct val="80000"/>
              </a:lnSpc>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187534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99</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951251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5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a:stretch>
            <a:fillRect/>
          </a:stretch>
        </p:blipFill>
        <p:spPr>
          <a:xfrm>
            <a:off x="5623560" y="1023597"/>
            <a:ext cx="2908044" cy="1402202"/>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32913663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17091"/>
            <a:ext cx="1956986" cy="1347333"/>
          </a:xfrm>
          <a:prstGeom prst="rect">
            <a:avLst/>
          </a:prstGeom>
        </p:spPr>
      </p:pic>
    </p:spTree>
    <p:extLst>
      <p:ext uri="{BB962C8B-B14F-4D97-AF65-F5344CB8AC3E}">
        <p14:creationId xmlns:p14="http://schemas.microsoft.com/office/powerpoint/2010/main" val="26824215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2978683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934854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701300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9"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1"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96454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1">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13"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4"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9792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945592036"/>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VD lets watch">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90525" y="158750"/>
            <a:ext cx="8235950"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pic>
        <p:nvPicPr>
          <p:cNvPr id="7" name="Picture 6"/>
          <p:cNvPicPr>
            <a:picLocks noChangeAspect="1"/>
          </p:cNvPicPr>
          <p:nvPr/>
        </p:nvPicPr>
        <p:blipFill>
          <a:blip r:embed="rId2"/>
          <a:stretch>
            <a:fillRect/>
          </a:stretch>
        </p:blipFill>
        <p:spPr>
          <a:xfrm>
            <a:off x="121534" y="831879"/>
            <a:ext cx="8900931" cy="5194242"/>
          </a:xfrm>
          <a:prstGeom prst="rect">
            <a:avLst/>
          </a:prstGeom>
        </p:spPr>
      </p:pic>
      <p:sp>
        <p:nvSpPr>
          <p:cNvPr id="8"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pic>
        <p:nvPicPr>
          <p:cNvPr id="9" name="Picture 8"/>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15317293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omethings to know">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1883170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662546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51462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863995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221176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22811700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90164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04503640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30389998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1710809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9133035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897516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6950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69633030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791632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51993623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3219276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08314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84860442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2265710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039370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Tree>
    <p:extLst>
      <p:ext uri="{BB962C8B-B14F-4D97-AF65-F5344CB8AC3E}">
        <p14:creationId xmlns:p14="http://schemas.microsoft.com/office/powerpoint/2010/main" val="18611568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smtClean="0"/>
              <a:pPr>
                <a:defRPr/>
              </a:pPr>
              <a:t>‹#›</a:t>
            </a:fld>
            <a:endParaRPr lang="en-US" dirty="0"/>
          </a:p>
        </p:txBody>
      </p:sp>
    </p:spTree>
    <p:extLst>
      <p:ext uri="{BB962C8B-B14F-4D97-AF65-F5344CB8AC3E}">
        <p14:creationId xmlns:p14="http://schemas.microsoft.com/office/powerpoint/2010/main" val="12604292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smtClean="0"/>
              <a:pPr>
                <a:defRPr/>
              </a:pPr>
              <a:t>‹#›</a:t>
            </a:fld>
            <a:endParaRPr lang="en-US" dirty="0"/>
          </a:p>
        </p:txBody>
      </p:sp>
    </p:spTree>
    <p:extLst>
      <p:ext uri="{BB962C8B-B14F-4D97-AF65-F5344CB8AC3E}">
        <p14:creationId xmlns:p14="http://schemas.microsoft.com/office/powerpoint/2010/main" val="31075442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_title.png">
            <a:extLst>
              <a:ext uri="{FF2B5EF4-FFF2-40B4-BE49-F238E27FC236}">
                <a16:creationId xmlns:a16="http://schemas.microsoft.com/office/drawing/2014/main" id="{89A70D98-73FF-435A-9940-60512DFE8E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907243" cy="1401775"/>
          </a:xfrm>
          <a:prstGeom prst="rect">
            <a:avLst/>
          </a:prstGeom>
        </p:spPr>
      </p:pic>
    </p:spTree>
    <p:extLst>
      <p:ext uri="{BB962C8B-B14F-4D97-AF65-F5344CB8AC3E}">
        <p14:creationId xmlns:p14="http://schemas.microsoft.com/office/powerpoint/2010/main" val="16107511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786081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2_title.png">
            <a:extLst>
              <a:ext uri="{FF2B5EF4-FFF2-40B4-BE49-F238E27FC236}">
                <a16:creationId xmlns:a16="http://schemas.microsoft.com/office/drawing/2014/main" id="{91A362E6-F774-4F88-987C-93C939F359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354214" cy="1355689"/>
          </a:xfrm>
          <a:prstGeom prst="rect">
            <a:avLst/>
          </a:prstGeom>
        </p:spPr>
      </p:pic>
    </p:spTree>
    <p:extLst>
      <p:ext uri="{BB962C8B-B14F-4D97-AF65-F5344CB8AC3E}">
        <p14:creationId xmlns:p14="http://schemas.microsoft.com/office/powerpoint/2010/main" val="41904948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3_title.png">
            <a:extLst>
              <a:ext uri="{FF2B5EF4-FFF2-40B4-BE49-F238E27FC236}">
                <a16:creationId xmlns:a16="http://schemas.microsoft.com/office/drawing/2014/main" id="{4B800BD1-9A1C-4796-80DC-AC072D42EC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250521" cy="1747418"/>
          </a:xfrm>
          <a:prstGeom prst="rect">
            <a:avLst/>
          </a:prstGeom>
        </p:spPr>
      </p:pic>
    </p:spTree>
    <p:extLst>
      <p:ext uri="{BB962C8B-B14F-4D97-AF65-F5344CB8AC3E}">
        <p14:creationId xmlns:p14="http://schemas.microsoft.com/office/powerpoint/2010/main" val="41883457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4_title.png">
            <a:extLst>
              <a:ext uri="{FF2B5EF4-FFF2-40B4-BE49-F238E27FC236}">
                <a16:creationId xmlns:a16="http://schemas.microsoft.com/office/drawing/2014/main" id="{A46ADCFE-E65C-4638-A208-523574E9D6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841955" cy="1724376"/>
          </a:xfrm>
          <a:prstGeom prst="rect">
            <a:avLst/>
          </a:prstGeom>
        </p:spPr>
      </p:pic>
    </p:spTree>
    <p:extLst>
      <p:ext uri="{BB962C8B-B14F-4D97-AF65-F5344CB8AC3E}">
        <p14:creationId xmlns:p14="http://schemas.microsoft.com/office/powerpoint/2010/main" val="28164133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descr="chap5_title.png">
            <a:extLst>
              <a:ext uri="{FF2B5EF4-FFF2-40B4-BE49-F238E27FC236}">
                <a16:creationId xmlns:a16="http://schemas.microsoft.com/office/drawing/2014/main" id="{3BB4E3E7-8BB2-49C3-BB77-AF122AD068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3345058" cy="1939442"/>
          </a:xfrm>
          <a:prstGeom prst="rect">
            <a:avLst/>
          </a:prstGeom>
        </p:spPr>
      </p:pic>
    </p:spTree>
    <p:extLst>
      <p:ext uri="{BB962C8B-B14F-4D97-AF65-F5344CB8AC3E}">
        <p14:creationId xmlns:p14="http://schemas.microsoft.com/office/powerpoint/2010/main" val="31281687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6_title.png">
            <a:extLst>
              <a:ext uri="{FF2B5EF4-FFF2-40B4-BE49-F238E27FC236}">
                <a16:creationId xmlns:a16="http://schemas.microsoft.com/office/drawing/2014/main" id="{DA15493E-E7B1-45A6-8BCA-CD8B9A44A4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70595" y="1005840"/>
            <a:ext cx="2726741" cy="1808866"/>
          </a:xfrm>
          <a:prstGeom prst="rect">
            <a:avLst/>
          </a:prstGeom>
        </p:spPr>
      </p:pic>
    </p:spTree>
    <p:extLst>
      <p:ext uri="{BB962C8B-B14F-4D97-AF65-F5344CB8AC3E}">
        <p14:creationId xmlns:p14="http://schemas.microsoft.com/office/powerpoint/2010/main" val="14608171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7_title.png">
            <a:extLst>
              <a:ext uri="{FF2B5EF4-FFF2-40B4-BE49-F238E27FC236}">
                <a16:creationId xmlns:a16="http://schemas.microsoft.com/office/drawing/2014/main" id="{52B45E80-A1DE-4423-9DEA-3A139FFEB7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3041660" cy="1290401"/>
          </a:xfrm>
          <a:prstGeom prst="rect">
            <a:avLst/>
          </a:prstGeom>
        </p:spPr>
      </p:pic>
    </p:spTree>
    <p:extLst>
      <p:ext uri="{BB962C8B-B14F-4D97-AF65-F5344CB8AC3E}">
        <p14:creationId xmlns:p14="http://schemas.microsoft.com/office/powerpoint/2010/main" val="40880690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8_title.png">
            <a:extLst>
              <a:ext uri="{FF2B5EF4-FFF2-40B4-BE49-F238E27FC236}">
                <a16:creationId xmlns:a16="http://schemas.microsoft.com/office/drawing/2014/main" id="{0231BD78-7125-4153-A707-AC99A81AC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703698" cy="2131466"/>
          </a:xfrm>
          <a:prstGeom prst="rect">
            <a:avLst/>
          </a:prstGeom>
        </p:spPr>
      </p:pic>
    </p:spTree>
    <p:extLst>
      <p:ext uri="{BB962C8B-B14F-4D97-AF65-F5344CB8AC3E}">
        <p14:creationId xmlns:p14="http://schemas.microsoft.com/office/powerpoint/2010/main" val="54670559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9_title.png">
            <a:extLst>
              <a:ext uri="{FF2B5EF4-FFF2-40B4-BE49-F238E27FC236}">
                <a16:creationId xmlns:a16="http://schemas.microsoft.com/office/drawing/2014/main" id="{82958D60-688F-4FD6-953D-DFD56C1BE6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795869" cy="1774302"/>
          </a:xfrm>
          <a:prstGeom prst="rect">
            <a:avLst/>
          </a:prstGeom>
        </p:spPr>
      </p:pic>
    </p:spTree>
    <p:extLst>
      <p:ext uri="{BB962C8B-B14F-4D97-AF65-F5344CB8AC3E}">
        <p14:creationId xmlns:p14="http://schemas.microsoft.com/office/powerpoint/2010/main" val="7512236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0_title.png">
            <a:extLst>
              <a:ext uri="{FF2B5EF4-FFF2-40B4-BE49-F238E27FC236}">
                <a16:creationId xmlns:a16="http://schemas.microsoft.com/office/drawing/2014/main" id="{6E1673F2-4B2D-4B82-8F22-05AC443BA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1958645" cy="1344168"/>
          </a:xfrm>
          <a:prstGeom prst="rect">
            <a:avLst/>
          </a:prstGeom>
        </p:spPr>
      </p:pic>
    </p:spTree>
    <p:extLst>
      <p:ext uri="{BB962C8B-B14F-4D97-AF65-F5344CB8AC3E}">
        <p14:creationId xmlns:p14="http://schemas.microsoft.com/office/powerpoint/2010/main" val="384705536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5594349"/>
            <a:ext cx="1385868" cy="621191"/>
          </a:xfrm>
          <a:prstGeom prst="rect">
            <a:avLst/>
          </a:prstGeom>
        </p:spPr>
      </p:pic>
      <p:sp>
        <p:nvSpPr>
          <p:cNvPr id="6" name="TextBox 5"/>
          <p:cNvSpPr txBox="1"/>
          <p:nvPr userDrawn="1"/>
        </p:nvSpPr>
        <p:spPr>
          <a:xfrm>
            <a:off x="5372100" y="1028700"/>
            <a:ext cx="2704587" cy="1200329"/>
          </a:xfrm>
          <a:prstGeom prst="rect">
            <a:avLst/>
          </a:prstGeom>
          <a:noFill/>
        </p:spPr>
        <p:txBody>
          <a:bodyPr wrap="none" rtlCol="0">
            <a:spAutoFit/>
          </a:bodyPr>
          <a:lstStyle/>
          <a:p>
            <a:pPr>
              <a:lnSpc>
                <a:spcPct val="80000"/>
              </a:lnSpc>
            </a:pPr>
            <a:r>
              <a:rPr lang="es-US" sz="3000" b="1" i="0" noProof="0" dirty="0">
                <a:solidFill>
                  <a:schemeClr val="tx1"/>
                </a:solidFill>
                <a:latin typeface="Arial"/>
                <a:cs typeface="Arial"/>
              </a:rPr>
              <a:t>ServSafe</a:t>
            </a:r>
            <a:br>
              <a:rPr lang="es-US" sz="3000" b="1" i="0" noProof="0" dirty="0">
                <a:solidFill>
                  <a:schemeClr val="tx1"/>
                </a:solidFill>
                <a:latin typeface="Arial"/>
                <a:cs typeface="Arial"/>
              </a:rPr>
            </a:br>
            <a:r>
              <a:rPr lang="es-US" sz="3000" b="1" i="0" noProof="0" dirty="0">
                <a:solidFill>
                  <a:schemeClr val="tx1"/>
                </a:solidFill>
                <a:latin typeface="Arial"/>
                <a:cs typeface="Arial"/>
              </a:rPr>
              <a:t>para gerentes</a:t>
            </a:r>
          </a:p>
          <a:p>
            <a:pPr>
              <a:lnSpc>
                <a:spcPct val="100000"/>
              </a:lnSpc>
            </a:pPr>
            <a:r>
              <a:rPr lang="es-US" sz="2400" b="0" noProof="0" dirty="0">
                <a:solidFill>
                  <a:schemeClr val="tx1"/>
                </a:solidFill>
                <a:latin typeface="+mn-lt"/>
                <a:cs typeface="Arial"/>
              </a:rPr>
              <a:t>7</a:t>
            </a:r>
            <a:r>
              <a:rPr lang="es-US" sz="2400" b="0" baseline="30000" noProof="0" dirty="0">
                <a:solidFill>
                  <a:schemeClr val="tx1"/>
                </a:solidFill>
                <a:latin typeface="+mn-lt"/>
                <a:cs typeface="Arial"/>
              </a:rPr>
              <a:t>a</a:t>
            </a:r>
            <a:r>
              <a:rPr lang="es-US" sz="2400" b="0" noProof="0" dirty="0">
                <a:solidFill>
                  <a:schemeClr val="tx1"/>
                </a:solidFill>
                <a:latin typeface="+mn-lt"/>
                <a:cs typeface="Arial"/>
              </a:rPr>
              <a:t> Edición</a:t>
            </a:r>
            <a:endParaRPr lang="es-US" sz="2400" b="1" i="0" noProof="0" dirty="0">
              <a:solidFill>
                <a:schemeClr val="tx1"/>
              </a:solidFill>
              <a:latin typeface="Arial"/>
              <a:cs typeface="Arial"/>
            </a:endParaRP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
        <p:nvSpPr>
          <p:cNvPr id="7" name="TextBox 6"/>
          <p:cNvSpPr txBox="1"/>
          <p:nvPr userDrawn="1"/>
        </p:nvSpPr>
        <p:spPr>
          <a:xfrm>
            <a:off x="5348168" y="6328232"/>
            <a:ext cx="3771900" cy="461665"/>
          </a:xfrm>
          <a:prstGeom prst="rect">
            <a:avLst/>
          </a:prstGeom>
          <a:noFill/>
        </p:spPr>
        <p:txBody>
          <a:bodyPr wrap="square" rtlCol="0">
            <a:spAutoFit/>
          </a:bodyPr>
          <a:lstStyle/>
          <a:p>
            <a:r>
              <a:rPr lang="en-US" sz="600" b="0" i="0" kern="1200" baseline="0" dirty="0" smtClean="0">
                <a:solidFill>
                  <a:schemeClr val="tx1"/>
                </a:solidFill>
                <a:effectLst/>
                <a:latin typeface="+mn-lt"/>
                <a:ea typeface="+mn-ea"/>
                <a:cs typeface="+mn-cs"/>
              </a:rPr>
              <a:t>©2020 </a:t>
            </a:r>
            <a:r>
              <a:rPr lang="es-ES" sz="600" b="0" i="0" kern="1200" baseline="0" dirty="0" smtClean="0">
                <a:solidFill>
                  <a:schemeClr val="tx1"/>
                </a:solidFill>
                <a:effectLst/>
                <a:latin typeface="+mn-lt"/>
                <a:ea typeface="+mn-ea"/>
                <a:cs typeface="+mn-cs"/>
              </a:rPr>
              <a:t>©2020 </a:t>
            </a:r>
            <a:r>
              <a:rPr lang="es-ES" sz="600" b="0" i="0" kern="1200" baseline="0" dirty="0" err="1" smtClean="0">
                <a:solidFill>
                  <a:schemeClr val="tx1"/>
                </a:solidFill>
                <a:effectLst/>
                <a:latin typeface="+mn-lt"/>
                <a:ea typeface="+mn-ea"/>
                <a:cs typeface="+mn-cs"/>
              </a:rPr>
              <a:t>National</a:t>
            </a:r>
            <a:r>
              <a:rPr lang="es-ES" sz="600" b="0" i="0" kern="1200" baseline="0" dirty="0" smtClean="0">
                <a:solidFill>
                  <a:schemeClr val="tx1"/>
                </a:solidFill>
                <a:effectLst/>
                <a:latin typeface="+mn-lt"/>
                <a:ea typeface="+mn-ea"/>
                <a:cs typeface="+mn-cs"/>
              </a:rPr>
              <a:t> Restaurant Association </a:t>
            </a:r>
            <a:r>
              <a:rPr lang="es-ES" sz="600" b="0" i="0" kern="1200" baseline="0" dirty="0" err="1" smtClean="0">
                <a:solidFill>
                  <a:schemeClr val="tx1"/>
                </a:solidFill>
                <a:effectLst/>
                <a:latin typeface="+mn-lt"/>
                <a:ea typeface="+mn-ea"/>
                <a:cs typeface="+mn-cs"/>
              </a:rPr>
              <a:t>Educational</a:t>
            </a:r>
            <a:r>
              <a:rPr lang="es-ES" sz="600" b="0" i="0" kern="1200" baseline="0" dirty="0" smtClean="0">
                <a:solidFill>
                  <a:schemeClr val="tx1"/>
                </a:solidFill>
                <a:effectLst/>
                <a:latin typeface="+mn-lt"/>
                <a:ea typeface="+mn-ea"/>
                <a:cs typeface="+mn-cs"/>
              </a:rPr>
              <a:t> </a:t>
            </a:r>
            <a:r>
              <a:rPr lang="es-ES" sz="600" b="0" i="0" kern="1200" baseline="0" dirty="0" err="1" smtClean="0">
                <a:solidFill>
                  <a:schemeClr val="tx1"/>
                </a:solidFill>
                <a:effectLst/>
                <a:latin typeface="+mn-lt"/>
                <a:ea typeface="+mn-ea"/>
                <a:cs typeface="+mn-cs"/>
              </a:rPr>
              <a:t>Foundation</a:t>
            </a:r>
            <a:r>
              <a:rPr lang="es-ES" sz="600" b="0" i="0" kern="1200" baseline="0" dirty="0" smtClean="0">
                <a:solidFill>
                  <a:schemeClr val="tx1"/>
                </a:solidFill>
                <a:effectLst/>
                <a:latin typeface="+mn-lt"/>
                <a:ea typeface="+mn-ea"/>
                <a:cs typeface="+mn-cs"/>
              </a:rPr>
              <a:t> (</a:t>
            </a:r>
            <a:r>
              <a:rPr lang="es-ES" sz="600" b="0" i="0" kern="1200" baseline="0" dirty="0" err="1" smtClean="0">
                <a:solidFill>
                  <a:schemeClr val="tx1"/>
                </a:solidFill>
                <a:effectLst/>
                <a:latin typeface="+mn-lt"/>
                <a:ea typeface="+mn-ea"/>
                <a:cs typeface="+mn-cs"/>
              </a:rPr>
              <a:t>NRAEF</a:t>
            </a:r>
            <a:r>
              <a:rPr lang="es-ES" sz="600" b="0" i="0" kern="1200" baseline="0" dirty="0" smtClean="0">
                <a:solidFill>
                  <a:schemeClr val="tx1"/>
                </a:solidFill>
                <a:effectLst/>
                <a:latin typeface="+mn-lt"/>
                <a:ea typeface="+mn-ea"/>
                <a:cs typeface="+mn-cs"/>
              </a:rPr>
              <a:t>). Todos los derechos reservados. </a:t>
            </a:r>
            <a:r>
              <a:rPr lang="es-ES" sz="600" b="0" i="0" kern="1200" baseline="0" dirty="0" err="1" smtClean="0">
                <a:solidFill>
                  <a:schemeClr val="tx1"/>
                </a:solidFill>
                <a:effectLst/>
                <a:latin typeface="+mn-lt"/>
                <a:ea typeface="+mn-ea"/>
                <a:cs typeface="+mn-cs"/>
              </a:rPr>
              <a:t>ServSafe</a:t>
            </a:r>
            <a:r>
              <a:rPr lang="es-ES" sz="600" b="0" i="0" kern="1200" baseline="0" dirty="0" smtClean="0">
                <a:solidFill>
                  <a:schemeClr val="tx1"/>
                </a:solidFill>
                <a:effectLst/>
                <a:latin typeface="+mn-lt"/>
                <a:ea typeface="+mn-ea"/>
                <a:cs typeface="+mn-cs"/>
              </a:rPr>
              <a:t>® es una marca registrada de </a:t>
            </a:r>
            <a:r>
              <a:rPr lang="es-ES" sz="600" b="0" i="0" kern="1200" baseline="0" dirty="0" err="1" smtClean="0">
                <a:solidFill>
                  <a:schemeClr val="tx1"/>
                </a:solidFill>
                <a:effectLst/>
                <a:latin typeface="+mn-lt"/>
                <a:ea typeface="+mn-ea"/>
                <a:cs typeface="+mn-cs"/>
              </a:rPr>
              <a:t>NRAEF</a:t>
            </a:r>
            <a:r>
              <a:rPr lang="es-ES" sz="600" b="0" i="0" kern="1200" baseline="0" dirty="0" smtClean="0">
                <a:solidFill>
                  <a:schemeClr val="tx1"/>
                </a:solidFill>
                <a:effectLst/>
                <a:latin typeface="+mn-lt"/>
                <a:ea typeface="+mn-ea"/>
                <a:cs typeface="+mn-cs"/>
              </a:rPr>
              <a:t>. </a:t>
            </a:r>
            <a:r>
              <a:rPr lang="es-ES" sz="600" b="0" i="0" kern="1200" baseline="0" dirty="0" err="1" smtClean="0">
                <a:solidFill>
                  <a:schemeClr val="tx1"/>
                </a:solidFill>
                <a:effectLst/>
                <a:latin typeface="+mn-lt"/>
                <a:ea typeface="+mn-ea"/>
                <a:cs typeface="+mn-cs"/>
              </a:rPr>
              <a:t>National</a:t>
            </a:r>
            <a:r>
              <a:rPr lang="es-ES" sz="600" b="0" i="0" kern="1200" baseline="0" dirty="0" smtClean="0">
                <a:solidFill>
                  <a:schemeClr val="tx1"/>
                </a:solidFill>
                <a:effectLst/>
                <a:latin typeface="+mn-lt"/>
                <a:ea typeface="+mn-ea"/>
                <a:cs typeface="+mn-cs"/>
              </a:rPr>
              <a:t> Restaurant Association® y el diseño de los arcos son marcas registradas de </a:t>
            </a:r>
            <a:r>
              <a:rPr lang="es-ES" sz="600" b="0" i="0" kern="1200" baseline="0" dirty="0" err="1" smtClean="0">
                <a:solidFill>
                  <a:schemeClr val="tx1"/>
                </a:solidFill>
                <a:effectLst/>
                <a:latin typeface="+mn-lt"/>
                <a:ea typeface="+mn-ea"/>
                <a:cs typeface="+mn-cs"/>
              </a:rPr>
              <a:t>National</a:t>
            </a:r>
            <a:r>
              <a:rPr lang="es-ES" sz="600" b="0" i="0" kern="1200" baseline="0" dirty="0" smtClean="0">
                <a:solidFill>
                  <a:schemeClr val="tx1"/>
                </a:solidFill>
                <a:effectLst/>
                <a:latin typeface="+mn-lt"/>
                <a:ea typeface="+mn-ea"/>
                <a:cs typeface="+mn-cs"/>
              </a:rPr>
              <a:t> Restaurant Association. Se puede reproducir solo para utilizar durante la instrucción. No se debe vender por separado.</a:t>
            </a:r>
            <a:endParaRPr lang="en-US" sz="600" b="0" i="0" baseline="0" dirty="0">
              <a:latin typeface="+mn-lt"/>
            </a:endParaRPr>
          </a:p>
        </p:txBody>
      </p:sp>
    </p:spTree>
    <p:extLst>
      <p:ext uri="{BB962C8B-B14F-4D97-AF65-F5344CB8AC3E}">
        <p14:creationId xmlns:p14="http://schemas.microsoft.com/office/powerpoint/2010/main" val="131310448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125993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508798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9797643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s-US" noProof="0" dirty="0"/>
          </a:p>
        </p:txBody>
      </p:sp>
      <p:sp>
        <p:nvSpPr>
          <p:cNvPr id="2" name="Title 1"/>
          <p:cNvSpPr>
            <a:spLocks noGrp="1"/>
          </p:cNvSpPr>
          <p:nvPr>
            <p:ph type="title"/>
          </p:nvPr>
        </p:nvSpPr>
        <p:spPr/>
        <p:txBody>
          <a:bodyPr/>
          <a:lstStyle/>
          <a:p>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title</a:t>
            </a:r>
            <a:r>
              <a:rPr lang="es-US" noProof="0" dirty="0"/>
              <a:t> </a:t>
            </a:r>
            <a:r>
              <a:rPr lang="es-US" noProof="0" dirty="0" err="1"/>
              <a:t>style</a:t>
            </a:r>
            <a:endParaRPr lang="es-US" noProof="0" dirty="0"/>
          </a:p>
        </p:txBody>
      </p:sp>
      <p:sp>
        <p:nvSpPr>
          <p:cNvPr id="3" name="Content Placeholder 2"/>
          <p:cNvSpPr>
            <a:spLocks noGrp="1"/>
          </p:cNvSpPr>
          <p:nvPr>
            <p:ph idx="1" hasCustomPrompt="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text</a:t>
            </a:r>
            <a:r>
              <a:rPr lang="es-US" noProof="0" dirty="0"/>
              <a:t> </a:t>
            </a:r>
            <a:r>
              <a:rPr lang="es-US" noProof="0" dirty="0" err="1"/>
              <a:t>styles</a:t>
            </a:r>
            <a:endParaRPr lang="es-US" noProof="0" dirty="0"/>
          </a:p>
          <a:p>
            <a:pPr lvl="1"/>
            <a:r>
              <a:rPr lang="es-US" noProof="0" dirty="0" err="1"/>
              <a:t>Second</a:t>
            </a:r>
            <a:r>
              <a:rPr lang="es-US" noProof="0" dirty="0"/>
              <a:t> </a:t>
            </a:r>
            <a:r>
              <a:rPr lang="es-US" noProof="0" dirty="0" err="1"/>
              <a:t>level</a:t>
            </a:r>
            <a:endParaRPr lang="es-US" noProof="0" dirty="0"/>
          </a:p>
          <a:p>
            <a:pPr lvl="2"/>
            <a:r>
              <a:rPr lang="es-US" noProof="0" dirty="0" err="1"/>
              <a:t>Third</a:t>
            </a:r>
            <a:r>
              <a:rPr lang="es-US" noProof="0" dirty="0"/>
              <a:t> </a:t>
            </a:r>
            <a:r>
              <a:rPr lang="es-US" noProof="0" dirty="0" err="1"/>
              <a:t>level</a:t>
            </a:r>
            <a:endParaRPr lang="es-US" noProof="0" dirty="0"/>
          </a:p>
          <a:p>
            <a:pPr lvl="3"/>
            <a:r>
              <a:rPr lang="es-US" noProof="0" dirty="0" err="1"/>
              <a:t>Fourth</a:t>
            </a:r>
            <a:r>
              <a:rPr lang="es-US" noProof="0" dirty="0"/>
              <a:t> </a:t>
            </a:r>
            <a:r>
              <a:rPr lang="es-US" noProof="0" dirty="0" err="1"/>
              <a:t>level</a:t>
            </a:r>
            <a:endParaRPr lang="es-US" noProof="0" dirty="0"/>
          </a:p>
          <a:p>
            <a:pPr lvl="4"/>
            <a:r>
              <a:rPr lang="es-US" noProof="0" dirty="0" err="1"/>
              <a:t>Fifth</a:t>
            </a:r>
            <a:r>
              <a:rPr lang="es-US" noProof="0" dirty="0"/>
              <a:t> </a:t>
            </a:r>
            <a:r>
              <a:rPr lang="es-US" noProof="0" dirty="0" err="1"/>
              <a:t>level</a:t>
            </a:r>
            <a:endParaRPr lang="es-US" noProof="0"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0943991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984046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eractive_Title, Content_2 answer_why?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1109131" y="2787071"/>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1092197" y="2145803"/>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p:nvPr>
        </p:nvSpPr>
        <p:spPr>
          <a:xfrm>
            <a:off x="3742263"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2602278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title</a:t>
            </a:r>
            <a:r>
              <a:rPr lang="es-US" noProof="0" dirty="0"/>
              <a:t> </a:t>
            </a:r>
            <a:r>
              <a:rPr lang="es-US" noProof="0" dirty="0" err="1"/>
              <a:t>style</a:t>
            </a:r>
            <a:endParaRPr lang="es-US" noProof="0"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s-US" noProof="0" dirty="0"/>
          </a:p>
        </p:txBody>
      </p:sp>
    </p:spTree>
    <p:extLst>
      <p:ext uri="{BB962C8B-B14F-4D97-AF65-F5344CB8AC3E}">
        <p14:creationId xmlns:p14="http://schemas.microsoft.com/office/powerpoint/2010/main" val="31298503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hasCustomPrompt="1"/>
          </p:nvPr>
        </p:nvSpPr>
        <p:spPr>
          <a:xfrm>
            <a:off x="390525" y="1151467"/>
            <a:ext cx="8612188" cy="457200"/>
          </a:xfrm>
        </p:spPr>
        <p:txBody>
          <a:bodyPr/>
          <a:lstStyle/>
          <a:p>
            <a:pPr lvl="0"/>
            <a:r>
              <a:rPr lang="es-US" noProof="0"/>
              <a:t>Click to edit Master text styles</a:t>
            </a:r>
          </a:p>
        </p:txBody>
      </p:sp>
      <p:sp>
        <p:nvSpPr>
          <p:cNvPr id="2" name="Title 1"/>
          <p:cNvSpPr>
            <a:spLocks noGrp="1"/>
          </p:cNvSpPr>
          <p:nvPr>
            <p:ph type="title"/>
          </p:nvPr>
        </p:nvSpPr>
        <p:spPr/>
        <p:txBody>
          <a:bodyPr/>
          <a:lstStyle/>
          <a:p>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title</a:t>
            </a:r>
            <a:r>
              <a:rPr lang="es-US" noProof="0" dirty="0"/>
              <a:t> </a:t>
            </a:r>
            <a:r>
              <a:rPr lang="es-US" noProof="0" dirty="0" err="1"/>
              <a:t>style</a:t>
            </a:r>
            <a:endParaRPr lang="es-US" noProof="0"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86838802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9970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4603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4231549704"/>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685028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8" name="Rectangle 3">
            <a:extLst>
              <a:ext uri="{FF2B5EF4-FFF2-40B4-BE49-F238E27FC236}">
                <a16:creationId xmlns:a16="http://schemas.microsoft.com/office/drawing/2014/main" id="{C509D65C-4602-4FAE-BAEA-1A322EDCB0E3}"/>
              </a:ext>
            </a:extLst>
          </p:cNvPr>
          <p:cNvSpPr>
            <a:spLocks noGrp="1" noChangeArrowheads="1"/>
          </p:cNvSpPr>
          <p:nvPr>
            <p:ph type="body" idx="4294967295"/>
          </p:nvPr>
        </p:nvSpPr>
        <p:spPr>
          <a:xfrm>
            <a:off x="276226" y="1133273"/>
            <a:ext cx="8431212" cy="4732338"/>
          </a:xfrm>
          <a:effectLst>
            <a:glow rad="228600">
              <a:schemeClr val="accent4">
                <a:satMod val="175000"/>
                <a:alpha val="40000"/>
              </a:schemeClr>
            </a:glow>
          </a:effectLst>
        </p:spPr>
        <p:txBody>
          <a:bodyPr/>
          <a:lstStyle>
            <a:lvl1pPr>
              <a:defRPr/>
            </a:lvl1pPr>
          </a:lstStyle>
          <a:p>
            <a:pPr marL="0" indent="0" algn="ctr" eaLnBrk="1" hangingPunct="1">
              <a:spcBef>
                <a:spcPts val="0"/>
              </a:spcBef>
              <a:buFont typeface="Wingdings" pitchFamily="2" charset="2"/>
              <a:buNone/>
              <a:defRPr/>
            </a:pPr>
            <a:endParaRPr lang="es-US" sz="600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s-US" sz="6000" noProof="0">
                <a:latin typeface="Arial Narrow" charset="0"/>
                <a:cs typeface="+mn-cs"/>
              </a:rPr>
              <a:t>Veamos un DVD...</a:t>
            </a:r>
            <a:endParaRPr lang="es-US" sz="7200" b="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114300" lvl="1" indent="0" eaLnBrk="1" hangingPunct="1">
              <a:buFont typeface="Wingdings" pitchFamily="2" charset="2"/>
              <a:buNone/>
              <a:defRPr/>
            </a:pPr>
            <a:endParaRPr lang="es-US" noProof="0" dirty="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79419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s-US" noProof="0" dirty="0">
                <a:latin typeface="Arial Narrow" charset="0"/>
                <a:cs typeface="+mj-cs"/>
              </a:rPr>
              <a:t>Contenido adicional</a:t>
            </a:r>
          </a:p>
        </p:txBody>
      </p:sp>
      <p:sp>
        <p:nvSpPr>
          <p:cNvPr id="7" name="Rectangle 3">
            <a:extLst>
              <a:ext uri="{FF2B5EF4-FFF2-40B4-BE49-F238E27FC236}">
                <a16:creationId xmlns:a16="http://schemas.microsoft.com/office/drawing/2014/main" id="{9EC43856-6178-4E8A-82F8-11635AD7C06B}"/>
              </a:ext>
            </a:extLst>
          </p:cNvPr>
          <p:cNvSpPr>
            <a:spLocks noGrp="1" noChangeArrowheads="1"/>
          </p:cNvSpPr>
          <p:nvPr>
            <p:ph type="body" idx="4294967295"/>
          </p:nvPr>
        </p:nvSpPr>
        <p:spPr>
          <a:xfrm>
            <a:off x="276226" y="1133273"/>
            <a:ext cx="8431212" cy="4732338"/>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s-US" sz="600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s-US" sz="6000" noProof="0">
                <a:latin typeface="Arial Narrow" charset="0"/>
                <a:cs typeface="+mn-cs"/>
              </a:rPr>
              <a:t>Cosas que debe saber...</a:t>
            </a:r>
            <a:endParaRPr lang="es-US" sz="7200" b="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114300" lvl="1" indent="0" eaLnBrk="1" hangingPunct="1">
              <a:buFont typeface="Wingdings" pitchFamily="2" charset="2"/>
              <a:buNone/>
              <a:defRPr/>
            </a:pPr>
            <a:endParaRPr lang="es-US" noProof="0" dirty="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8641945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5951921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9384117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2179141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02897792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2544176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0098675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943827164"/>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12081432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109990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18371511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430602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831715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11388870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08650756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58510206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528457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0342113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9847222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86555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3513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4512424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9035257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139237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6896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50812657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24128"/>
            <a:ext cx="2138406" cy="1236742"/>
          </a:xfrm>
          <a:prstGeom prst="rect">
            <a:avLst/>
          </a:prstGeom>
        </p:spPr>
      </p:pic>
    </p:spTree>
    <p:extLst>
      <p:ext uri="{BB962C8B-B14F-4D97-AF65-F5344CB8AC3E}">
        <p14:creationId xmlns:p14="http://schemas.microsoft.com/office/powerpoint/2010/main" val="20269666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4582" y="831879"/>
            <a:ext cx="8894835" cy="5194242"/>
          </a:xfrm>
          <a:prstGeom prst="rect">
            <a:avLst/>
          </a:prstGeom>
        </p:spPr>
      </p:pic>
    </p:spTree>
    <p:extLst>
      <p:ext uri="{BB962C8B-B14F-4D97-AF65-F5344CB8AC3E}">
        <p14:creationId xmlns:p14="http://schemas.microsoft.com/office/powerpoint/2010/main" val="4123817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4582" y="831879"/>
            <a:ext cx="8894835"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19040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59555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1124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495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80922992"/>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9193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1775448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51889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717902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a:stretch>
            <a:fillRect/>
          </a:stretch>
        </p:blipFill>
        <p:spPr>
          <a:xfrm>
            <a:off x="5623560" y="1014130"/>
            <a:ext cx="2249619" cy="1749704"/>
          </a:xfrm>
          <a:prstGeom prst="rect">
            <a:avLst/>
          </a:prstGeom>
        </p:spPr>
      </p:pic>
    </p:spTree>
    <p:extLst>
      <p:ext uri="{BB962C8B-B14F-4D97-AF65-F5344CB8AC3E}">
        <p14:creationId xmlns:p14="http://schemas.microsoft.com/office/powerpoint/2010/main" val="22027841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07965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6135891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157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8096670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52257373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915782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903809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59592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0046117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23062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23771"/>
            <a:ext cx="2840982" cy="1725318"/>
          </a:xfrm>
          <a:prstGeom prst="rect">
            <a:avLst/>
          </a:prstGeom>
        </p:spPr>
      </p:pic>
    </p:spTree>
    <p:extLst>
      <p:ext uri="{BB962C8B-B14F-4D97-AF65-F5344CB8AC3E}">
        <p14:creationId xmlns:p14="http://schemas.microsoft.com/office/powerpoint/2010/main" val="1719846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58683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2465475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73617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4966505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161172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16198254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5353211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7553988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27441996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5721798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a:stretch>
            <a:fillRect/>
          </a:stretch>
        </p:blipFill>
        <p:spPr>
          <a:xfrm>
            <a:off x="5623560" y="1024128"/>
            <a:ext cx="3346994" cy="1938696"/>
          </a:xfrm>
          <a:prstGeom prst="rect">
            <a:avLst/>
          </a:prstGeom>
        </p:spPr>
      </p:pic>
    </p:spTree>
    <p:extLst>
      <p:ext uri="{BB962C8B-B14F-4D97-AF65-F5344CB8AC3E}">
        <p14:creationId xmlns:p14="http://schemas.microsoft.com/office/powerpoint/2010/main" val="1106187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69758249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5007866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6065455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372100" y="1028700"/>
            <a:ext cx="3613029" cy="772519"/>
          </a:xfrm>
          <a:prstGeom prst="rect">
            <a:avLst/>
          </a:prstGeom>
          <a:noFill/>
        </p:spPr>
        <p:txBody>
          <a:bodyPr wrap="non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dirty="0">
                <a:solidFill>
                  <a:schemeClr val="tx1"/>
                </a:solidFill>
                <a:latin typeface="Arial"/>
                <a:cs typeface="Arial"/>
              </a:rPr>
              <a:t> Manager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0734129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072216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1909562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992448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244536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eractive_Title, Content_2 answer_why?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1109131" y="2787071"/>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1092197" y="2145803"/>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p:nvPr>
        </p:nvSpPr>
        <p:spPr>
          <a:xfrm>
            <a:off x="3742263"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9829228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9375759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24128"/>
            <a:ext cx="2731245" cy="1810669"/>
          </a:xfrm>
          <a:prstGeom prst="rect">
            <a:avLst/>
          </a:prstGeom>
        </p:spPr>
      </p:pic>
    </p:spTree>
    <p:extLst>
      <p:ext uri="{BB962C8B-B14F-4D97-AF65-F5344CB8AC3E}">
        <p14:creationId xmlns:p14="http://schemas.microsoft.com/office/powerpoint/2010/main" val="17757000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1891473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6980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11205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1769680316"/>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1869999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795008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218714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192767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693565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72183227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a:stretch>
            <a:fillRect/>
          </a:stretch>
        </p:blipFill>
        <p:spPr>
          <a:xfrm>
            <a:off x="5596128" y="1006111"/>
            <a:ext cx="3042168" cy="1292464"/>
          </a:xfrm>
          <a:prstGeom prst="rect">
            <a:avLst/>
          </a:prstGeom>
        </p:spPr>
      </p:pic>
    </p:spTree>
    <p:extLst>
      <p:ext uri="{BB962C8B-B14F-4D97-AF65-F5344CB8AC3E}">
        <p14:creationId xmlns:p14="http://schemas.microsoft.com/office/powerpoint/2010/main" val="38732668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69125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69685342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846880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28447629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69985612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482773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82279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66056614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45721217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44095325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a:stretch>
            <a:fillRect/>
          </a:stretch>
        </p:blipFill>
        <p:spPr>
          <a:xfrm>
            <a:off x="5623560" y="1021428"/>
            <a:ext cx="2706859" cy="2133785"/>
          </a:xfrm>
          <a:prstGeom prst="rect">
            <a:avLst/>
          </a:prstGeom>
        </p:spPr>
      </p:pic>
    </p:spTree>
    <p:extLst>
      <p:ext uri="{BB962C8B-B14F-4D97-AF65-F5344CB8AC3E}">
        <p14:creationId xmlns:p14="http://schemas.microsoft.com/office/powerpoint/2010/main" val="20512306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3291622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47890803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68714731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079629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2268923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36792408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165569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5114329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5597162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36091308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a:stretch>
            <a:fillRect/>
          </a:stretch>
        </p:blipFill>
        <p:spPr>
          <a:xfrm>
            <a:off x="5623560" y="1024128"/>
            <a:ext cx="2798307" cy="1774090"/>
          </a:xfrm>
          <a:prstGeom prst="rect">
            <a:avLst/>
          </a:prstGeom>
        </p:spPr>
      </p:pic>
    </p:spTree>
    <p:extLst>
      <p:ext uri="{BB962C8B-B14F-4D97-AF65-F5344CB8AC3E}">
        <p14:creationId xmlns:p14="http://schemas.microsoft.com/office/powerpoint/2010/main" val="1004998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236677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574589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3011947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3594960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3022495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7468423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19595841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643804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35319277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2607576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theme" Target="../theme/theme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theme" Target="../theme/theme3.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theme" Target="../theme/theme4.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8" Type="http://schemas.openxmlformats.org/officeDocument/2006/relationships/slideLayout" Target="../slideLayouts/slideLayout136.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20" Type="http://schemas.openxmlformats.org/officeDocument/2006/relationships/slideLayout" Target="../slideLayouts/slideLayout148.xml"/><Relationship Id="rId41"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0691144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 id="2147484498" r:id="rId38"/>
    <p:sldLayoutId id="2147484499" r:id="rId39"/>
    <p:sldLayoutId id="2147484500" r:id="rId40"/>
    <p:sldLayoutId id="2147484501" r:id="rId41"/>
    <p:sldLayoutId id="2147484502"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1937874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 id="2147484535" r:id="rId32"/>
    <p:sldLayoutId id="2147484536" r:id="rId33"/>
    <p:sldLayoutId id="2147484537" r:id="rId34"/>
    <p:sldLayoutId id="2147484538" r:id="rId35"/>
    <p:sldLayoutId id="2147484539" r:id="rId36"/>
    <p:sldLayoutId id="2147484540" r:id="rId37"/>
    <p:sldLayoutId id="2147484541" r:id="rId38"/>
    <p:sldLayoutId id="2147484542" r:id="rId39"/>
    <p:sldLayoutId id="2147484543" r:id="rId40"/>
    <p:sldLayoutId id="2147484544" r:id="rId41"/>
    <p:sldLayoutId id="2147484545" r:id="rId42"/>
    <p:sldLayoutId id="2147484546" r:id="rId43"/>
    <p:sldLayoutId id="2147484547" r:id="rId44"/>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
        <p:nvSpPr>
          <p:cNvPr id="7" name="Rectangle 6"/>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Tree>
    <p:extLst>
      <p:ext uri="{BB962C8B-B14F-4D97-AF65-F5344CB8AC3E}">
        <p14:creationId xmlns:p14="http://schemas.microsoft.com/office/powerpoint/2010/main" val="2442120631"/>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 id="2147484564" r:id="rId16"/>
    <p:sldLayoutId id="2147484565" r:id="rId17"/>
    <p:sldLayoutId id="2147484566" r:id="rId18"/>
    <p:sldLayoutId id="2147484567" r:id="rId19"/>
    <p:sldLayoutId id="2147484568" r:id="rId20"/>
    <p:sldLayoutId id="2147484569" r:id="rId21"/>
    <p:sldLayoutId id="2147484570" r:id="rId22"/>
    <p:sldLayoutId id="2147484571" r:id="rId23"/>
    <p:sldLayoutId id="2147484572" r:id="rId24"/>
    <p:sldLayoutId id="2147484573" r:id="rId25"/>
    <p:sldLayoutId id="2147484574" r:id="rId26"/>
    <p:sldLayoutId id="2147484575" r:id="rId27"/>
    <p:sldLayoutId id="2147484576" r:id="rId28"/>
    <p:sldLayoutId id="2147484577" r:id="rId29"/>
    <p:sldLayoutId id="2147484578" r:id="rId30"/>
    <p:sldLayoutId id="2147484579" r:id="rId31"/>
    <p:sldLayoutId id="2147484580" r:id="rId32"/>
    <p:sldLayoutId id="2147484581" r:id="rId33"/>
    <p:sldLayoutId id="2147484582" r:id="rId34"/>
    <p:sldLayoutId id="2147484583" r:id="rId35"/>
    <p:sldLayoutId id="2147484584" r:id="rId36"/>
    <p:sldLayoutId id="2147484585" r:id="rId37"/>
    <p:sldLayoutId id="2147484586" r:id="rId38"/>
    <p:sldLayoutId id="2147484587" r:id="rId39"/>
    <p:sldLayoutId id="2147484588" r:id="rId40"/>
    <p:sldLayoutId id="2147484589" r:id="rId41"/>
    <p:sldLayoutId id="2147484590"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878006633"/>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 id="2147484617" r:id="rId26"/>
    <p:sldLayoutId id="2147484618" r:id="rId27"/>
    <p:sldLayoutId id="2147484619" r:id="rId28"/>
    <p:sldLayoutId id="2147484620" r:id="rId29"/>
    <p:sldLayoutId id="2147484621" r:id="rId30"/>
    <p:sldLayoutId id="2147484622" r:id="rId31"/>
    <p:sldLayoutId id="2147484623" r:id="rId32"/>
    <p:sldLayoutId id="2147484624" r:id="rId33"/>
    <p:sldLayoutId id="2147484625" r:id="rId34"/>
    <p:sldLayoutId id="2147484626" r:id="rId35"/>
    <p:sldLayoutId id="2147484627" r:id="rId36"/>
    <p:sldLayoutId id="2147484628" r:id="rId37"/>
    <p:sldLayoutId id="2147484629" r:id="rId38"/>
    <p:sldLayoutId id="2147484630" r:id="rId39"/>
    <p:sldLayoutId id="2147484631" r:id="rId40"/>
    <p:sldLayoutId id="2147484632" r:id="rId41"/>
    <p:sldLayoutId id="2147484633" r:id="rId42"/>
    <p:sldLayoutId id="2147484634" r:id="rId43"/>
    <p:sldLayoutId id="2147484635" r:id="rId44"/>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9.xml"/></Relationships>
</file>

<file path=ppt/slides/_rels/slide1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notesSlide" Target="../notesSlides/notesSlide104.xml"/><Relationship Id="rId1" Type="http://schemas.openxmlformats.org/officeDocument/2006/relationships/slideLayout" Target="../slideLayouts/slideLayout24.xml"/><Relationship Id="rId5" Type="http://schemas.openxmlformats.org/officeDocument/2006/relationships/image" Target="../media/image162.tiff"/><Relationship Id="rId4" Type="http://schemas.openxmlformats.org/officeDocument/2006/relationships/image" Target="../media/image161.tiff"/></Relationships>
</file>

<file path=ppt/slides/_rels/slide1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74.tiff"/><Relationship Id="rId2" Type="http://schemas.openxmlformats.org/officeDocument/2006/relationships/notesSlide" Target="../notesSlides/notesSlide128.xml"/><Relationship Id="rId1" Type="http://schemas.openxmlformats.org/officeDocument/2006/relationships/slideLayout" Target="../slideLayouts/slideLayout13.xml"/><Relationship Id="rId4" Type="http://schemas.openxmlformats.org/officeDocument/2006/relationships/image" Target="../media/image175.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76.tiff"/></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76.jpeg"/><Relationship Id="rId5" Type="http://schemas.openxmlformats.org/officeDocument/2006/relationships/image" Target="../media/image75.tiff"/><Relationship Id="rId4" Type="http://schemas.openxmlformats.org/officeDocument/2006/relationships/image" Target="../media/image74.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76.tiff"/></Relationships>
</file>

<file path=ppt/slides/_rels/slide13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78.tiff"/><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tiff"/><Relationship Id="rId2" Type="http://schemas.openxmlformats.org/officeDocument/2006/relationships/notesSlide" Target="../notesSlides/notesSlide139.xml"/><Relationship Id="rId1" Type="http://schemas.openxmlformats.org/officeDocument/2006/relationships/slideLayout" Target="../slideLayouts/slideLayout24.xml"/><Relationship Id="rId5" Type="http://schemas.openxmlformats.org/officeDocument/2006/relationships/image" Target="../media/image186.tiff"/><Relationship Id="rId4" Type="http://schemas.openxmlformats.org/officeDocument/2006/relationships/image" Target="../media/image185.tiff"/></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150.xml"/><Relationship Id="rId1" Type="http://schemas.openxmlformats.org/officeDocument/2006/relationships/slideLayout" Target="../slideLayouts/slideLayout12.xml"/><Relationship Id="rId5" Type="http://schemas.openxmlformats.org/officeDocument/2006/relationships/image" Target="../media/image194.tiff"/><Relationship Id="rId4" Type="http://schemas.openxmlformats.org/officeDocument/2006/relationships/image" Target="../media/image193.tiff"/></Relationships>
</file>

<file path=ppt/slides/_rels/slide151.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notesSlide" Target="../notesSlides/notesSlide151.xml"/><Relationship Id="rId1" Type="http://schemas.openxmlformats.org/officeDocument/2006/relationships/slideLayout" Target="../slideLayouts/slideLayout12.xml"/><Relationship Id="rId5" Type="http://schemas.openxmlformats.org/officeDocument/2006/relationships/image" Target="../media/image197.jpeg"/><Relationship Id="rId4" Type="http://schemas.openxmlformats.org/officeDocument/2006/relationships/image" Target="../media/image196.tiff"/></Relationships>
</file>

<file path=ppt/slides/_rels/slide15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99.tiff"/><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202.tiff"/><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3.xml"/><Relationship Id="rId1" Type="http://schemas.openxmlformats.org/officeDocument/2006/relationships/slideLayout" Target="../slideLayouts/slideLayout13.xml"/><Relationship Id="rId4" Type="http://schemas.openxmlformats.org/officeDocument/2006/relationships/image" Target="../media/image206.emf"/></Relationships>
</file>

<file path=ppt/slides/_rels/slide164.xml.rels><?xml version="1.0" encoding="UTF-8" standalone="yes"?>
<Relationships xmlns="http://schemas.openxmlformats.org/package/2006/relationships"><Relationship Id="rId3" Type="http://schemas.openxmlformats.org/officeDocument/2006/relationships/image" Target="../media/image207.tiff"/><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207.tiff"/><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0.xml"/><Relationship Id="rId1" Type="http://schemas.openxmlformats.org/officeDocument/2006/relationships/slideLayout" Target="../slideLayouts/slideLayout13.xml"/><Relationship Id="rId4" Type="http://schemas.openxmlformats.org/officeDocument/2006/relationships/image" Target="../media/image216.tiff"/></Relationships>
</file>

<file path=ppt/slides/_rels/slide18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1.xml"/><Relationship Id="rId1" Type="http://schemas.openxmlformats.org/officeDocument/2006/relationships/slideLayout" Target="../slideLayouts/slideLayout13.xml"/><Relationship Id="rId4" Type="http://schemas.openxmlformats.org/officeDocument/2006/relationships/image" Target="../media/image218.jpeg"/></Relationships>
</file>

<file path=ppt/slides/_rels/slide18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219.jpeg"/></Relationships>
</file>

<file path=ppt/slides/_rels/slide18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56.xml"/><Relationship Id="rId1" Type="http://schemas.openxmlformats.org/officeDocument/2006/relationships/tags" Target="../tags/tag9.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56.xml"/><Relationship Id="rId1" Type="http://schemas.openxmlformats.org/officeDocument/2006/relationships/tags" Target="../tags/tag10.xml"/></Relationships>
</file>

<file path=ppt/slides/_rels/slide19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tags" Target="../tags/tag11.xml"/><Relationship Id="rId1" Type="http://schemas.openxmlformats.org/officeDocument/2006/relationships/themeOverride" Target="../theme/themeOverride2.xml"/><Relationship Id="rId5" Type="http://schemas.openxmlformats.org/officeDocument/2006/relationships/image" Target="../media/image230.jpeg"/><Relationship Id="rId4"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3" Type="http://schemas.openxmlformats.org/officeDocument/2006/relationships/image" Target="../media/image231.tiff"/><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238.tiff"/><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241.tiff"/><Relationship Id="rId2" Type="http://schemas.openxmlformats.org/officeDocument/2006/relationships/notesSlide" Target="../notesSlides/notesSlide213.xml"/><Relationship Id="rId1" Type="http://schemas.openxmlformats.org/officeDocument/2006/relationships/slideLayout" Target="../slideLayouts/slideLayout13.xml"/><Relationship Id="rId4" Type="http://schemas.openxmlformats.org/officeDocument/2006/relationships/image" Target="../media/image242.jpe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81.tiff"/><Relationship Id="rId7" Type="http://schemas.openxmlformats.org/officeDocument/2006/relationships/image" Target="../media/image85.tiff"/><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jpeg"/></Relationships>
</file>

<file path=ppt/slides/_rels/slide22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5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56.xml"/></Relationships>
</file>

<file path=ppt/slides/_rels/slide22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2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56.xml"/><Relationship Id="rId1" Type="http://schemas.openxmlformats.org/officeDocument/2006/relationships/tags" Target="../tags/tag1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tiff"/><Relationship Id="rId7" Type="http://schemas.openxmlformats.org/officeDocument/2006/relationships/image" Target="../media/image91.tiff"/><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90.jpeg"/><Relationship Id="rId5" Type="http://schemas.openxmlformats.org/officeDocument/2006/relationships/image" Target="../media/image89.tiff"/><Relationship Id="rId4" Type="http://schemas.openxmlformats.org/officeDocument/2006/relationships/image" Target="../media/image88.tiff"/></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12" Type="http://schemas.openxmlformats.org/officeDocument/2006/relationships/image" Target="../media/image258.jpeg"/><Relationship Id="rId2" Type="http://schemas.openxmlformats.org/officeDocument/2006/relationships/notesSlide" Target="../notesSlides/notesSlide231.xml"/><Relationship Id="rId1" Type="http://schemas.openxmlformats.org/officeDocument/2006/relationships/slideLayout" Target="../slideLayouts/slideLayout38.xml"/><Relationship Id="rId6" Type="http://schemas.openxmlformats.org/officeDocument/2006/relationships/image" Target="../media/image252.jpeg"/><Relationship Id="rId11" Type="http://schemas.openxmlformats.org/officeDocument/2006/relationships/image" Target="../media/image257.jpeg"/><Relationship Id="rId5" Type="http://schemas.openxmlformats.org/officeDocument/2006/relationships/image" Target="../media/image251.jpeg"/><Relationship Id="rId10" Type="http://schemas.openxmlformats.org/officeDocument/2006/relationships/image" Target="../media/image256.jpeg"/><Relationship Id="rId4" Type="http://schemas.openxmlformats.org/officeDocument/2006/relationships/image" Target="../media/image250.jpeg"/><Relationship Id="rId9" Type="http://schemas.openxmlformats.org/officeDocument/2006/relationships/image" Target="../media/image255.jpeg"/></Relationships>
</file>

<file path=ppt/slides/_rels/slide232.xml.rels><?xml version="1.0" encoding="UTF-8" standalone="yes"?>
<Relationships xmlns="http://schemas.openxmlformats.org/package/2006/relationships"><Relationship Id="rId3" Type="http://schemas.openxmlformats.org/officeDocument/2006/relationships/image" Target="../media/image259.tiff"/><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260.tiff"/><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3" Type="http://schemas.openxmlformats.org/officeDocument/2006/relationships/image" Target="../media/image263.tiff"/><Relationship Id="rId2" Type="http://schemas.openxmlformats.org/officeDocument/2006/relationships/notesSlide" Target="../notesSlides/notesSlide238.xml"/><Relationship Id="rId1" Type="http://schemas.openxmlformats.org/officeDocument/2006/relationships/slideLayout" Target="../slideLayouts/slideLayout13.xml"/><Relationship Id="rId4" Type="http://schemas.openxmlformats.org/officeDocument/2006/relationships/image" Target="../media/image264.tiff"/></Relationships>
</file>

<file path=ppt/slides/_rels/slide23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1.xml"/></Relationships>
</file>

<file path=ppt/slides/_rels/slide24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44.xml"/><Relationship Id="rId1" Type="http://schemas.openxmlformats.org/officeDocument/2006/relationships/slideLayout" Target="../slideLayouts/slideLayout26.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245.xml.rels><?xml version="1.0" encoding="UTF-8" standalone="yes"?>
<Relationships xmlns="http://schemas.openxmlformats.org/package/2006/relationships"><Relationship Id="rId3" Type="http://schemas.openxmlformats.org/officeDocument/2006/relationships/image" Target="../media/image271.tiff"/><Relationship Id="rId2" Type="http://schemas.openxmlformats.org/officeDocument/2006/relationships/notesSlide" Target="../notesSlides/notesSlide245.xml"/><Relationship Id="rId1" Type="http://schemas.openxmlformats.org/officeDocument/2006/relationships/slideLayout" Target="../slideLayouts/slideLayout26.xml"/><Relationship Id="rId6" Type="http://schemas.openxmlformats.org/officeDocument/2006/relationships/image" Target="../media/image274.jpeg"/><Relationship Id="rId5" Type="http://schemas.openxmlformats.org/officeDocument/2006/relationships/image" Target="../media/image273.tiff"/><Relationship Id="rId4" Type="http://schemas.openxmlformats.org/officeDocument/2006/relationships/image" Target="../media/image272.jpe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95.jpeg"/><Relationship Id="rId4" Type="http://schemas.openxmlformats.org/officeDocument/2006/relationships/image" Target="../media/image94.tiff"/></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9.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5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5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56.xml"/></Relationships>
</file>

<file path=ppt/slides/_rels/slide25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7.xml"/><Relationship Id="rId1" Type="http://schemas.openxmlformats.org/officeDocument/2006/relationships/slideLayout" Target="../slideLayouts/slideLayout13.xml"/><Relationship Id="rId4" Type="http://schemas.openxmlformats.org/officeDocument/2006/relationships/image" Target="../media/image278.emf"/></Relationships>
</file>

<file path=ppt/slides/_rels/slide25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58.xml"/><Relationship Id="rId1" Type="http://schemas.openxmlformats.org/officeDocument/2006/relationships/slideLayout" Target="../slideLayouts/slideLayout13.xml"/><Relationship Id="rId4" Type="http://schemas.openxmlformats.org/officeDocument/2006/relationships/image" Target="../media/image280.emf"/></Relationships>
</file>

<file path=ppt/slides/_rels/slide25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6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65.xml"/><Relationship Id="rId1" Type="http://schemas.openxmlformats.org/officeDocument/2006/relationships/slideLayout" Target="../slideLayouts/slideLayout13.xml"/><Relationship Id="rId4" Type="http://schemas.openxmlformats.org/officeDocument/2006/relationships/image" Target="../media/image286.jpeg"/></Relationships>
</file>

<file path=ppt/slides/_rels/slide266.xml.rels><?xml version="1.0" encoding="UTF-8" standalone="yes"?>
<Relationships xmlns="http://schemas.openxmlformats.org/package/2006/relationships"><Relationship Id="rId3" Type="http://schemas.openxmlformats.org/officeDocument/2006/relationships/image" Target="../media/image287.tiff"/><Relationship Id="rId7" Type="http://schemas.openxmlformats.org/officeDocument/2006/relationships/image" Target="../media/image291.jpeg"/><Relationship Id="rId2" Type="http://schemas.openxmlformats.org/officeDocument/2006/relationships/notesSlide" Target="../notesSlides/notesSlide266.xml"/><Relationship Id="rId1" Type="http://schemas.openxmlformats.org/officeDocument/2006/relationships/slideLayout" Target="../slideLayouts/slideLayout29.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eg"/></Relationships>
</file>

<file path=ppt/slides/_rels/slide26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71.xml"/><Relationship Id="rId1" Type="http://schemas.openxmlformats.org/officeDocument/2006/relationships/slideLayout" Target="../slideLayouts/slideLayout24.xml"/><Relationship Id="rId5" Type="http://schemas.openxmlformats.org/officeDocument/2006/relationships/image" Target="../media/image296.emf"/><Relationship Id="rId4" Type="http://schemas.openxmlformats.org/officeDocument/2006/relationships/image" Target="../media/image295.jpeg"/></Relationships>
</file>

<file path=ppt/slides/_rels/slide27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72.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75.xml"/><Relationship Id="rId1" Type="http://schemas.openxmlformats.org/officeDocument/2006/relationships/slideLayout" Target="../slideLayouts/slideLayout13.xml"/><Relationship Id="rId4" Type="http://schemas.openxmlformats.org/officeDocument/2006/relationships/image" Target="../media/image301.emf"/></Relationships>
</file>

<file path=ppt/slides/_rels/slide27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76.xml"/><Relationship Id="rId1" Type="http://schemas.openxmlformats.org/officeDocument/2006/relationships/slideLayout" Target="../slideLayouts/slideLayout13.xml"/><Relationship Id="rId4" Type="http://schemas.openxmlformats.org/officeDocument/2006/relationships/image" Target="../media/image303.jpeg"/></Relationships>
</file>

<file path=ppt/slides/_rels/slide277.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78.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54.xml"/><Relationship Id="rId1" Type="http://schemas.openxmlformats.org/officeDocument/2006/relationships/tags" Target="../tags/tag13.xml"/></Relationships>
</file>

<file path=ppt/slides/_rels/slide28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83.xm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84.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86.xml"/><Relationship Id="rId1" Type="http://schemas.openxmlformats.org/officeDocument/2006/relationships/slideLayout" Target="../slideLayouts/slideLayout13.xml"/><Relationship Id="rId4" Type="http://schemas.openxmlformats.org/officeDocument/2006/relationships/image" Target="../media/image308.tiff"/></Relationships>
</file>

<file path=ppt/slides/_rels/slide28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87.xml"/><Relationship Id="rId1" Type="http://schemas.openxmlformats.org/officeDocument/2006/relationships/slideLayout" Target="../slideLayouts/slideLayout13.xml"/><Relationship Id="rId4" Type="http://schemas.openxmlformats.org/officeDocument/2006/relationships/image" Target="../media/image310.jpe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10.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6.xml"/><Relationship Id="rId1" Type="http://schemas.openxmlformats.org/officeDocument/2006/relationships/tags" Target="../tags/tag2.xml"/><Relationship Id="rId4" Type="http://schemas.openxmlformats.org/officeDocument/2006/relationships/image" Target="../media/image96.jpe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91.xml"/><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92.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93.xm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94.xm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95.xml"/><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96.xml"/><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97.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tags" Target="../tags/tag3.xml"/><Relationship Id="rId1" Type="http://schemas.openxmlformats.org/officeDocument/2006/relationships/themeOverride" Target="../theme/themeOverride1.xml"/><Relationship Id="rId4"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1.xml"/></Relationships>
</file>

<file path=ppt/slides/_rels/slide301.xml.rels><?xml version="1.0" encoding="UTF-8" standalone="yes"?>
<Relationships xmlns="http://schemas.openxmlformats.org/package/2006/relationships"><Relationship Id="rId3" Type="http://schemas.openxmlformats.org/officeDocument/2006/relationships/image" Target="../media/image315.tiff"/><Relationship Id="rId7" Type="http://schemas.openxmlformats.org/officeDocument/2006/relationships/image" Target="../media/image319.tiff"/><Relationship Id="rId2" Type="http://schemas.openxmlformats.org/officeDocument/2006/relationships/notesSlide" Target="../notesSlides/notesSlide301.xml"/><Relationship Id="rId1" Type="http://schemas.openxmlformats.org/officeDocument/2006/relationships/slideLayout" Target="../slideLayouts/slideLayout29.xml"/><Relationship Id="rId6" Type="http://schemas.openxmlformats.org/officeDocument/2006/relationships/image" Target="../media/image318.tiff"/><Relationship Id="rId5" Type="http://schemas.openxmlformats.org/officeDocument/2006/relationships/image" Target="../media/image317.tiff"/><Relationship Id="rId4" Type="http://schemas.openxmlformats.org/officeDocument/2006/relationships/image" Target="../media/image316.tiff"/></Relationships>
</file>

<file path=ppt/slides/_rels/slide30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302.xm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03.xml"/><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04.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11.xml"/></Relationships>
</file>

<file path=ppt/slides/_rels/slide306.xml.rels><?xml version="1.0" encoding="UTF-8" standalone="yes"?>
<Relationships xmlns="http://schemas.openxmlformats.org/package/2006/relationships"><Relationship Id="rId3" Type="http://schemas.openxmlformats.org/officeDocument/2006/relationships/image" Target="../media/image322.tiff"/><Relationship Id="rId2" Type="http://schemas.openxmlformats.org/officeDocument/2006/relationships/notesSlide" Target="../notesSlides/notesSlide306.xml"/><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307.xml"/><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308.xml"/><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30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6.xml"/><Relationship Id="rId1" Type="http://schemas.openxmlformats.org/officeDocument/2006/relationships/tags" Target="../tags/tag4.xml"/></Relationships>
</file>

<file path=ppt/slides/_rels/slide310.xml.rels><?xml version="1.0" encoding="UTF-8" standalone="yes"?>
<Relationships xmlns="http://schemas.openxmlformats.org/package/2006/relationships"><Relationship Id="rId3" Type="http://schemas.openxmlformats.org/officeDocument/2006/relationships/image" Target="../media/image325.tiff"/><Relationship Id="rId7" Type="http://schemas.openxmlformats.org/officeDocument/2006/relationships/image" Target="../media/image329.tiff"/><Relationship Id="rId2" Type="http://schemas.openxmlformats.org/officeDocument/2006/relationships/notesSlide" Target="../notesSlides/notesSlide310.xml"/><Relationship Id="rId1" Type="http://schemas.openxmlformats.org/officeDocument/2006/relationships/slideLayout" Target="../slideLayouts/slideLayout29.xml"/><Relationship Id="rId6" Type="http://schemas.openxmlformats.org/officeDocument/2006/relationships/image" Target="../media/image328.tiff"/><Relationship Id="rId5" Type="http://schemas.openxmlformats.org/officeDocument/2006/relationships/image" Target="../media/image327.tiff"/><Relationship Id="rId4" Type="http://schemas.openxmlformats.org/officeDocument/2006/relationships/image" Target="../media/image326.tiff"/></Relationships>
</file>

<file path=ppt/slides/_rels/slide311.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311.xml"/><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312.xml"/><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11.xml"/></Relationships>
</file>

<file path=ppt/slides/_rels/slide314.xml.rels><?xml version="1.0" encoding="UTF-8" standalone="yes"?>
<Relationships xmlns="http://schemas.openxmlformats.org/package/2006/relationships"><Relationship Id="rId3" Type="http://schemas.openxmlformats.org/officeDocument/2006/relationships/image" Target="../media/image331.tiff"/><Relationship Id="rId2" Type="http://schemas.openxmlformats.org/officeDocument/2006/relationships/notesSlide" Target="../notesSlides/notesSlide314.xml"/><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315.xml"/><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316.xml"/><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11.xml"/></Relationships>
</file>

<file path=ppt/slides/_rels/slide318.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318.xml"/><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6.xml"/><Relationship Id="rId1" Type="http://schemas.openxmlformats.org/officeDocument/2006/relationships/tags" Target="../tags/tag5.xml"/></Relationships>
</file>

<file path=ppt/slides/_rels/slide32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320.xml"/><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321.xml"/><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322.xml"/><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11.xml"/></Relationships>
</file>

<file path=ppt/slides/_rels/slide325.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3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notesSlide" Target="../notesSlides/notesSlide46.xml"/><Relationship Id="rId1" Type="http://schemas.openxmlformats.org/officeDocument/2006/relationships/slideLayout" Target="../slideLayouts/slideLayout34.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4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14.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jpeg"/></Relationships>
</file>

<file path=ppt/slides/_rels/slide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tiff"/><Relationship Id="rId7" Type="http://schemas.openxmlformats.org/officeDocument/2006/relationships/image" Target="../media/image138.tiff"/><Relationship Id="rId2" Type="http://schemas.openxmlformats.org/officeDocument/2006/relationships/notesSlide" Target="../notesSlides/notesSlide86.xml"/><Relationship Id="rId1" Type="http://schemas.openxmlformats.org/officeDocument/2006/relationships/slideLayout" Target="../slideLayouts/slideLayout35.xml"/><Relationship Id="rId6" Type="http://schemas.openxmlformats.org/officeDocument/2006/relationships/image" Target="../media/image137.tiff"/><Relationship Id="rId5" Type="http://schemas.openxmlformats.org/officeDocument/2006/relationships/image" Target="../media/image136.tiff"/><Relationship Id="rId10" Type="http://schemas.openxmlformats.org/officeDocument/2006/relationships/image" Target="../media/image141.tiff"/><Relationship Id="rId4" Type="http://schemas.openxmlformats.org/officeDocument/2006/relationships/image" Target="../media/image135.tiff"/><Relationship Id="rId9" Type="http://schemas.openxmlformats.org/officeDocument/2006/relationships/image" Target="../media/image140.tiff"/></Relationships>
</file>

<file path=ppt/slides/_rels/slide87.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148.jpeg"/></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97.xml"/><Relationship Id="rId1" Type="http://schemas.openxmlformats.org/officeDocument/2006/relationships/slideLayout" Target="../slideLayouts/slideLayout29.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98.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US" noProof="0" dirty="0"/>
              <a:t>Bienvenido</a:t>
            </a:r>
          </a:p>
        </p:txBody>
      </p:sp>
    </p:spTree>
    <p:extLst>
      <p:ext uri="{BB962C8B-B14F-4D97-AF65-F5344CB8AC3E}">
        <p14:creationId xmlns:p14="http://schemas.microsoft.com/office/powerpoint/2010/main" val="231002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FB19C83-A829-4D46-8934-1FE4C334EF0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1506"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a:t>
            </a:r>
          </a:p>
        </p:txBody>
      </p:sp>
      <p:sp>
        <p:nvSpPr>
          <p:cNvPr id="21507"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Contaminantes químicos:</a:t>
            </a:r>
          </a:p>
          <a:p>
            <a:pPr lvl="1">
              <a:spcAft>
                <a:spcPts val="0"/>
              </a:spcAft>
              <a:buFont typeface="Wingdings"/>
              <a:buChar char="l"/>
            </a:pPr>
            <a:r>
              <a:rPr lang="es-ES" dirty="0">
                <a:ea typeface="ＭＳ Ｐゴシック"/>
                <a:cs typeface="ＭＳ Ｐゴシック"/>
              </a:rPr>
              <a:t>Limpiadores </a:t>
            </a:r>
          </a:p>
          <a:p>
            <a:pPr lvl="1">
              <a:spcAft>
                <a:spcPts val="0"/>
              </a:spcAft>
              <a:buFont typeface="Wingdings"/>
              <a:buChar char="l"/>
            </a:pPr>
            <a:r>
              <a:rPr lang="es-ES" dirty="0">
                <a:ea typeface="ＭＳ Ｐゴシック"/>
                <a:cs typeface="ＭＳ Ｐゴシック"/>
              </a:rPr>
              <a:t>Sanitizantes </a:t>
            </a:r>
          </a:p>
          <a:p>
            <a:pPr lvl="1">
              <a:spcAft>
                <a:spcPts val="0"/>
              </a:spcAft>
              <a:buFont typeface="Wingdings"/>
              <a:buChar char="l"/>
            </a:pPr>
            <a:r>
              <a:rPr lang="es-ES" dirty="0">
                <a:ea typeface="ＭＳ Ｐゴシック"/>
                <a:cs typeface="ＭＳ Ｐゴシック"/>
              </a:rPr>
              <a:t>Pulimentos</a:t>
            </a: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a:xfrm>
            <a:off x="409575" y="1143000"/>
            <a:ext cx="5897096" cy="4983163"/>
          </a:xfrm>
        </p:spPr>
        <p:txBody>
          <a:bodyPr/>
          <a:lstStyle/>
          <a:p>
            <a:pPr marL="0" indent="0" eaLnBrk="1" hangingPunct="1">
              <a:defRPr/>
            </a:pPr>
            <a:r>
              <a:rPr lang="es-ES_tradnl" dirty="0">
                <a:latin typeface="Arial Narrow" charset="0"/>
                <a:cs typeface="+mn-cs"/>
              </a:rPr>
              <a:t>Cuándo lavarse las manos</a:t>
            </a:r>
          </a:p>
          <a:p>
            <a:pPr marL="0" indent="0" eaLnBrk="1" hangingPunct="1">
              <a:defRPr/>
            </a:pPr>
            <a:r>
              <a:rPr lang="es-ES_tradnl" dirty="0">
                <a:latin typeface="Arial Narrow" charset="0"/>
                <a:cs typeface="+mn-cs"/>
              </a:rPr>
              <a:t>Los manipuladores de alimentos deben lavarse las manos </a:t>
            </a:r>
            <a:r>
              <a:rPr lang="es-ES_tradnl" i="1" dirty="0">
                <a:latin typeface="Arial Narrow" charset="0"/>
                <a:cs typeface="+mn-cs"/>
              </a:rPr>
              <a:t>después de</a:t>
            </a:r>
            <a:r>
              <a:rPr lang="es-ES_tradnl" dirty="0">
                <a:latin typeface="Arial Narrow" charset="0"/>
                <a:cs typeface="+mn-cs"/>
              </a:rPr>
              <a:t>:</a:t>
            </a:r>
          </a:p>
          <a:p>
            <a:pPr lvl="1" eaLnBrk="1" hangingPunct="1">
              <a:defRPr/>
            </a:pPr>
            <a:r>
              <a:rPr lang="es-ES_tradnl" dirty="0">
                <a:latin typeface="Arial Narrow" charset="0"/>
              </a:rPr>
              <a:t>Ir al baño.</a:t>
            </a:r>
          </a:p>
          <a:p>
            <a:pPr lvl="1" eaLnBrk="1" hangingPunct="1">
              <a:defRPr/>
            </a:pPr>
            <a:r>
              <a:rPr lang="es-ES_tradnl" dirty="0">
                <a:latin typeface="Arial Narrow" charset="0"/>
              </a:rPr>
              <a:t>Tocarse cualquier parte del cuerpo o la ropa.</a:t>
            </a:r>
          </a:p>
          <a:p>
            <a:pPr lvl="1" eaLnBrk="1" hangingPunct="1">
              <a:defRPr/>
            </a:pPr>
            <a:r>
              <a:rPr lang="es-ES_tradnl" dirty="0">
                <a:latin typeface="Arial Narrow" charset="0"/>
              </a:rPr>
              <a:t>Toser, estornudar, sonarse la nariz o usar un pañuelo de tela o de papel.</a:t>
            </a:r>
          </a:p>
          <a:p>
            <a:pPr lvl="1" eaLnBrk="1" hangingPunct="1">
              <a:defRPr/>
            </a:pPr>
            <a:r>
              <a:rPr lang="es-ES_tradnl" dirty="0">
                <a:latin typeface="Arial Narrow" charset="0"/>
              </a:rPr>
              <a:t>Comer, beber, fumar, o masticar chicle o tabaco.</a:t>
            </a:r>
          </a:p>
          <a:p>
            <a:pPr lvl="1" eaLnBrk="1" hangingPunct="1">
              <a:defRPr/>
            </a:pPr>
            <a:r>
              <a:rPr lang="es-ES_tradnl" dirty="0">
                <a:latin typeface="Arial Narrow" charset="0"/>
              </a:rPr>
              <a:t>Tocar objetos sucios.</a:t>
            </a:r>
          </a:p>
          <a:p>
            <a:pPr lvl="1" eaLnBrk="1" hangingPunct="1">
              <a:defRPr/>
            </a:pPr>
            <a:r>
              <a:rPr lang="es-ES_tradnl" dirty="0">
                <a:latin typeface="Arial Narrow" charset="0"/>
              </a:rPr>
              <a:t>Tocar carne, mariscos o aves crudos.</a:t>
            </a:r>
          </a:p>
          <a:p>
            <a:pPr lvl="1" eaLnBrk="1" hangingPunct="1">
              <a:defRPr/>
            </a:pPr>
            <a:r>
              <a:rPr lang="es-ES_tradnl" dirty="0">
                <a:latin typeface="Arial Narrow" charset="0"/>
              </a:rPr>
              <a:t>Sacar la basura.</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3-10</a:t>
            </a:r>
          </a:p>
        </p:txBody>
      </p:sp>
    </p:spTree>
    <p:extLst>
      <p:ext uri="{BB962C8B-B14F-4D97-AF65-F5344CB8AC3E}">
        <p14:creationId xmlns:p14="http://schemas.microsoft.com/office/powerpoint/2010/main" val="2745162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a:xfrm>
            <a:off x="409575" y="1143000"/>
            <a:ext cx="6257232" cy="5440363"/>
          </a:xfrm>
        </p:spPr>
        <p:txBody>
          <a:bodyPr/>
          <a:lstStyle/>
          <a:p>
            <a:pPr marL="0" indent="0" eaLnBrk="1" hangingPunct="1">
              <a:defRPr/>
            </a:pPr>
            <a:r>
              <a:rPr lang="es-ES_tradnl" dirty="0">
                <a:latin typeface="Arial Narrow" charset="0"/>
                <a:cs typeface="+mn-cs"/>
              </a:rPr>
              <a:t>Cuándo lavarse las manos</a:t>
            </a:r>
          </a:p>
          <a:p>
            <a:pPr marL="0" indent="0" eaLnBrk="1" hangingPunct="1">
              <a:defRPr/>
            </a:pPr>
            <a:r>
              <a:rPr lang="es-ES_tradnl" dirty="0">
                <a:latin typeface="Arial Narrow" charset="0"/>
                <a:cs typeface="+mn-cs"/>
              </a:rPr>
              <a:t>Los manipuladores de alimentos deben lavarse las manos </a:t>
            </a:r>
            <a:r>
              <a:rPr lang="es-ES_tradnl" i="1" dirty="0">
                <a:latin typeface="Arial Narrow" charset="0"/>
                <a:cs typeface="+mn-cs"/>
              </a:rPr>
              <a:t>después de</a:t>
            </a:r>
            <a:r>
              <a:rPr lang="es-ES_tradnl" dirty="0">
                <a:latin typeface="Arial Narrow" charset="0"/>
                <a:cs typeface="+mn-cs"/>
              </a:rPr>
              <a:t>:</a:t>
            </a:r>
          </a:p>
          <a:p>
            <a:pPr lvl="1" eaLnBrk="1" hangingPunct="1">
              <a:defRPr/>
            </a:pPr>
            <a:r>
              <a:rPr lang="es-ES_tradnl" dirty="0">
                <a:latin typeface="Arial Narrow" charset="0"/>
              </a:rPr>
              <a:t>Tocar animales de servicio o animales acuáticos.</a:t>
            </a:r>
          </a:p>
          <a:p>
            <a:pPr lvl="1" eaLnBrk="1" hangingPunct="1">
              <a:defRPr/>
            </a:pPr>
            <a:r>
              <a:rPr lang="es-ES_tradnl" dirty="0">
                <a:latin typeface="Arial Narrow" charset="0"/>
              </a:rPr>
              <a:t>Manejar productos químicos que puedan afectar la seguridad de los alimentos.</a:t>
            </a:r>
          </a:p>
          <a:p>
            <a:pPr lvl="1" eaLnBrk="1" hangingPunct="1">
              <a:defRPr/>
            </a:pPr>
            <a:r>
              <a:rPr lang="es-ES_tradnl" dirty="0">
                <a:latin typeface="Arial Narrow" charset="0"/>
              </a:rPr>
              <a:t>Cambiar de tareas (antes de empezar una nueva tarea).</a:t>
            </a:r>
          </a:p>
          <a:p>
            <a:pPr lvl="1" eaLnBrk="1" hangingPunct="1">
              <a:defRPr/>
            </a:pPr>
            <a:r>
              <a:rPr lang="es-ES_tradnl" dirty="0">
                <a:latin typeface="Arial Narrow" charset="0"/>
              </a:rPr>
              <a:t>Salir de la cocina/área de preparación y regresar a ella.</a:t>
            </a:r>
          </a:p>
          <a:p>
            <a:pPr lvl="1" eaLnBrk="1" hangingPunct="1">
              <a:defRPr/>
            </a:pPr>
            <a:r>
              <a:rPr lang="es-ES_tradnl" dirty="0">
                <a:latin typeface="Arial Narrow" charset="0"/>
              </a:rPr>
              <a:t>Manejar dinero.</a:t>
            </a:r>
          </a:p>
          <a:p>
            <a:pPr lvl="1" eaLnBrk="1" hangingPunct="1">
              <a:defRPr/>
            </a:pPr>
            <a:r>
              <a:rPr lang="es-ES_tradnl" dirty="0">
                <a:latin typeface="Arial Narrow" charset="0"/>
              </a:rPr>
              <a:t>Usar aparatos electrónicos.</a:t>
            </a:r>
          </a:p>
          <a:p>
            <a:pPr lvl="1" eaLnBrk="1" hangingPunct="1">
              <a:defRPr/>
            </a:pPr>
            <a:r>
              <a:rPr lang="es-ES_tradnl" dirty="0">
                <a:latin typeface="Arial Narrow" charset="0"/>
              </a:rPr>
              <a:t>Tocar algo que pueda contaminar las manos.</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3-11</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Tree>
    <p:extLst>
      <p:ext uri="{BB962C8B-B14F-4D97-AF65-F5344CB8AC3E}">
        <p14:creationId xmlns:p14="http://schemas.microsoft.com/office/powerpoint/2010/main" val="3522736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a:xfrm>
            <a:off x="409575" y="1143000"/>
            <a:ext cx="5802966" cy="4983163"/>
          </a:xfrm>
        </p:spPr>
        <p:txBody>
          <a:bodyPr/>
          <a:lstStyle/>
          <a:p>
            <a:pPr marL="0" indent="0" eaLnBrk="1" hangingPunct="1">
              <a:defRPr/>
            </a:pPr>
            <a:r>
              <a:rPr lang="es-ES_tradnl" dirty="0">
                <a:latin typeface="Arial Narrow" charset="0"/>
                <a:cs typeface="+mn-cs"/>
              </a:rPr>
              <a:t>Acción correctiva</a:t>
            </a:r>
          </a:p>
          <a:p>
            <a:pPr marL="0" lvl="1" indent="0">
              <a:buFont typeface="Wingdings" pitchFamily="2" charset="2"/>
              <a:buNone/>
              <a:defRPr/>
            </a:pPr>
            <a:r>
              <a:rPr lang="es-ES_tradnl" sz="2400" b="1" dirty="0">
                <a:solidFill>
                  <a:srgbClr val="E97635"/>
                </a:solidFill>
                <a:latin typeface="Arial Narrow" charset="0"/>
              </a:rPr>
              <a:t>Si los manipuladores de alimentos han tocado con sus manos sucias alimentos o superficies que tienen contacto con alimentos: </a:t>
            </a:r>
          </a:p>
          <a:p>
            <a:pPr lvl="1">
              <a:defRPr/>
            </a:pPr>
            <a:r>
              <a:rPr lang="es-ES_tradnl" dirty="0">
                <a:latin typeface="Arial Narrow" panose="020B0606020202030204" pitchFamily="34" charset="0"/>
              </a:rPr>
              <a:t>Deseche los alimentos contaminados.</a:t>
            </a:r>
          </a:p>
          <a:p>
            <a:pPr lvl="1">
              <a:defRPr/>
            </a:pPr>
            <a:r>
              <a:rPr lang="es-ES_tradnl" dirty="0">
                <a:latin typeface="Arial Narrow" panose="020B0606020202030204" pitchFamily="34" charset="0"/>
              </a:rPr>
              <a:t>Limpie los utensilios y el equipo que pudieran estar contaminados.</a:t>
            </a:r>
          </a:p>
          <a:p>
            <a:pPr lvl="1">
              <a:defRPr/>
            </a:pPr>
            <a:r>
              <a:rPr lang="es-ES_tradnl" dirty="0">
                <a:latin typeface="Arial Narrow" panose="020B0606020202030204" pitchFamily="34" charset="0"/>
              </a:rPr>
              <a:t>Vuelva a entrenar o asesore a los manipuladores de alimentos que no están siguiendo los procedimientos apropiados para lavarse las manos.</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3-12</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Tree>
    <p:extLst>
      <p:ext uri="{BB962C8B-B14F-4D97-AF65-F5344CB8AC3E}">
        <p14:creationId xmlns:p14="http://schemas.microsoft.com/office/powerpoint/2010/main" val="2516720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95234" name="Rectangle 2"/>
          <p:cNvSpPr>
            <a:spLocks noGrp="1" noChangeArrowheads="1"/>
          </p:cNvSpPr>
          <p:nvPr>
            <p:ph type="title"/>
          </p:nvPr>
        </p:nvSpPr>
        <p:spPr/>
        <p:txBody>
          <a:bodyPr/>
          <a:lstStyle/>
          <a:p>
            <a:pPr eaLnBrk="1" hangingPunct="1">
              <a:defRPr/>
            </a:pPr>
            <a:r>
              <a:rPr lang="es-ES_tradnl" dirty="0">
                <a:latin typeface="Arial Narrow" charset="0"/>
              </a:rPr>
              <a:t>Lavado de las manos </a:t>
            </a:r>
            <a:endParaRPr lang="es-ES_tradnl" dirty="0">
              <a:latin typeface="Arial Narrow" charset="0"/>
              <a:cs typeface="+mj-cs"/>
            </a:endParaRPr>
          </a:p>
        </p:txBody>
      </p:sp>
      <p:sp>
        <p:nvSpPr>
          <p:cNvPr id="95235" name="Rectangle 3"/>
          <p:cNvSpPr>
            <a:spLocks noGrp="1" noChangeArrowheads="1"/>
          </p:cNvSpPr>
          <p:nvPr>
            <p:ph idx="1"/>
          </p:nvPr>
        </p:nvSpPr>
        <p:spPr>
          <a:xfrm>
            <a:off x="409575" y="1143000"/>
            <a:ext cx="5843307" cy="4983163"/>
          </a:xfrm>
        </p:spPr>
        <p:txBody>
          <a:bodyPr/>
          <a:lstStyle/>
          <a:p>
            <a:pPr eaLnBrk="1" hangingPunct="1">
              <a:defRPr/>
            </a:pPr>
            <a:r>
              <a:rPr lang="es-ES_tradnl" dirty="0">
                <a:latin typeface="Arial Narrow" charset="0"/>
                <a:cs typeface="+mn-cs"/>
              </a:rPr>
              <a:t>Antisépticos para manos:</a:t>
            </a:r>
          </a:p>
          <a:p>
            <a:pPr lvl="1" eaLnBrk="1" hangingPunct="1">
              <a:defRPr/>
            </a:pPr>
            <a:r>
              <a:rPr lang="es-ES_tradnl" dirty="0">
                <a:latin typeface="Arial Narrow" charset="0"/>
              </a:rPr>
              <a:t>Líquidos o geles que se usan para reducir la cantidad de patógenos que hay en la piel.</a:t>
            </a:r>
          </a:p>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cs typeface="+mn-cs"/>
              </a:rPr>
              <a:t>Si usa antisépticos para manos:</a:t>
            </a:r>
          </a:p>
          <a:p>
            <a:pPr lvl="1" eaLnBrk="1" hangingPunct="1">
              <a:defRPr/>
            </a:pPr>
            <a:r>
              <a:rPr lang="es-ES_tradnl" dirty="0">
                <a:latin typeface="Arial Narrow" charset="0"/>
              </a:rPr>
              <a:t>Deben cumplir los estándares del Código de Reglamentos Federales (CFR) y de la Administración de Alimentos y Drogas (FDA).</a:t>
            </a:r>
          </a:p>
          <a:p>
            <a:pPr lvl="1" eaLnBrk="1" hangingPunct="1">
              <a:defRPr/>
            </a:pPr>
            <a:r>
              <a:rPr lang="es-ES_tradnl" dirty="0">
                <a:latin typeface="Arial Narrow" charset="0"/>
              </a:rPr>
              <a:t>Use los antisépticos para manos sólo </a:t>
            </a:r>
            <a:r>
              <a:rPr lang="es-ES_tradnl" i="1" dirty="0">
                <a:latin typeface="Arial Narrow" charset="0"/>
              </a:rPr>
              <a:t>después de </a:t>
            </a:r>
            <a:r>
              <a:rPr lang="es-ES_tradnl" dirty="0">
                <a:latin typeface="Arial Narrow" charset="0"/>
              </a:rPr>
              <a:t>lavarse las manos. </a:t>
            </a:r>
          </a:p>
          <a:p>
            <a:pPr lvl="1" eaLnBrk="1" hangingPunct="1">
              <a:defRPr/>
            </a:pPr>
            <a:r>
              <a:rPr lang="es-ES_tradnl" dirty="0">
                <a:solidFill>
                  <a:srgbClr val="FF0000"/>
                </a:solidFill>
                <a:latin typeface="Arial Narrow" charset="0"/>
              </a:rPr>
              <a:t>NUNCA</a:t>
            </a:r>
            <a:r>
              <a:rPr lang="es-ES_tradnl" dirty="0">
                <a:latin typeface="Arial Narrow" charset="0"/>
              </a:rPr>
              <a:t> los use en lugar de lavárselas.</a:t>
            </a:r>
          </a:p>
          <a:p>
            <a:pPr lvl="1" eaLnBrk="1" hangingPunct="1">
              <a:defRPr/>
            </a:pPr>
            <a:r>
              <a:rPr lang="es-ES_tradnl" dirty="0">
                <a:latin typeface="Arial Narrow" charset="0"/>
              </a:rPr>
              <a:t>Antes de tocar los alimentos o el equipo, espere a que el antiséptico se seque.</a:t>
            </a:r>
          </a:p>
        </p:txBody>
      </p:sp>
      <p:sp>
        <p:nvSpPr>
          <p:cNvPr id="95236"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3-14</a:t>
            </a:r>
          </a:p>
        </p:txBody>
      </p:sp>
      <p:pic>
        <p:nvPicPr>
          <p:cNvPr id="2" name="Picture 1" descr="6e_c03_0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ChangeArrowheads="1"/>
          </p:cNvSpPr>
          <p:nvPr/>
        </p:nvSpPr>
        <p:spPr bwMode="auto">
          <a:xfrm>
            <a:off x="4975225" y="1784350"/>
            <a:ext cx="1601788" cy="179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pic>
        <p:nvPicPr>
          <p:cNvPr id="11" name="Picture Placeholder 10">
            <a:extLst>
              <a:ext uri="{FF2B5EF4-FFF2-40B4-BE49-F238E27FC236}">
                <a16:creationId xmlns:a16="http://schemas.microsoft.com/office/drawing/2014/main" id="{B1B481A7-D7B5-4A00-A831-2F58940475AB}"/>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Lst>
          </a:blip>
          <a:srcRect/>
          <a:stretch/>
        </p:blipFill>
        <p:spPr>
          <a:xfrm>
            <a:off x="1020763" y="2251874"/>
            <a:ext cx="2103437" cy="2103120"/>
          </a:xfrm>
        </p:spPr>
      </p:pic>
      <p:pic>
        <p:nvPicPr>
          <p:cNvPr id="14" name="Picture Placeholder 13">
            <a:extLst>
              <a:ext uri="{FF2B5EF4-FFF2-40B4-BE49-F238E27FC236}">
                <a16:creationId xmlns:a16="http://schemas.microsoft.com/office/drawing/2014/main" id="{0A287E50-2ACB-445A-B357-0CEE78670F38}"/>
              </a:ext>
            </a:extLst>
          </p:cNvPr>
          <p:cNvPicPr>
            <a:picLocks noGrp="1" noChangeAspect="1"/>
          </p:cNvPicPr>
          <p:nvPr>
            <p:ph type="pic" sz="quarter" idx="21"/>
          </p:nvPr>
        </p:nvPicPr>
        <p:blipFill rotWithShape="1">
          <a:blip r:embed="rId4" cstate="print">
            <a:extLst>
              <a:ext uri="{28A0092B-C50C-407E-A947-70E740481C1C}">
                <a14:useLocalDpi xmlns:a14="http://schemas.microsoft.com/office/drawing/2010/main"/>
              </a:ext>
            </a:extLst>
          </a:blip>
          <a:srcRect/>
          <a:stretch/>
        </p:blipFill>
        <p:spPr>
          <a:xfrm>
            <a:off x="3826874" y="2243407"/>
            <a:ext cx="2103437" cy="2103120"/>
          </a:xfrm>
        </p:spPr>
      </p:pic>
      <p:pic>
        <p:nvPicPr>
          <p:cNvPr id="16" name="Picture Placeholder 15">
            <a:extLst>
              <a:ext uri="{FF2B5EF4-FFF2-40B4-BE49-F238E27FC236}">
                <a16:creationId xmlns:a16="http://schemas.microsoft.com/office/drawing/2014/main" id="{47F509AC-A70D-445C-97CC-A9521FEE0B89}"/>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a:ext>
            </a:extLst>
          </a:blip>
          <a:srcRect/>
          <a:stretch/>
        </p:blipFill>
        <p:spPr>
          <a:xfrm>
            <a:off x="6535834" y="2251874"/>
            <a:ext cx="2103437" cy="2103120"/>
          </a:xfrm>
        </p:spPr>
      </p:pic>
      <p:sp>
        <p:nvSpPr>
          <p:cNvPr id="5" name="Text Placeholder 4"/>
          <p:cNvSpPr>
            <a:spLocks noGrp="1"/>
          </p:cNvSpPr>
          <p:nvPr>
            <p:ph type="body" sz="quarter" idx="19"/>
          </p:nvPr>
        </p:nvSpPr>
        <p:spPr>
          <a:xfrm>
            <a:off x="6223886" y="4420517"/>
            <a:ext cx="2723578" cy="395287"/>
          </a:xfrm>
        </p:spPr>
        <p:txBody>
          <a:bodyPr/>
          <a:lstStyle/>
          <a:p>
            <a:pPr marL="0" indent="0">
              <a:spcBef>
                <a:spcPts val="0"/>
              </a:spcBef>
            </a:pPr>
            <a:r>
              <a:rPr lang="es-ES_tradnl" dirty="0">
                <a:solidFill>
                  <a:srgbClr val="FF0000"/>
                </a:solidFill>
              </a:rPr>
              <a:t>NO</a:t>
            </a:r>
            <a:r>
              <a:rPr lang="es-ES_tradnl" dirty="0"/>
              <a:t> use esmalte de uñas.</a:t>
            </a:r>
          </a:p>
        </p:txBody>
      </p:sp>
      <p:sp>
        <p:nvSpPr>
          <p:cNvPr id="3" name="Text Placeholder 2"/>
          <p:cNvSpPr>
            <a:spLocks noGrp="1"/>
          </p:cNvSpPr>
          <p:nvPr>
            <p:ph type="body" sz="quarter" idx="18"/>
          </p:nvPr>
        </p:nvSpPr>
        <p:spPr>
          <a:xfrm>
            <a:off x="3518505" y="4420517"/>
            <a:ext cx="2723578" cy="975942"/>
          </a:xfrm>
        </p:spPr>
        <p:txBody>
          <a:bodyPr/>
          <a:lstStyle/>
          <a:p>
            <a:pPr marL="0" indent="0">
              <a:spcBef>
                <a:spcPts val="0"/>
              </a:spcBef>
            </a:pPr>
            <a:r>
              <a:rPr lang="es-ES_tradnl" dirty="0">
                <a:solidFill>
                  <a:srgbClr val="FF0000"/>
                </a:solidFill>
              </a:rPr>
              <a:t>NO</a:t>
            </a:r>
            <a:r>
              <a:rPr lang="es-ES_tradnl" dirty="0"/>
              <a:t> use uñas postizas.</a:t>
            </a:r>
          </a:p>
        </p:txBody>
      </p:sp>
      <p:sp>
        <p:nvSpPr>
          <p:cNvPr id="96260" name="Rectangle 3"/>
          <p:cNvSpPr>
            <a:spLocks noGrp="1" noChangeArrowheads="1"/>
          </p:cNvSpPr>
          <p:nvPr>
            <p:ph type="body" sz="quarter" idx="17"/>
          </p:nvPr>
        </p:nvSpPr>
        <p:spPr>
          <a:xfrm>
            <a:off x="719742" y="4420517"/>
            <a:ext cx="2723578" cy="841031"/>
          </a:xfrm>
        </p:spPr>
        <p:txBody>
          <a:bodyPr/>
          <a:lstStyle/>
          <a:p>
            <a:pPr marL="0" indent="0" eaLnBrk="1" hangingPunct="1">
              <a:defRPr/>
            </a:pPr>
            <a:r>
              <a:rPr lang="es-ES_tradnl" dirty="0">
                <a:latin typeface="Arial Narrow" charset="0"/>
                <a:cs typeface="+mn-cs"/>
              </a:rPr>
              <a:t>Mantenga limpias y cortas las uñas.</a:t>
            </a:r>
          </a:p>
        </p:txBody>
      </p:sp>
      <p:sp>
        <p:nvSpPr>
          <p:cNvPr id="96259" name="Rectangle 2"/>
          <p:cNvSpPr>
            <a:spLocks noGrp="1" noChangeArrowheads="1"/>
          </p:cNvSpPr>
          <p:nvPr>
            <p:ph type="title"/>
          </p:nvPr>
        </p:nvSpPr>
        <p:spPr/>
        <p:txBody>
          <a:bodyPr/>
          <a:lstStyle/>
          <a:p>
            <a:pPr eaLnBrk="1" hangingPunct="1">
              <a:defRPr/>
            </a:pPr>
            <a:r>
              <a:rPr lang="es-ES_tradnl" dirty="0">
                <a:latin typeface="Arial Narrow" charset="0"/>
                <a:cs typeface="+mj-cs"/>
              </a:rPr>
              <a:t>Cuidado de las manos</a:t>
            </a:r>
          </a:p>
        </p:txBody>
      </p:sp>
      <p:sp>
        <p:nvSpPr>
          <p:cNvPr id="2" name="Content Placeholder 1"/>
          <p:cNvSpPr>
            <a:spLocks noGrp="1"/>
          </p:cNvSpPr>
          <p:nvPr>
            <p:ph idx="1"/>
          </p:nvPr>
        </p:nvSpPr>
        <p:spPr/>
        <p:txBody>
          <a:bodyPr/>
          <a:lstStyle/>
          <a:p>
            <a:r>
              <a:rPr lang="es-ES_tradnl" sz="2800" dirty="0">
                <a:latin typeface="Arial Narrow" charset="0"/>
              </a:rPr>
              <a:t>Pautas para el cuidado de las manos:</a:t>
            </a:r>
          </a:p>
          <a:p>
            <a:endParaRPr lang="en-US" dirty="0"/>
          </a:p>
        </p:txBody>
      </p:sp>
      <p:sp>
        <p:nvSpPr>
          <p:cNvPr id="96267" name="Text Box 205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3-15</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C8C7C3-57D8-4CCE-9705-AB08C0761C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7283" name="Rectangle 2"/>
          <p:cNvSpPr>
            <a:spLocks noGrp="1" noChangeArrowheads="1"/>
          </p:cNvSpPr>
          <p:nvPr>
            <p:ph type="title"/>
          </p:nvPr>
        </p:nvSpPr>
        <p:spPr/>
        <p:txBody>
          <a:bodyPr/>
          <a:lstStyle/>
          <a:p>
            <a:pPr eaLnBrk="1" hangingPunct="1">
              <a:defRPr/>
            </a:pPr>
            <a:r>
              <a:rPr lang="es-ES_tradnl" dirty="0">
                <a:latin typeface="Arial Narrow" charset="0"/>
                <a:cs typeface="+mj-cs"/>
              </a:rPr>
              <a:t>Heridas o forúnculos (abscesos) infectados</a:t>
            </a:r>
          </a:p>
        </p:txBody>
      </p:sp>
      <p:sp>
        <p:nvSpPr>
          <p:cNvPr id="98307" name="Rectangle 3"/>
          <p:cNvSpPr>
            <a:spLocks noGrp="1" noChangeArrowheads="1"/>
          </p:cNvSpPr>
          <p:nvPr>
            <p:ph idx="1"/>
          </p:nvPr>
        </p:nvSpPr>
        <p:spPr>
          <a:xfrm>
            <a:off x="409575" y="1143000"/>
            <a:ext cx="5937437" cy="5440363"/>
          </a:xfrm>
        </p:spPr>
        <p:txBody>
          <a:bodyPr/>
          <a:lstStyle/>
          <a:p>
            <a:pPr marL="0" indent="0" eaLnBrk="1" hangingPunct="1">
              <a:buFont typeface="Wingdings" pitchFamily="2" charset="2"/>
              <a:buNone/>
              <a:defRPr/>
            </a:pPr>
            <a:r>
              <a:rPr lang="es-ES_tradnl" dirty="0">
                <a:ea typeface="+mn-ea"/>
                <a:cs typeface="+mn-cs"/>
              </a:rPr>
              <a:t>Las heridas, las cortadas y los forúnculos infectados:</a:t>
            </a:r>
          </a:p>
          <a:p>
            <a:pPr marL="347472" lvl="1" indent="-347472" eaLnBrk="1" hangingPunct="1">
              <a:lnSpc>
                <a:spcPct val="100000"/>
              </a:lnSpc>
              <a:spcBef>
                <a:spcPts val="900"/>
              </a:spcBef>
              <a:buFont typeface="Wingdings" pitchFamily="2" charset="2"/>
              <a:buChar char="l"/>
              <a:defRPr/>
            </a:pPr>
            <a:r>
              <a:rPr lang="es-ES_tradnl" dirty="0"/>
              <a:t>Contienen pus.</a:t>
            </a:r>
          </a:p>
          <a:p>
            <a:pPr marL="347472" lvl="1" indent="-347472" eaLnBrk="1" hangingPunct="1">
              <a:lnSpc>
                <a:spcPct val="100000"/>
              </a:lnSpc>
              <a:spcBef>
                <a:spcPts val="900"/>
              </a:spcBef>
              <a:buFont typeface="Wingdings" pitchFamily="2" charset="2"/>
              <a:buChar char="l"/>
              <a:defRPr/>
            </a:pPr>
            <a:r>
              <a:rPr lang="es-ES_tradnl" dirty="0"/>
              <a:t>Se deben cubrir si están abiertos o supurando.</a:t>
            </a:r>
          </a:p>
          <a:p>
            <a:pPr marL="0" indent="0" eaLnBrk="1" hangingPunct="1">
              <a:buFont typeface="Wingdings" pitchFamily="2" charset="2"/>
              <a:buNone/>
              <a:defRPr/>
            </a:pPr>
            <a:r>
              <a:rPr lang="es-ES_tradnl" dirty="0">
                <a:ea typeface="+mn-ea"/>
                <a:cs typeface="+mn-cs"/>
              </a:rPr>
              <a:t>La manera de cubrir la herida depende de dónde estén:</a:t>
            </a:r>
          </a:p>
          <a:p>
            <a:pPr lvl="1" eaLnBrk="1" hangingPunct="1">
              <a:buFont typeface="Wingdings" pitchFamily="2" charset="2"/>
              <a:buChar char="l"/>
              <a:defRPr/>
            </a:pPr>
            <a:r>
              <a:rPr lang="es-ES_tradnl" dirty="0"/>
              <a:t>Mano, dedo o muñeca: Cúbrala con una protección impermeable (por ejemplo, un vendaje y un dedil) y después un guante de un solo uso.</a:t>
            </a:r>
          </a:p>
          <a:p>
            <a:pPr lvl="1" eaLnBrk="1" hangingPunct="1">
              <a:buFont typeface="Wingdings" pitchFamily="2" charset="2"/>
              <a:buChar char="l"/>
              <a:defRPr/>
            </a:pPr>
            <a:r>
              <a:rPr lang="es-ES_tradnl" dirty="0"/>
              <a:t>Antebrazo: Cúbrala con una protección impermeable, como un vendaje.</a:t>
            </a:r>
          </a:p>
          <a:p>
            <a:pPr lvl="1" eaLnBrk="1" hangingPunct="1">
              <a:buFont typeface="Wingdings" pitchFamily="2" charset="2"/>
              <a:buChar char="l"/>
              <a:defRPr/>
            </a:pPr>
            <a:r>
              <a:rPr lang="es-ES_tradnl" dirty="0"/>
              <a:t>Otras partes del cuerpo: Cúbrala con vendaje seco y ajustado.</a:t>
            </a: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8306" name="Rectangle 2"/>
          <p:cNvSpPr>
            <a:spLocks noGrp="1" noChangeArrowheads="1"/>
          </p:cNvSpPr>
          <p:nvPr>
            <p:ph type="title"/>
          </p:nvPr>
        </p:nvSpPr>
        <p:spPr/>
        <p:txBody>
          <a:bodyPr/>
          <a:lstStyle/>
          <a:p>
            <a:pPr eaLnBrk="1" hangingPunct="1">
              <a:defRPr/>
            </a:pPr>
            <a:r>
              <a:rPr lang="es-ES" dirty="0">
                <a:latin typeface="Arial Narrow" charset="0"/>
                <a:cs typeface="+mj-cs"/>
              </a:rPr>
              <a:t>Guantes de un solo uso</a:t>
            </a:r>
            <a:endParaRPr lang="en-US" dirty="0">
              <a:latin typeface="Arial Narrow" charset="0"/>
              <a:cs typeface="+mj-cs"/>
            </a:endParaRPr>
          </a:p>
        </p:txBody>
      </p:sp>
      <p:sp>
        <p:nvSpPr>
          <p:cNvPr id="98307" name="Rectangle 3"/>
          <p:cNvSpPr>
            <a:spLocks noGrp="1" noChangeArrowheads="1"/>
          </p:cNvSpPr>
          <p:nvPr>
            <p:ph idx="1"/>
          </p:nvPr>
        </p:nvSpPr>
        <p:spPr>
          <a:xfrm>
            <a:off x="409575" y="1143000"/>
            <a:ext cx="5882043" cy="4983163"/>
          </a:xfrm>
        </p:spPr>
        <p:txBody>
          <a:bodyPr/>
          <a:lstStyle/>
          <a:p>
            <a:pPr marL="0" indent="0" eaLnBrk="1" hangingPunct="1">
              <a:defRPr/>
            </a:pPr>
            <a:r>
              <a:rPr lang="es-ES" dirty="0">
                <a:latin typeface="Arial Narrow" charset="0"/>
                <a:cs typeface="+mn-cs"/>
              </a:rPr>
              <a:t>Guantes de un solo uso</a:t>
            </a:r>
            <a:r>
              <a:rPr lang="en-US" dirty="0">
                <a:latin typeface="Arial Narrow" charset="0"/>
                <a:cs typeface="+mn-cs"/>
              </a:rPr>
              <a:t>:</a:t>
            </a:r>
          </a:p>
          <a:p>
            <a:pPr lvl="1" eaLnBrk="1" hangingPunct="1">
              <a:defRPr/>
            </a:pPr>
            <a:r>
              <a:rPr lang="es-ES" dirty="0">
                <a:solidFill>
                  <a:srgbClr val="FF0000"/>
                </a:solidFill>
                <a:latin typeface="Arial Narrow" charset="0"/>
              </a:rPr>
              <a:t>NUNCA</a:t>
            </a:r>
            <a:r>
              <a:rPr lang="es-ES" dirty="0">
                <a:solidFill>
                  <a:srgbClr val="000000"/>
                </a:solidFill>
                <a:latin typeface="Arial Narrow" charset="0"/>
              </a:rPr>
              <a:t> deben usarse en lugar de lavarse las manos.</a:t>
            </a:r>
            <a:endParaRPr lang="en-US" dirty="0">
              <a:solidFill>
                <a:srgbClr val="000000"/>
              </a:solidFill>
              <a:latin typeface="Arial Narrow" charset="0"/>
            </a:endParaRPr>
          </a:p>
          <a:p>
            <a:pPr lvl="1" eaLnBrk="1" hangingPunct="1">
              <a:defRPr/>
            </a:pPr>
            <a:r>
              <a:rPr lang="es-ES_tradnl" dirty="0">
                <a:solidFill>
                  <a:srgbClr val="000000"/>
                </a:solidFill>
                <a:latin typeface="Arial Narrow" charset="0"/>
              </a:rPr>
              <a:t>Se deben usar al manejar alimentos listos para comer.</a:t>
            </a:r>
          </a:p>
          <a:p>
            <a:pPr lvl="2" eaLnBrk="1" hangingPunct="1">
              <a:defRPr/>
            </a:pPr>
            <a:r>
              <a:rPr lang="es-ES_tradnl" sz="2200" dirty="0">
                <a:solidFill>
                  <a:srgbClr val="000000"/>
                </a:solidFill>
                <a:latin typeface="Arial Narrow" charset="0"/>
              </a:rPr>
              <a:t>Excepto al lavar frutas y verduras</a:t>
            </a:r>
          </a:p>
          <a:p>
            <a:pPr lvl="2" eaLnBrk="1" hangingPunct="1">
              <a:defRPr/>
            </a:pPr>
            <a:r>
              <a:rPr lang="es-ES_tradnl" sz="2200" dirty="0">
                <a:solidFill>
                  <a:srgbClr val="000000"/>
                </a:solidFill>
                <a:latin typeface="Arial Narrow" charset="0"/>
              </a:rPr>
              <a:t>Excepto al manejar ingredientes listos para comer para un platillo que se va a cocinar a la temperatura interna correcta </a:t>
            </a:r>
          </a:p>
          <a:p>
            <a:pPr marL="694944" lvl="2" indent="-347472" eaLnBrk="1" hangingPunct="1">
              <a:lnSpc>
                <a:spcPct val="100000"/>
              </a:lnSpc>
              <a:spcBef>
                <a:spcPts val="900"/>
              </a:spcBef>
              <a:defRPr/>
            </a:pP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s-ES" dirty="0">
                <a:latin typeface="Arial Narrow" charset="0"/>
                <a:cs typeface="+mj-cs"/>
              </a:rPr>
              <a:t>Guantes de un solo uso</a:t>
            </a:r>
            <a:endParaRPr lang="en-US" dirty="0">
              <a:latin typeface="Arial Narrow" charset="0"/>
              <a:cs typeface="+mj-cs"/>
            </a:endParaRPr>
          </a:p>
        </p:txBody>
      </p:sp>
      <p:sp>
        <p:nvSpPr>
          <p:cNvPr id="98307" name="Rectangle 3"/>
          <p:cNvSpPr>
            <a:spLocks noGrp="1" noChangeArrowheads="1"/>
          </p:cNvSpPr>
          <p:nvPr>
            <p:ph idx="1"/>
          </p:nvPr>
        </p:nvSpPr>
        <p:spPr/>
        <p:txBody>
          <a:bodyPr/>
          <a:lstStyle/>
          <a:p>
            <a:pPr marL="0" indent="0" eaLnBrk="1" hangingPunct="1">
              <a:defRPr/>
            </a:pPr>
            <a:r>
              <a:rPr lang="es-ES_tradnl" dirty="0">
                <a:latin typeface="Arial Narrow" charset="0"/>
                <a:cs typeface="+mn-cs"/>
              </a:rPr>
              <a:t>Qué guantes debe comprar:</a:t>
            </a:r>
          </a:p>
          <a:p>
            <a:pPr lvl="1" eaLnBrk="1" hangingPunct="1">
              <a:defRPr/>
            </a:pPr>
            <a:r>
              <a:rPr lang="es-ES_tradnl" dirty="0">
                <a:solidFill>
                  <a:srgbClr val="000000"/>
                </a:solidFill>
                <a:latin typeface="Arial Narrow" charset="0"/>
              </a:rPr>
              <a:t>Guantes aprobados</a:t>
            </a:r>
          </a:p>
          <a:p>
            <a:pPr lvl="1" eaLnBrk="1" hangingPunct="1">
              <a:defRPr/>
            </a:pPr>
            <a:r>
              <a:rPr lang="es-ES_tradnl" dirty="0">
                <a:solidFill>
                  <a:srgbClr val="000000"/>
                </a:solidFill>
                <a:latin typeface="Arial Narrow" charset="0"/>
              </a:rPr>
              <a:t>Guantes desechables</a:t>
            </a:r>
          </a:p>
          <a:p>
            <a:pPr lvl="1" eaLnBrk="1" hangingPunct="1">
              <a:defRPr/>
            </a:pPr>
            <a:r>
              <a:rPr lang="es-ES_tradnl" dirty="0">
                <a:solidFill>
                  <a:srgbClr val="000000"/>
                </a:solidFill>
                <a:latin typeface="Arial Narrow" charset="0"/>
              </a:rPr>
              <a:t>Varios tamaños</a:t>
            </a:r>
          </a:p>
          <a:p>
            <a:pPr lvl="1" eaLnBrk="1" hangingPunct="1">
              <a:defRPr/>
            </a:pPr>
            <a:r>
              <a:rPr lang="es-ES_tradnl" dirty="0">
                <a:solidFill>
                  <a:srgbClr val="000000"/>
                </a:solidFill>
                <a:latin typeface="Arial Narrow" charset="0"/>
              </a:rPr>
              <a:t>Alternativas al látex</a:t>
            </a:r>
            <a:endParaRPr lang="es-ES_tradnl"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3-17</a:t>
            </a:r>
          </a:p>
        </p:txBody>
      </p:sp>
      <p:pic>
        <p:nvPicPr>
          <p:cNvPr id="7"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39159146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9330" name="Rectangle 2"/>
          <p:cNvSpPr>
            <a:spLocks noGrp="1" noChangeArrowheads="1"/>
          </p:cNvSpPr>
          <p:nvPr>
            <p:ph type="title"/>
          </p:nvPr>
        </p:nvSpPr>
        <p:spPr/>
        <p:txBody>
          <a:bodyPr/>
          <a:lstStyle/>
          <a:p>
            <a:pPr eaLnBrk="1" hangingPunct="1">
              <a:defRPr/>
            </a:pPr>
            <a:r>
              <a:rPr lang="es-ES" dirty="0">
                <a:latin typeface="Arial Narrow" charset="0"/>
                <a:cs typeface="+mj-cs"/>
              </a:rPr>
              <a:t>Guantes de un solo uso </a:t>
            </a:r>
            <a:endParaRPr lang="en-US" dirty="0">
              <a:latin typeface="Arial Narrow" charset="0"/>
              <a:cs typeface="+mj-cs"/>
            </a:endParaRPr>
          </a:p>
        </p:txBody>
      </p:sp>
      <p:sp>
        <p:nvSpPr>
          <p:cNvPr id="99331" name="Rectangle 3"/>
          <p:cNvSpPr>
            <a:spLocks noGrp="1" noChangeArrowheads="1"/>
          </p:cNvSpPr>
          <p:nvPr>
            <p:ph idx="1"/>
          </p:nvPr>
        </p:nvSpPr>
        <p:spPr>
          <a:xfrm>
            <a:off x="409575" y="1143000"/>
            <a:ext cx="5645236" cy="4983163"/>
          </a:xfrm>
        </p:spPr>
        <p:txBody>
          <a:bodyPr/>
          <a:lstStyle/>
          <a:p>
            <a:pPr marL="0" indent="0" eaLnBrk="1" hangingPunct="1">
              <a:defRPr/>
            </a:pPr>
            <a:r>
              <a:rPr lang="es-ES_tradnl" dirty="0">
                <a:latin typeface="Arial Narrow" charset="0"/>
              </a:rPr>
              <a:t>Cómo usar los guantes:</a:t>
            </a:r>
          </a:p>
          <a:p>
            <a:pPr lvl="1" eaLnBrk="1" hangingPunct="1">
              <a:defRPr/>
            </a:pPr>
            <a:r>
              <a:rPr lang="es-ES_tradnl" dirty="0">
                <a:solidFill>
                  <a:srgbClr val="000000"/>
                </a:solidFill>
                <a:latin typeface="Arial Narrow" charset="0"/>
              </a:rPr>
              <a:t>Lávese y séquese las manos antes de ponerse guantes </a:t>
            </a:r>
            <a:r>
              <a:rPr lang="es-US" dirty="0"/>
              <a:t>cuando comience una nueva tarea.</a:t>
            </a:r>
            <a:endParaRPr lang="es-ES_tradnl" dirty="0">
              <a:solidFill>
                <a:srgbClr val="000000"/>
              </a:solidFill>
              <a:latin typeface="Arial Narrow" charset="0"/>
            </a:endParaRPr>
          </a:p>
          <a:p>
            <a:pPr lvl="1" eaLnBrk="1" hangingPunct="1">
              <a:defRPr/>
            </a:pPr>
            <a:r>
              <a:rPr lang="es-ES_tradnl" dirty="0">
                <a:solidFill>
                  <a:srgbClr val="000000"/>
                </a:solidFill>
                <a:latin typeface="Arial Narrow" charset="0"/>
              </a:rPr>
              <a:t>Seleccione guantes del tamaño correcto.</a:t>
            </a:r>
          </a:p>
          <a:p>
            <a:pPr lvl="1" eaLnBrk="1" hangingPunct="1">
              <a:defRPr/>
            </a:pPr>
            <a:r>
              <a:rPr lang="es-ES_tradnl" dirty="0">
                <a:solidFill>
                  <a:srgbClr val="000000"/>
                </a:solidFill>
                <a:latin typeface="Arial Narrow" charset="0"/>
              </a:rPr>
              <a:t>Al ponerse los guantes, tómelos por la orilla.</a:t>
            </a:r>
          </a:p>
          <a:p>
            <a:pPr lvl="1" eaLnBrk="1" hangingPunct="1">
              <a:defRPr/>
            </a:pPr>
            <a:r>
              <a:rPr lang="es-ES_tradnl" dirty="0">
                <a:solidFill>
                  <a:srgbClr val="000000"/>
                </a:solidFill>
                <a:latin typeface="Arial Narrow" charset="0"/>
              </a:rPr>
              <a:t>Después de ponerse los guantes, vea si tienen agujeros o rasgaduras.</a:t>
            </a:r>
          </a:p>
          <a:p>
            <a:pPr lvl="1" eaLnBrk="1" hangingPunct="1">
              <a:defRPr/>
            </a:pPr>
            <a:r>
              <a:rPr lang="es-ES_tradnl" dirty="0">
                <a:solidFill>
                  <a:srgbClr val="FF0000"/>
                </a:solidFill>
              </a:rPr>
              <a:t>NUNCA</a:t>
            </a:r>
            <a:r>
              <a:rPr lang="es-ES_tradnl" dirty="0">
                <a:solidFill>
                  <a:srgbClr val="000000"/>
                </a:solidFill>
                <a:latin typeface="Arial Narrow" charset="0"/>
              </a:rPr>
              <a:t> sople dentro de los guantes.</a:t>
            </a:r>
          </a:p>
          <a:p>
            <a:pPr lvl="1" eaLnBrk="1" hangingPunct="1">
              <a:defRPr/>
            </a:pPr>
            <a:r>
              <a:rPr lang="es-ES_tradnl" dirty="0">
                <a:solidFill>
                  <a:srgbClr val="FF0000"/>
                </a:solidFill>
              </a:rPr>
              <a:t>NUNCA</a:t>
            </a:r>
            <a:r>
              <a:rPr lang="es-ES_tradnl" dirty="0">
                <a:solidFill>
                  <a:srgbClr val="000000"/>
                </a:solidFill>
                <a:latin typeface="Arial Narrow" charset="0"/>
              </a:rPr>
              <a:t> enrolle los guantes para que sean más fáciles de poner.</a:t>
            </a:r>
          </a:p>
          <a:p>
            <a:pPr lvl="1" eaLnBrk="1" hangingPunct="1">
              <a:defRPr/>
            </a:pPr>
            <a:r>
              <a:rPr lang="es-ES_tradnl" dirty="0">
                <a:solidFill>
                  <a:srgbClr val="FF0000"/>
                </a:solidFill>
              </a:rPr>
              <a:t>NUNCA</a:t>
            </a:r>
            <a:r>
              <a:rPr lang="es-ES_tradnl" dirty="0"/>
              <a:t> lave y vuelva a usar los guantes.</a:t>
            </a:r>
            <a:endParaRPr lang="es-ES_tradnl" dirty="0">
              <a:solidFill>
                <a:srgbClr val="000000"/>
              </a:solidFill>
              <a:latin typeface="Arial Narrow" charset="0"/>
            </a:endParaRP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054"/>
          <p:cNvSpPr>
            <a:spLocks noGrp="1" noChangeArrowheads="1"/>
          </p:cNvSpPr>
          <p:nvPr>
            <p:ph type="title"/>
          </p:nvPr>
        </p:nvSpPr>
        <p:spPr/>
        <p:txBody>
          <a:bodyPr/>
          <a:lstStyle/>
          <a:p>
            <a:pPr eaLnBrk="1" hangingPunct="1">
              <a:defRPr/>
            </a:pPr>
            <a:r>
              <a:rPr lang="es-ES" dirty="0">
                <a:latin typeface="Arial Narrow" charset="0"/>
                <a:cs typeface="+mj-cs"/>
              </a:rPr>
              <a:t>Guantes de un solo uso </a:t>
            </a:r>
            <a:endParaRPr lang="en-US" dirty="0">
              <a:latin typeface="Arial Narrow" charset="0"/>
              <a:cs typeface="+mj-cs"/>
            </a:endParaRPr>
          </a:p>
        </p:txBody>
      </p:sp>
      <p:sp>
        <p:nvSpPr>
          <p:cNvPr id="100354" name="Rectangle 3"/>
          <p:cNvSpPr>
            <a:spLocks noGrp="1" noChangeArrowheads="1"/>
          </p:cNvSpPr>
          <p:nvPr>
            <p:ph idx="1"/>
          </p:nvPr>
        </p:nvSpPr>
        <p:spPr>
          <a:xfrm>
            <a:off x="409575" y="1143000"/>
            <a:ext cx="5521668" cy="3743793"/>
          </a:xfrm>
        </p:spPr>
        <p:txBody>
          <a:bodyPr/>
          <a:lstStyle/>
          <a:p>
            <a:pPr marL="0" indent="0">
              <a:spcBef>
                <a:spcPts val="0"/>
              </a:spcBef>
              <a:spcAft>
                <a:spcPts val="0"/>
              </a:spcAft>
            </a:pPr>
            <a:r>
              <a:rPr lang="es-ES" dirty="0">
                <a:ea typeface="ＭＳ Ｐゴシック"/>
              </a:rPr>
              <a:t>Cuándo cambiarse los guantes:</a:t>
            </a:r>
          </a:p>
          <a:p>
            <a:pPr lvl="1">
              <a:spcAft>
                <a:spcPts val="0"/>
              </a:spcAft>
              <a:buFont typeface="Wingdings"/>
              <a:buChar char="l"/>
            </a:pPr>
            <a:r>
              <a:rPr lang="es-ES" dirty="0">
                <a:solidFill>
                  <a:srgbClr val="000000"/>
                </a:solidFill>
                <a:ea typeface="ＭＳ Ｐゴシック"/>
                <a:cs typeface="ＭＳ Ｐゴシック"/>
              </a:rPr>
              <a:t>Tan pronto se ensucien o rasguen.</a:t>
            </a:r>
          </a:p>
          <a:p>
            <a:pPr lvl="1">
              <a:spcAft>
                <a:spcPts val="0"/>
              </a:spcAft>
              <a:buFont typeface="Wingdings"/>
              <a:buChar char="l"/>
            </a:pPr>
            <a:r>
              <a:rPr lang="es-ES" dirty="0">
                <a:solidFill>
                  <a:srgbClr val="000000"/>
                </a:solidFill>
                <a:ea typeface="ＭＳ Ｐゴシック"/>
                <a:cs typeface="ＭＳ Ｐゴシック"/>
              </a:rPr>
              <a:t>Antes de comenzar una tarea diferente.</a:t>
            </a:r>
          </a:p>
          <a:p>
            <a:pPr lvl="1">
              <a:spcAft>
                <a:spcPts val="0"/>
              </a:spcAft>
              <a:buFont typeface="Wingdings"/>
              <a:buChar char="l"/>
            </a:pPr>
            <a:r>
              <a:rPr lang="es-ES" dirty="0">
                <a:solidFill>
                  <a:srgbClr val="000000"/>
                </a:solidFill>
                <a:ea typeface="ＭＳ Ｐゴシック"/>
                <a:cs typeface="ＭＳ Ｐゴシック"/>
              </a:rPr>
              <a:t>Después de una interrupción, por ejemplo para </a:t>
            </a:r>
            <a:r>
              <a:rPr lang="en-US" dirty="0"/>
              <a:t>responder</a:t>
            </a:r>
            <a:r>
              <a:rPr lang="es-ES" dirty="0">
                <a:solidFill>
                  <a:srgbClr val="000000"/>
                </a:solidFill>
                <a:ea typeface="ＭＳ Ｐゴシック"/>
                <a:cs typeface="ＭＳ Ｐゴシック"/>
              </a:rPr>
              <a:t> una llamada telefónica.</a:t>
            </a:r>
          </a:p>
          <a:p>
            <a:pPr lvl="1">
              <a:spcAft>
                <a:spcPts val="0"/>
              </a:spcAft>
              <a:buFont typeface="Wingdings"/>
              <a:buChar char="l"/>
            </a:pPr>
            <a:r>
              <a:rPr lang="es-ES" dirty="0">
                <a:solidFill>
                  <a:srgbClr val="000000"/>
                </a:solidFill>
                <a:ea typeface="ＭＳ Ｐゴシック"/>
                <a:cs typeface="ＭＳ Ｐゴシック"/>
              </a:rPr>
              <a:t>Después de tocar carne, aves o mariscos crudos y antes de tocar alimentos listos para comer.</a:t>
            </a:r>
          </a:p>
          <a:p>
            <a:pPr lvl="1">
              <a:spcAft>
                <a:spcPts val="0"/>
              </a:spcAft>
              <a:buFont typeface="Wingdings"/>
              <a:buChar char="l"/>
            </a:pPr>
            <a:r>
              <a:rPr lang="es-ES" dirty="0"/>
              <a:t>Después de cuatro horas de uso continuo.</a:t>
            </a:r>
            <a:endParaRPr lang="es-ES" dirty="0">
              <a:solidFill>
                <a:srgbClr val="000000"/>
              </a:solidFill>
              <a:ea typeface="ＭＳ Ｐゴシック"/>
              <a:cs typeface="ＭＳ Ｐゴシック"/>
            </a:endParaRPr>
          </a:p>
        </p:txBody>
      </p:sp>
      <p:sp>
        <p:nvSpPr>
          <p:cNvPr id="100357"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3-19</a:t>
            </a:r>
          </a:p>
        </p:txBody>
      </p:sp>
      <p:pic>
        <p:nvPicPr>
          <p:cNvPr id="7"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a:t>
            </a:r>
          </a:p>
        </p:txBody>
      </p:sp>
      <p:sp>
        <p:nvSpPr>
          <p:cNvPr id="22531"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Peligros físicos:</a:t>
            </a:r>
          </a:p>
          <a:p>
            <a:pPr lvl="1">
              <a:spcAft>
                <a:spcPts val="0"/>
              </a:spcAft>
              <a:buFont typeface="Wingdings"/>
              <a:buChar char="l"/>
            </a:pPr>
            <a:r>
              <a:rPr lang="es-ES" dirty="0">
                <a:ea typeface="ＭＳ Ｐゴシック"/>
                <a:cs typeface="ＭＳ Ｐゴシック"/>
              </a:rPr>
              <a:t>Virutas de metal</a:t>
            </a:r>
          </a:p>
          <a:p>
            <a:pPr lvl="1">
              <a:spcAft>
                <a:spcPts val="0"/>
              </a:spcAft>
              <a:buFont typeface="Wingdings"/>
              <a:buChar char="l"/>
            </a:pPr>
            <a:r>
              <a:rPr lang="es-ES" dirty="0">
                <a:ea typeface="ＭＳ Ｐゴシック"/>
                <a:cs typeface="ＭＳ Ｐゴシック"/>
              </a:rPr>
              <a:t>Grapas</a:t>
            </a:r>
          </a:p>
          <a:p>
            <a:pPr lvl="1">
              <a:spcAft>
                <a:spcPts val="0"/>
              </a:spcAft>
              <a:buFont typeface="Wingdings"/>
              <a:buChar char="l"/>
            </a:pPr>
            <a:r>
              <a:rPr lang="es-ES" dirty="0">
                <a:ea typeface="ＭＳ Ｐゴシック"/>
                <a:cs typeface="ＭＳ Ｐゴシック"/>
              </a:rPr>
              <a:t>Curitas</a:t>
            </a:r>
          </a:p>
          <a:p>
            <a:pPr lvl="1">
              <a:spcAft>
                <a:spcPts val="0"/>
              </a:spcAft>
              <a:buFont typeface="Wingdings"/>
              <a:buChar char="l"/>
            </a:pPr>
            <a:r>
              <a:rPr lang="es-ES" dirty="0">
                <a:ea typeface="ＭＳ Ｐゴシック"/>
                <a:cs typeface="ＭＳ Ｐゴシック"/>
              </a:rPr>
              <a:t>Vidrio</a:t>
            </a:r>
          </a:p>
          <a:p>
            <a:pPr lvl="1">
              <a:spcAft>
                <a:spcPts val="0"/>
              </a:spcAft>
              <a:buFont typeface="Wingdings"/>
              <a:buChar char="l"/>
            </a:pPr>
            <a:r>
              <a:rPr lang="es-ES" dirty="0">
                <a:ea typeface="ＭＳ Ｐゴシック"/>
                <a:cs typeface="ＭＳ Ｐゴシック"/>
              </a:rPr>
              <a:t>Suciedad </a:t>
            </a:r>
          </a:p>
          <a:p>
            <a:pPr lvl="1">
              <a:spcAft>
                <a:spcPts val="0"/>
              </a:spcAft>
              <a:buFont typeface="Wingdings"/>
              <a:buChar char="l"/>
            </a:pPr>
            <a:r>
              <a:rPr lang="es-ES" dirty="0">
                <a:ea typeface="ＭＳ Ｐゴシック"/>
                <a:cs typeface="ＭＳ Ｐゴシック"/>
              </a:rPr>
              <a:t>Objetos naturales (por ejemplo, espinas de pescado)</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1-10</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E1E497-6E5E-4BE5-A5A4-25F404517F7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1378" name="Rectangle 2"/>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Contacto de las manos descubiertas con alimentos listos para comer</a:t>
            </a:r>
          </a:p>
        </p:txBody>
      </p:sp>
      <p:sp>
        <p:nvSpPr>
          <p:cNvPr id="15363" name="Rectangle 3"/>
          <p:cNvSpPr>
            <a:spLocks noGrp="1" noChangeArrowheads="1"/>
          </p:cNvSpPr>
          <p:nvPr>
            <p:ph idx="1"/>
          </p:nvPr>
        </p:nvSpPr>
        <p:spPr>
          <a:xfrm>
            <a:off x="409575" y="1143000"/>
            <a:ext cx="5977577" cy="5227320"/>
          </a:xfrm>
        </p:spPr>
        <p:txBody>
          <a:bodyPr/>
          <a:lstStyle/>
          <a:p>
            <a:pPr marL="0" indent="0" eaLnBrk="1" hangingPunct="1">
              <a:defRPr/>
            </a:pPr>
            <a:r>
              <a:rPr lang="es-ES_tradnl" dirty="0">
                <a:solidFill>
                  <a:srgbClr val="CC0000"/>
                </a:solidFill>
                <a:latin typeface="Arial Narrow" charset="0"/>
              </a:rPr>
              <a:t>NUNCA</a:t>
            </a:r>
            <a:r>
              <a:rPr lang="es-ES_tradnl" dirty="0">
                <a:latin typeface="Arial Narrow" charset="0"/>
              </a:rPr>
              <a:t> toque con las manos descubiertas los alimentos listos para comer si sirve principalmente a poblaciones de alto riesgo.</a:t>
            </a:r>
          </a:p>
          <a:p>
            <a:pPr marL="0" indent="0" eaLnBrk="1" hangingPunct="1">
              <a:buFont typeface="Wingdings" pitchFamily="2" charset="2"/>
              <a:buNone/>
              <a:defRPr/>
            </a:pPr>
            <a:r>
              <a:rPr lang="es-ES_tradnl" dirty="0"/>
              <a:t>Se debe evitar el contacto </a:t>
            </a:r>
            <a:r>
              <a:rPr lang="es-ES_tradnl" dirty="0">
                <a:latin typeface="Arial Narrow" charset="0"/>
                <a:cs typeface="+mn-cs"/>
              </a:rPr>
              <a:t>de las manos descubiertas con alimentos listos para comer </a:t>
            </a:r>
            <a:r>
              <a:rPr lang="es-ES_tradnl" i="1" dirty="0">
                <a:ea typeface="+mn-ea"/>
                <a:cs typeface="+mn-cs"/>
              </a:rPr>
              <a:t>a menos de que:</a:t>
            </a:r>
          </a:p>
          <a:p>
            <a:pPr lvl="1" eaLnBrk="1" hangingPunct="1">
              <a:buFont typeface="Wingdings" pitchFamily="2" charset="2"/>
              <a:buChar char="l"/>
              <a:defRPr/>
            </a:pPr>
            <a:r>
              <a:rPr lang="es-ES_tradnl" dirty="0"/>
              <a:t>El alimento sea</a:t>
            </a:r>
            <a:r>
              <a:rPr lang="es-ES_tradnl" dirty="0">
                <a:solidFill>
                  <a:schemeClr val="tx1"/>
                </a:solidFill>
              </a:rPr>
              <a:t> ingrediente de un platillo que </a:t>
            </a:r>
            <a:r>
              <a:rPr lang="es-ES_tradnl" i="1" dirty="0">
                <a:solidFill>
                  <a:schemeClr val="tx1"/>
                </a:solidFill>
              </a:rPr>
              <a:t>no</a:t>
            </a:r>
            <a:r>
              <a:rPr lang="es-ES_tradnl" dirty="0">
                <a:solidFill>
                  <a:schemeClr val="tx1"/>
                </a:solidFill>
              </a:rPr>
              <a:t> contiene carne, aves o mariscos crudos </a:t>
            </a:r>
            <a:r>
              <a:rPr lang="es-ES_tradnl" i="1" dirty="0">
                <a:solidFill>
                  <a:schemeClr val="tx1"/>
                </a:solidFill>
              </a:rPr>
              <a:t>y</a:t>
            </a:r>
          </a:p>
          <a:p>
            <a:pPr lvl="2" eaLnBrk="1" hangingPunct="1">
              <a:buFont typeface="Courier New" pitchFamily="49" charset="0"/>
              <a:buChar char="o"/>
              <a:defRPr/>
            </a:pPr>
            <a:r>
              <a:rPr lang="es-ES_tradnl" dirty="0">
                <a:solidFill>
                  <a:schemeClr val="tx1"/>
                </a:solidFill>
              </a:rPr>
              <a:t>El platillo se cocinará al menos a 145ºF (63ºC) </a:t>
            </a:r>
          </a:p>
          <a:p>
            <a:pPr lvl="1" eaLnBrk="1" hangingPunct="1">
              <a:buFont typeface="Wingdings" pitchFamily="2" charset="2"/>
              <a:buChar char="l"/>
              <a:defRPr/>
            </a:pPr>
            <a:r>
              <a:rPr lang="es-ES_tradnl" dirty="0"/>
              <a:t>El alimento e</a:t>
            </a:r>
            <a:r>
              <a:rPr lang="es-ES_tradnl" dirty="0">
                <a:solidFill>
                  <a:schemeClr val="tx1"/>
                </a:solidFill>
              </a:rPr>
              <a:t>s un ingrediente de un platillo que contiene carne, aves o mariscos crudos </a:t>
            </a:r>
            <a:r>
              <a:rPr lang="es-ES_tradnl" i="1" dirty="0">
                <a:solidFill>
                  <a:schemeClr val="tx1"/>
                </a:solidFill>
              </a:rPr>
              <a:t>y</a:t>
            </a:r>
          </a:p>
          <a:p>
            <a:pPr marL="690563" lvl="1" indent="-350838" defTabSz="690563" eaLnBrk="1" hangingPunct="1">
              <a:buFont typeface="Courier New"/>
              <a:buChar char="o"/>
              <a:defRPr/>
            </a:pPr>
            <a:r>
              <a:rPr lang="es-ES_tradnl" sz="2000" dirty="0">
                <a:solidFill>
                  <a:schemeClr val="tx1"/>
                </a:solidFill>
              </a:rPr>
              <a:t>El platillo se cocinará a la temperatura interna mínima de los artículos crudos</a:t>
            </a:r>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pPr eaLnBrk="1" hangingPunct="1">
              <a:defRPr/>
            </a:pPr>
            <a:r>
              <a:rPr lang="es-ES_tradnl" dirty="0">
                <a:latin typeface="Arial Narrow" charset="0"/>
                <a:cs typeface="+mj-cs"/>
              </a:rPr>
              <a:t>Prácticas de higiene personal</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571500" indent="-571500" eaLnBrk="1" hangingPunct="1">
              <a:defRPr/>
            </a:pPr>
            <a:r>
              <a:rPr lang="es-ES_tradnl" dirty="0">
                <a:latin typeface="Arial Narrow" charset="0"/>
                <a:cs typeface="+mn-cs"/>
              </a:rPr>
              <a:t>Los manipuladores de alimentos deben: </a:t>
            </a:r>
          </a:p>
          <a:p>
            <a:pPr lvl="1" eaLnBrk="1" hangingPunct="1">
              <a:defRPr/>
            </a:pPr>
            <a:r>
              <a:rPr lang="es-ES_tradnl" dirty="0">
                <a:latin typeface="Arial Narrow" charset="0"/>
              </a:rPr>
              <a:t>Seguir un programa de higiene personal.</a:t>
            </a:r>
          </a:p>
          <a:p>
            <a:pPr lvl="1" eaLnBrk="1" hangingPunct="1">
              <a:defRPr/>
            </a:pPr>
            <a:r>
              <a:rPr lang="es-ES_tradnl" dirty="0">
                <a:latin typeface="Arial Narrow" charset="0"/>
              </a:rPr>
              <a:t>Ducharse o bañarse antes de venir a trabajar.</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3-21</a:t>
            </a:r>
          </a:p>
        </p:txBody>
      </p:sp>
    </p:spTree>
    <p:extLst>
      <p:ext uri="{BB962C8B-B14F-4D97-AF65-F5344CB8AC3E}">
        <p14:creationId xmlns:p14="http://schemas.microsoft.com/office/powerpoint/2010/main" val="26796682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7D4F2C-BF6A-477F-B4B3-69ABEA805E8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cs typeface="+mj-cs"/>
              </a:rPr>
              <a:t>Vestimenta de trabajo</a:t>
            </a:r>
          </a:p>
        </p:txBody>
      </p:sp>
      <p:sp>
        <p:nvSpPr>
          <p:cNvPr id="102403" name="Rectangle 4"/>
          <p:cNvSpPr>
            <a:spLocks noGrp="1" noChangeArrowheads="1"/>
          </p:cNvSpPr>
          <p:nvPr>
            <p:ph idx="1"/>
          </p:nvPr>
        </p:nvSpPr>
        <p:spPr>
          <a:xfrm>
            <a:off x="409575" y="1143001"/>
            <a:ext cx="5813804" cy="4479878"/>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deben usar protectores para el cabello:</a:t>
            </a:r>
          </a:p>
          <a:p>
            <a:pPr lvl="1" eaLnBrk="1" hangingPunct="1">
              <a:defRPr/>
            </a:pPr>
            <a:r>
              <a:rPr lang="es-ES_tradnl" dirty="0">
                <a:latin typeface="Arial Narrow" charset="0"/>
              </a:rPr>
              <a:t>Use una gorra limpia o un protector para el cabello cuando trabaje en áreas de preparación de alimentos.</a:t>
            </a:r>
          </a:p>
          <a:p>
            <a:pPr lvl="1" eaLnBrk="1" hangingPunct="1">
              <a:defRPr/>
            </a:pPr>
            <a:r>
              <a:rPr lang="es-ES_tradnl" dirty="0">
                <a:solidFill>
                  <a:srgbClr val="FF0000"/>
                </a:solidFill>
                <a:latin typeface="Arial Narrow" charset="0"/>
              </a:rPr>
              <a:t>NO</a:t>
            </a:r>
            <a:r>
              <a:rPr lang="es-ES_tradnl" dirty="0">
                <a:latin typeface="Arial Narrow" charset="0"/>
              </a:rPr>
              <a:t> use accesorios para el cabello que puedan convertirse en contaminantes físicos.</a:t>
            </a:r>
          </a:p>
          <a:p>
            <a:pPr lvl="1" eaLnBrk="1" hangingPunct="1">
              <a:defRPr/>
            </a:pPr>
            <a:r>
              <a:rPr lang="es-ES_tradnl" dirty="0">
                <a:solidFill>
                  <a:srgbClr val="FF0000"/>
                </a:solidFill>
                <a:latin typeface="Arial Narrow" charset="0"/>
              </a:rPr>
              <a:t>NO</a:t>
            </a:r>
            <a:r>
              <a:rPr lang="es-ES_tradnl" dirty="0">
                <a:latin typeface="Arial Narrow" charset="0"/>
              </a:rPr>
              <a:t> use pestañas postizas.</a:t>
            </a:r>
          </a:p>
          <a:p>
            <a:pPr lvl="1" eaLnBrk="1" hangingPunct="1">
              <a:defRPr/>
            </a:pPr>
            <a:r>
              <a:rPr lang="es-ES_tradnl" dirty="0">
                <a:latin typeface="Arial Narrow" charset="0"/>
              </a:rPr>
              <a:t>Use un protector para el vello facial para cubrirse la barba.</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3-22</a:t>
            </a:r>
          </a:p>
        </p:txBody>
      </p:sp>
    </p:spTree>
    <p:extLst>
      <p:ext uri="{BB962C8B-B14F-4D97-AF65-F5344CB8AC3E}">
        <p14:creationId xmlns:p14="http://schemas.microsoft.com/office/powerpoint/2010/main" val="7045081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CFF8F7-B8A3-4B28-A439-1F8A399716A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rPr>
              <a:t>Vestimenta de trabajo</a:t>
            </a:r>
            <a:endParaRPr lang="es-ES_tradnl" dirty="0">
              <a:latin typeface="Arial Narrow" charset="0"/>
              <a:cs typeface="+mj-cs"/>
            </a:endParaRPr>
          </a:p>
        </p:txBody>
      </p:sp>
      <p:sp>
        <p:nvSpPr>
          <p:cNvPr id="102403" name="Rectangle 4"/>
          <p:cNvSpPr>
            <a:spLocks noGrp="1" noChangeArrowheads="1"/>
          </p:cNvSpPr>
          <p:nvPr>
            <p:ph idx="1"/>
          </p:nvPr>
        </p:nvSpPr>
        <p:spPr>
          <a:xfrm>
            <a:off x="409575" y="1143000"/>
            <a:ext cx="5827452" cy="498316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deben </a:t>
            </a:r>
            <a:r>
              <a:rPr lang="es-ES_tradnl" dirty="0">
                <a:latin typeface="Arial Narrow" charset="0"/>
              </a:rPr>
              <a:t>usar ropa limpia</a:t>
            </a:r>
            <a:r>
              <a:rPr lang="es-ES_tradnl" dirty="0">
                <a:latin typeface="Arial Narrow" charset="0"/>
                <a:cs typeface="+mn-cs"/>
              </a:rPr>
              <a:t>:</a:t>
            </a:r>
          </a:p>
          <a:p>
            <a:pPr lvl="1" eaLnBrk="1" hangingPunct="1">
              <a:defRPr/>
            </a:pPr>
            <a:r>
              <a:rPr lang="es-ES_tradnl" dirty="0">
                <a:latin typeface="Arial Narrow" charset="0"/>
              </a:rPr>
              <a:t>Use ropa limpia a diario.</a:t>
            </a:r>
          </a:p>
          <a:p>
            <a:pPr lvl="1" eaLnBrk="1" hangingPunct="1">
              <a:defRPr/>
            </a:pPr>
            <a:r>
              <a:rPr lang="es-ES_tradnl" dirty="0">
                <a:latin typeface="Arial Narrow" charset="0"/>
              </a:rPr>
              <a:t>Cámbiese los uniformes, incluyendo delantales, cuando estén sucios.</a:t>
            </a:r>
          </a:p>
          <a:p>
            <a:pPr lvl="1" eaLnBrk="1" hangingPunct="1">
              <a:defRPr/>
            </a:pPr>
            <a:r>
              <a:rPr lang="es-ES_tradnl" dirty="0">
                <a:latin typeface="Arial Narrow" charset="0"/>
              </a:rPr>
              <a:t>Póngase la ropa de trabajo en el establecimiento.</a:t>
            </a:r>
          </a:p>
          <a:p>
            <a:pPr lvl="1" eaLnBrk="1" hangingPunct="1">
              <a:defRPr/>
            </a:pPr>
            <a:r>
              <a:rPr lang="es-ES_tradnl" dirty="0">
                <a:latin typeface="Arial Narrow" charset="0"/>
              </a:rPr>
              <a:t>Guarde la ropa de calle y las pertenencias personales en las áreas designadas.</a:t>
            </a:r>
          </a:p>
          <a:p>
            <a:pPr lvl="1" eaLnBrk="1" hangingPunct="1">
              <a:defRPr/>
            </a:pPr>
            <a:r>
              <a:rPr lang="es-ES_tradnl" dirty="0">
                <a:latin typeface="Arial Narrow" charset="0"/>
              </a:rPr>
              <a:t>Guarde la ropa sucia lejos de los alimentos y de las áreas de preparación.</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3-23</a:t>
            </a:r>
          </a:p>
        </p:txBody>
      </p:sp>
    </p:spTree>
    <p:extLst>
      <p:ext uri="{BB962C8B-B14F-4D97-AF65-F5344CB8AC3E}">
        <p14:creationId xmlns:p14="http://schemas.microsoft.com/office/powerpoint/2010/main" val="10529603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B3D22CE-EDF9-4FB4-AA1A-58D254A7E1C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rPr>
              <a:t>Vestimenta de trabajo </a:t>
            </a:r>
            <a:endParaRPr lang="es-ES_tradnl" dirty="0">
              <a:latin typeface="Arial Narrow" charset="0"/>
              <a:cs typeface="+mj-cs"/>
            </a:endParaRPr>
          </a:p>
        </p:txBody>
      </p:sp>
      <p:sp>
        <p:nvSpPr>
          <p:cNvPr id="102403" name="Rectangle 4"/>
          <p:cNvSpPr>
            <a:spLocks noGrp="1" noChangeArrowheads="1"/>
          </p:cNvSpPr>
          <p:nvPr>
            <p:ph idx="1"/>
          </p:nvPr>
        </p:nvSpPr>
        <p:spPr>
          <a:xfrm>
            <a:off x="409575" y="1143001"/>
            <a:ext cx="5540849" cy="23241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deben </a:t>
            </a:r>
            <a:r>
              <a:rPr lang="es-ES_tradnl" dirty="0">
                <a:latin typeface="Arial Narrow" charset="0"/>
              </a:rPr>
              <a:t>manejar los </a:t>
            </a:r>
            <a:r>
              <a:rPr lang="es-ES_tradnl" dirty="0">
                <a:latin typeface="Arial Narrow" charset="0"/>
                <a:cs typeface="+mn-cs"/>
              </a:rPr>
              <a:t>delantales</a:t>
            </a:r>
            <a:r>
              <a:rPr lang="es-ES_tradnl" dirty="0">
                <a:latin typeface="Arial Narrow" charset="0"/>
              </a:rPr>
              <a:t> correctamente</a:t>
            </a:r>
            <a:r>
              <a:rPr lang="es-ES_tradnl" dirty="0">
                <a:latin typeface="Arial Narrow" charset="0"/>
                <a:cs typeface="+mn-cs"/>
              </a:rPr>
              <a:t>:</a:t>
            </a:r>
          </a:p>
          <a:p>
            <a:pPr lvl="1" eaLnBrk="1" hangingPunct="1">
              <a:defRPr/>
            </a:pPr>
            <a:r>
              <a:rPr lang="es-ES_tradnl" dirty="0"/>
              <a:t>Quítese el delantal cuando salga de las áreas de preparación.</a:t>
            </a:r>
          </a:p>
          <a:p>
            <a:pPr lvl="1" eaLnBrk="1" hangingPunct="1">
              <a:defRPr/>
            </a:pPr>
            <a:r>
              <a:rPr lang="es-ES_tradnl" dirty="0">
                <a:solidFill>
                  <a:srgbClr val="FF0000"/>
                </a:solidFill>
              </a:rPr>
              <a:t>NUNCA</a:t>
            </a:r>
            <a:r>
              <a:rPr lang="es-ES_tradnl" dirty="0"/>
              <a:t> se limpie las manos en el delantal.</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3-24</a:t>
            </a:r>
          </a:p>
        </p:txBody>
      </p:sp>
    </p:spTree>
    <p:extLst>
      <p:ext uri="{BB962C8B-B14F-4D97-AF65-F5344CB8AC3E}">
        <p14:creationId xmlns:p14="http://schemas.microsoft.com/office/powerpoint/2010/main" val="784318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1E53964-2492-41E8-AA68-07824FBBCC7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b="-204"/>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cs typeface="+mj-cs"/>
              </a:rPr>
              <a:t>Vestimenta de trabajo</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no deben </a:t>
            </a:r>
            <a:r>
              <a:rPr lang="es-ES_tradnl" dirty="0">
                <a:latin typeface="Arial Narrow" charset="0"/>
              </a:rPr>
              <a:t>usar </a:t>
            </a:r>
            <a:r>
              <a:rPr lang="es-ES_tradnl" dirty="0">
                <a:latin typeface="Arial Narrow" charset="0"/>
                <a:cs typeface="+mn-cs"/>
              </a:rPr>
              <a:t>joyas:</a:t>
            </a:r>
          </a:p>
          <a:p>
            <a:pPr lvl="1" eaLnBrk="1" hangingPunct="1">
              <a:defRPr/>
            </a:pPr>
            <a:r>
              <a:rPr lang="es-ES_tradnl" dirty="0">
                <a:latin typeface="Arial Narrow" charset="0"/>
              </a:rPr>
              <a:t>Quítese las joyas de manos y brazos antes de preparar alimentos o cuando trabaje en áreas de preparación:</a:t>
            </a:r>
          </a:p>
          <a:p>
            <a:pPr lvl="2" eaLnBrk="1" hangingPunct="1">
              <a:defRPr/>
            </a:pPr>
            <a:r>
              <a:rPr lang="es-ES_tradnl" dirty="0">
                <a:latin typeface="Arial Narrow" charset="0"/>
              </a:rPr>
              <a:t>Anillos, excepto si es una sortija lisa</a:t>
            </a:r>
          </a:p>
          <a:p>
            <a:pPr lvl="2" eaLnBrk="1" hangingPunct="1">
              <a:defRPr/>
            </a:pPr>
            <a:r>
              <a:rPr lang="es-ES_tradnl" dirty="0">
                <a:latin typeface="Arial Narrow" charset="0"/>
              </a:rPr>
              <a:t>Pulseras o brazaletes, incluyendo los que tienen información médica</a:t>
            </a:r>
          </a:p>
          <a:p>
            <a:pPr lvl="2" eaLnBrk="1" hangingPunct="1">
              <a:defRPr/>
            </a:pPr>
            <a:r>
              <a:rPr lang="es-ES_tradnl" dirty="0">
                <a:latin typeface="Arial Narrow" charset="0"/>
              </a:rPr>
              <a:t>Relojes</a:t>
            </a:r>
          </a:p>
          <a:p>
            <a:pPr lvl="1" eaLnBrk="1" hangingPunct="1">
              <a:defRPr/>
            </a:pPr>
            <a:r>
              <a:rPr lang="es-ES_tradnl" dirty="0">
                <a:latin typeface="Arial Narrow" charset="0"/>
              </a:rPr>
              <a:t>Su compañía podría requerir que se quite otros tipos de joyas.</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3-25</a:t>
            </a:r>
          </a:p>
        </p:txBody>
      </p:sp>
    </p:spTree>
    <p:extLst>
      <p:ext uri="{BB962C8B-B14F-4D97-AF65-F5344CB8AC3E}">
        <p14:creationId xmlns:p14="http://schemas.microsoft.com/office/powerpoint/2010/main" val="3884527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3175061-7227-4490-A489-FAF83736B25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03426" name="Rectangle 2"/>
          <p:cNvSpPr>
            <a:spLocks noGrp="1" noChangeArrowheads="1"/>
          </p:cNvSpPr>
          <p:nvPr>
            <p:ph type="title"/>
          </p:nvPr>
        </p:nvSpPr>
        <p:spPr/>
        <p:txBody>
          <a:bodyPr/>
          <a:lstStyle/>
          <a:p>
            <a:pPr eaLnBrk="1" hangingPunct="1">
              <a:defRPr/>
            </a:pPr>
            <a:r>
              <a:rPr lang="es-ES_tradnl" dirty="0">
                <a:latin typeface="Arial Narrow" charset="0"/>
                <a:cs typeface="+mj-cs"/>
              </a:rPr>
              <a:t>Comer, beber, fumar, y masticar chicle o tabaco</a:t>
            </a:r>
          </a:p>
        </p:txBody>
      </p:sp>
      <p:sp>
        <p:nvSpPr>
          <p:cNvPr id="103427" name="Rectangle 3"/>
          <p:cNvSpPr>
            <a:spLocks noGrp="1" noChangeArrowheads="1"/>
          </p:cNvSpPr>
          <p:nvPr>
            <p:ph idx="1"/>
          </p:nvPr>
        </p:nvSpPr>
        <p:spPr>
          <a:xfrm>
            <a:off x="409574" y="1143000"/>
            <a:ext cx="6113463" cy="5440363"/>
          </a:xfrm>
        </p:spPr>
        <p:txBody>
          <a:bodyPr/>
          <a:lstStyle/>
          <a:p>
            <a:pPr marL="0" indent="0" eaLnBrk="1" hangingPunct="1">
              <a:lnSpc>
                <a:spcPct val="80000"/>
              </a:lnSpc>
              <a:spcBef>
                <a:spcPts val="2400"/>
              </a:spcBef>
              <a:defRPr/>
            </a:pPr>
            <a:r>
              <a:rPr lang="es-ES_tradnl" dirty="0">
                <a:latin typeface="Arial Narrow" charset="0"/>
                <a:cs typeface="+mn-cs"/>
              </a:rPr>
              <a:t>Los manipuladores de alimentos pueden c</a:t>
            </a:r>
            <a:r>
              <a:rPr lang="es-ES_tradnl" dirty="0">
                <a:latin typeface="Arial Narrow" charset="0"/>
              </a:rPr>
              <a:t>omer, beber, fumar, y masticar chicle o tabaco sólo en las áreas designadas.</a:t>
            </a:r>
          </a:p>
          <a:p>
            <a:pPr marL="0" indent="0" eaLnBrk="1" hangingPunct="1">
              <a:lnSpc>
                <a:spcPct val="80000"/>
              </a:lnSpc>
              <a:spcBef>
                <a:spcPts val="2400"/>
              </a:spcBef>
              <a:defRPr/>
            </a:pPr>
            <a:r>
              <a:rPr lang="es-ES_tradnl" dirty="0">
                <a:latin typeface="Arial Narrow" charset="0"/>
              </a:rPr>
              <a:t>Los manipuladores de alimentos </a:t>
            </a:r>
            <a:r>
              <a:rPr lang="es-ES_tradnl" dirty="0">
                <a:solidFill>
                  <a:srgbClr val="CC0000"/>
                </a:solidFill>
              </a:rPr>
              <a:t>NUNCA </a:t>
            </a:r>
            <a:r>
              <a:rPr lang="es-ES_tradnl" dirty="0">
                <a:latin typeface="Arial Narrow" charset="0"/>
              </a:rPr>
              <a:t>deben comer, beber, fumar ni masticar chicle o tabaco al</a:t>
            </a:r>
            <a:r>
              <a:rPr lang="es-ES_tradnl" dirty="0">
                <a:latin typeface="Arial Narrow" charset="0"/>
                <a:cs typeface="+mn-cs"/>
              </a:rPr>
              <a:t>:</a:t>
            </a:r>
          </a:p>
          <a:p>
            <a:pPr lvl="1" eaLnBrk="1" hangingPunct="1">
              <a:buFont typeface="Wingdings" charset="2"/>
              <a:buChar char="l"/>
              <a:defRPr/>
            </a:pPr>
            <a:r>
              <a:rPr lang="es-ES_tradnl" dirty="0">
                <a:latin typeface="Arial Narrow" charset="0"/>
              </a:rPr>
              <a:t>Al preparar o servir alimentos.</a:t>
            </a:r>
          </a:p>
          <a:p>
            <a:pPr lvl="1" eaLnBrk="1" hangingPunct="1">
              <a:buFont typeface="Wingdings" charset="2"/>
              <a:buChar char="l"/>
              <a:defRPr/>
            </a:pPr>
            <a:r>
              <a:rPr lang="es-ES_tradnl" dirty="0">
                <a:latin typeface="Arial Narrow" charset="0"/>
              </a:rPr>
              <a:t>Al trabajar en áreas de preparación.</a:t>
            </a:r>
          </a:p>
          <a:p>
            <a:pPr lvl="1" eaLnBrk="1" hangingPunct="1">
              <a:buFont typeface="Wingdings" charset="2"/>
              <a:buChar char="l"/>
              <a:defRPr/>
            </a:pPr>
            <a:r>
              <a:rPr lang="es-ES_tradnl" dirty="0">
                <a:latin typeface="Arial Narrow" charset="0"/>
              </a:rPr>
              <a:t>Al trabajar en áreas que se usan para limpiar utensilios o equipo.</a:t>
            </a:r>
          </a:p>
          <a:p>
            <a:pPr marL="114300" lvl="1" indent="0" eaLnBrk="1" hangingPunct="1">
              <a:buNone/>
              <a:defRPr/>
            </a:pPr>
            <a:r>
              <a:rPr lang="es-ES_tradnl" sz="2400" b="1" dirty="0">
                <a:solidFill>
                  <a:srgbClr val="E97635"/>
                </a:solidFill>
                <a:latin typeface="Arial Narrow" charset="0"/>
                <a:cs typeface="ＭＳ Ｐゴシック" charset="0"/>
              </a:rPr>
              <a:t>Excepción: </a:t>
            </a:r>
            <a:r>
              <a:rPr lang="es-ES_tradnl" dirty="0">
                <a:latin typeface="Arial Narrow" charset="0"/>
              </a:rPr>
              <a:t>Los empleados pueden beber de un recipiente correctamente cubierto si tienen cuidado para prevenir la contaminación de las manos, el recipiente, y los alimentos, utensilios y equipo expuestos.</a:t>
            </a:r>
          </a:p>
        </p:txBody>
      </p:sp>
      <p:sp>
        <p:nvSpPr>
          <p:cNvPr id="103428" name="Oval 9"/>
          <p:cNvSpPr>
            <a:spLocks noChangeArrowheads="1"/>
          </p:cNvSpPr>
          <p:nvPr/>
        </p:nvSpPr>
        <p:spPr bwMode="auto">
          <a:xfrm>
            <a:off x="6896100" y="2263775"/>
            <a:ext cx="868363" cy="7048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03429"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s-ES_tradnl" dirty="0">
                <a:latin typeface="Arial Narrow" charset="0"/>
                <a:cs typeface="+mj-cs"/>
              </a:rPr>
              <a:t>Normas para reportar problemas de salud</a:t>
            </a:r>
          </a:p>
        </p:txBody>
      </p:sp>
      <p:sp>
        <p:nvSpPr>
          <p:cNvPr id="2" name="Content Placeholder 1"/>
          <p:cNvSpPr>
            <a:spLocks noGrp="1"/>
          </p:cNvSpPr>
          <p:nvPr>
            <p:ph idx="1"/>
          </p:nvPr>
        </p:nvSpPr>
        <p:spPr/>
        <p:txBody>
          <a:bodyPr/>
          <a:lstStyle/>
          <a:p>
            <a:pPr lvl="1" eaLnBrk="1" hangingPunct="1">
              <a:buFont typeface="Wingdings" charset="2"/>
              <a:buChar char="l"/>
              <a:defRPr/>
            </a:pPr>
            <a:r>
              <a:rPr lang="es-ES_tradnl" dirty="0">
                <a:latin typeface="Arial Narrow" charset="0"/>
              </a:rPr>
              <a:t>Debe decirles a los empleados que deben informarle cuando estén enfermos.</a:t>
            </a:r>
          </a:p>
          <a:p>
            <a:pPr lvl="1" eaLnBrk="1" hangingPunct="1">
              <a:buFont typeface="Wingdings" charset="2"/>
              <a:buChar char="l"/>
              <a:defRPr/>
            </a:pPr>
            <a:r>
              <a:rPr lang="es-ES_tradnl" dirty="0">
                <a:latin typeface="Arial Narrow" charset="0"/>
              </a:rPr>
              <a:t>Esté preparado para presentar pruebas de que hizo esto, por ejemplo:</a:t>
            </a:r>
          </a:p>
          <a:p>
            <a:pPr lvl="2" eaLnBrk="1" hangingPunct="1">
              <a:defRPr/>
            </a:pPr>
            <a:r>
              <a:rPr lang="es-ES_tradnl" dirty="0"/>
              <a:t>Declaraciones firmadas en las que los empleados están de acuerdo en reportar enfermedades</a:t>
            </a:r>
          </a:p>
          <a:p>
            <a:pPr lvl="2" eaLnBrk="1" hangingPunct="1">
              <a:defRPr/>
            </a:pPr>
            <a:r>
              <a:rPr lang="es-ES_tradnl" dirty="0"/>
              <a:t>Documentación que demuestre que los empleados completaron su entrenamiento, el cual incluye información sobre la importancia de reportar las enfermedades</a:t>
            </a:r>
          </a:p>
          <a:p>
            <a:pPr lvl="2" eaLnBrk="1" hangingPunct="1">
              <a:defRPr/>
            </a:pPr>
            <a:r>
              <a:rPr lang="es-ES_tradnl" dirty="0"/>
              <a:t>Carteles o tarjetas de bolsillo para recordar a los empleados que deben notificar a los gerentes cuando estén enfermos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3-27</a:t>
            </a:r>
          </a:p>
        </p:txBody>
      </p:sp>
    </p:spTree>
    <p:extLst>
      <p:ext uri="{BB962C8B-B14F-4D97-AF65-F5344CB8AC3E}">
        <p14:creationId xmlns:p14="http://schemas.microsoft.com/office/powerpoint/2010/main" val="3627011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4450" name="Rectangle 2"/>
          <p:cNvSpPr>
            <a:spLocks noGrp="1" noChangeArrowheads="1"/>
          </p:cNvSpPr>
          <p:nvPr>
            <p:ph type="title"/>
          </p:nvPr>
        </p:nvSpPr>
        <p:spPr/>
        <p:txBody>
          <a:bodyPr/>
          <a:lstStyle/>
          <a:p>
            <a:pPr eaLnBrk="1" hangingPunct="1">
              <a:defRPr/>
            </a:pPr>
            <a:r>
              <a:rPr lang="es-ES_tradnl" dirty="0"/>
              <a:t>Reportar las enfermedades</a:t>
            </a:r>
            <a:endParaRPr lang="es-ES_tradnl" dirty="0">
              <a:latin typeface="Arial Narrow" charset="0"/>
              <a:cs typeface="+mj-cs"/>
            </a:endParaRPr>
          </a:p>
        </p:txBody>
      </p:sp>
      <p:sp>
        <p:nvSpPr>
          <p:cNvPr id="2" name="Content Placeholder 1"/>
          <p:cNvSpPr>
            <a:spLocks noGrp="1"/>
          </p:cNvSpPr>
          <p:nvPr>
            <p:ph idx="1"/>
          </p:nvPr>
        </p:nvSpPr>
        <p:spPr>
          <a:xfrm>
            <a:off x="409575" y="1143000"/>
            <a:ext cx="5950282" cy="5440363"/>
          </a:xfrm>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cs typeface="+mn-cs"/>
              </a:rPr>
              <a:t>Los empleados deben reportar las enfermedades:</a:t>
            </a:r>
          </a:p>
          <a:p>
            <a:pPr lvl="1" eaLnBrk="1" hangingPunct="1">
              <a:buFont typeface="Wingdings" charset="2"/>
              <a:buChar char="l"/>
              <a:defRPr/>
            </a:pPr>
            <a:r>
              <a:rPr lang="es-ES_tradnl" dirty="0">
                <a:latin typeface="Arial Narrow" charset="0"/>
              </a:rPr>
              <a:t>Antes de venir al trabajo.</a:t>
            </a:r>
          </a:p>
          <a:p>
            <a:pPr lvl="1" eaLnBrk="1" hangingPunct="1">
              <a:buFont typeface="Wingdings" charset="2"/>
              <a:buChar char="l"/>
              <a:defRPr/>
            </a:pPr>
            <a:r>
              <a:rPr lang="es-ES_tradnl" dirty="0">
                <a:latin typeface="Arial Narrow" charset="0"/>
              </a:rPr>
              <a:t>Si se enferman mientras están trabajando.</a:t>
            </a:r>
          </a:p>
          <a:p>
            <a:pPr lvl="1" eaLnBrk="1" hangingPunct="1">
              <a:buFont typeface="Wingdings" charset="2"/>
              <a:buChar char="l"/>
              <a:defRPr/>
            </a:pPr>
            <a:r>
              <a:rPr lang="es-ES_tradnl" dirty="0">
                <a:latin typeface="Arial Narrow" charset="0"/>
              </a:rPr>
              <a:t>Cuando a ellos (o a alguien con quien viven) les diagnosticaron una enfermedad producida por uno de estos patógenos:</a:t>
            </a:r>
          </a:p>
          <a:p>
            <a:pPr lvl="2" eaLnBrk="1" hangingPunct="1">
              <a:defRPr/>
            </a:pPr>
            <a:r>
              <a:rPr lang="es-ES_tradnl" dirty="0">
                <a:latin typeface="Arial Narrow" charset="0"/>
              </a:rPr>
              <a:t>Norovirus</a:t>
            </a:r>
          </a:p>
          <a:p>
            <a:pPr lvl="2" eaLnBrk="1" hangingPunct="1">
              <a:defRPr/>
            </a:pPr>
            <a:r>
              <a:rPr lang="es-ES_tradnl" dirty="0">
                <a:latin typeface="Arial Narrow" charset="0"/>
              </a:rPr>
              <a:t>Hepatitis A</a:t>
            </a:r>
          </a:p>
          <a:p>
            <a:pPr lvl="2" eaLnBrk="1" hangingPunct="1">
              <a:defRPr/>
            </a:pPr>
            <a:r>
              <a:rPr lang="es-ES_tradnl" i="1" dirty="0">
                <a:latin typeface="Arial Narrow" charset="0"/>
              </a:rPr>
              <a:t>Shigella </a:t>
            </a:r>
            <a:r>
              <a:rPr lang="es-ES_tradnl" dirty="0">
                <a:latin typeface="Arial Narrow" charset="0"/>
              </a:rPr>
              <a:t>spp.</a:t>
            </a:r>
          </a:p>
          <a:p>
            <a:pPr lvl="2" eaLnBrk="1" hangingPunct="1">
              <a:defRPr/>
            </a:pPr>
            <a:r>
              <a:rPr lang="es-ES_tradnl" i="1" dirty="0">
                <a:latin typeface="Arial Narrow" charset="0"/>
              </a:rPr>
              <a:t>E. coli </a:t>
            </a:r>
            <a:r>
              <a:rPr lang="es-ES_tradnl" dirty="0">
                <a:latin typeface="Arial Narrow" charset="0"/>
              </a:rPr>
              <a:t>productora de toxina Shiga (STEC)</a:t>
            </a:r>
          </a:p>
          <a:p>
            <a:pPr lvl="2" eaLnBrk="1" hangingPunct="1">
              <a:defRPr/>
            </a:pPr>
            <a:r>
              <a:rPr lang="es-ES_tradnl" i="1" dirty="0">
                <a:latin typeface="Arial Narrow" charset="0"/>
              </a:rPr>
              <a:t>Salmonella</a:t>
            </a:r>
            <a:r>
              <a:rPr lang="es-ES_tradnl" dirty="0">
                <a:latin typeface="Arial Narrow" charset="0"/>
              </a:rPr>
              <a:t> Typhi</a:t>
            </a:r>
          </a:p>
          <a:p>
            <a:pPr lvl="2" eaLnBrk="1" hangingPunct="1">
              <a:defRPr/>
            </a:pPr>
            <a:r>
              <a:rPr lang="es-ES_tradnl" i="1" dirty="0">
                <a:latin typeface="Arial Narrow" charset="0"/>
              </a:rPr>
              <a:t>Salmonella</a:t>
            </a:r>
            <a:r>
              <a:rPr lang="es-ES_tradnl" dirty="0">
                <a:latin typeface="Arial Narrow" charset="0"/>
              </a:rPr>
              <a:t> no tifoidea</a:t>
            </a:r>
            <a:endParaRPr lang="es-ES_tradnl" i="1" dirty="0">
              <a:latin typeface="Arial Narrow" charset="0"/>
            </a:endParaRP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3-28</a:t>
            </a:r>
          </a:p>
        </p:txBody>
      </p:sp>
    </p:spTree>
    <p:extLst>
      <p:ext uri="{BB962C8B-B14F-4D97-AF65-F5344CB8AC3E}">
        <p14:creationId xmlns:p14="http://schemas.microsoft.com/office/powerpoint/2010/main" val="5212910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s-ES_tradnl" dirty="0"/>
              <a:t>Reportar las enfermedades</a:t>
            </a:r>
            <a:endParaRPr lang="es-ES_tradnl" dirty="0">
              <a:latin typeface="Arial Narrow" charset="0"/>
              <a:cs typeface="+mj-cs"/>
            </a:endParaRPr>
          </a:p>
        </p:txBody>
      </p:sp>
      <p:sp>
        <p:nvSpPr>
          <p:cNvPr id="2" name="Content Placeholder 1"/>
          <p:cNvSpPr>
            <a:spLocks noGrp="1"/>
          </p:cNvSpPr>
          <p:nvPr>
            <p:ph idx="1"/>
          </p:nvPr>
        </p:nvSpPr>
        <p:spPr>
          <a:xfrm>
            <a:off x="409575" y="1143000"/>
            <a:ext cx="5813804" cy="4983163"/>
          </a:xfrm>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cs typeface="+mn-cs"/>
              </a:rPr>
              <a:t>Cuando los manipuladores de alimentos están enfermos, usted quizá deba:</a:t>
            </a:r>
          </a:p>
          <a:p>
            <a:pPr lvl="1" eaLnBrk="1" hangingPunct="1">
              <a:buFont typeface="Wingdings" charset="2"/>
              <a:buChar char="l"/>
              <a:defRPr/>
            </a:pPr>
            <a:r>
              <a:rPr lang="es-ES_tradnl" dirty="0"/>
              <a:t>Restringirlos de trabajar con alimentos, utensilios y equipo expuestos.</a:t>
            </a:r>
          </a:p>
          <a:p>
            <a:pPr lvl="1" eaLnBrk="1" hangingPunct="1">
              <a:buFont typeface="Wingdings" charset="2"/>
              <a:buChar char="l"/>
              <a:defRPr/>
            </a:pPr>
            <a:r>
              <a:rPr lang="es-ES_tradnl" dirty="0"/>
              <a:t>Excluirlos del establecimiento. Esto es de especial importancia si tienen estos síntomas</a:t>
            </a:r>
            <a:r>
              <a:rPr lang="es-ES_tradnl" dirty="0">
                <a:latin typeface="Arial Narrow" charset="0"/>
              </a:rPr>
              <a:t>:</a:t>
            </a:r>
          </a:p>
          <a:p>
            <a:pPr lvl="2" eaLnBrk="1" hangingPunct="1">
              <a:buFont typeface="Courier New" panose="02070309020205020404" pitchFamily="49" charset="0"/>
              <a:buChar char="o"/>
              <a:defRPr/>
            </a:pPr>
            <a:r>
              <a:rPr lang="es-ES_tradnl" dirty="0">
                <a:latin typeface="Arial Narrow" charset="0"/>
              </a:rPr>
              <a:t>Vómito</a:t>
            </a:r>
          </a:p>
          <a:p>
            <a:pPr lvl="2" eaLnBrk="1" hangingPunct="1">
              <a:buFont typeface="Courier New" panose="02070309020205020404" pitchFamily="49" charset="0"/>
              <a:buChar char="o"/>
              <a:defRPr/>
            </a:pPr>
            <a:r>
              <a:rPr lang="es-ES_tradnl" dirty="0">
                <a:latin typeface="Arial Narrow" charset="0"/>
              </a:rPr>
              <a:t>Diarrea</a:t>
            </a:r>
          </a:p>
          <a:p>
            <a:pPr lvl="2" eaLnBrk="1" hangingPunct="1">
              <a:buFont typeface="Courier New" panose="02070309020205020404" pitchFamily="49" charset="0"/>
              <a:buChar char="o"/>
              <a:defRPr/>
            </a:pPr>
            <a:r>
              <a:rPr lang="es-ES_tradnl" dirty="0">
                <a:latin typeface="Arial Narrow" charset="0"/>
              </a:rPr>
              <a:t>Ictericia (coloración amarillenta de la piel y los ojos)</a:t>
            </a:r>
          </a:p>
          <a:p>
            <a:pPr lvl="2" eaLnBrk="1" hangingPunct="1">
              <a:buFont typeface="Courier New" panose="02070309020205020404" pitchFamily="49" charset="0"/>
              <a:buChar char="o"/>
              <a:defRPr/>
            </a:pPr>
            <a:r>
              <a:rPr lang="es-ES_tradnl" dirty="0">
                <a:latin typeface="Arial Narrow" charset="0"/>
              </a:rPr>
              <a:t>Dolor de garganta y fiebre</a:t>
            </a:r>
          </a:p>
          <a:p>
            <a:pPr lvl="2" eaLnBrk="1" hangingPunct="1">
              <a:buFont typeface="Courier New" panose="02070309020205020404" pitchFamily="49" charset="0"/>
              <a:buChar char="o"/>
              <a:defRPr/>
            </a:pPr>
            <a:r>
              <a:rPr lang="es-ES_tradnl" dirty="0">
                <a:latin typeface="Arial Narrow" charset="0"/>
              </a:rPr>
              <a:t>Heridas o forúnculos infectados que estén abiertos o supuren (a menos que estén cubiertos)</a:t>
            </a:r>
            <a:endParaRPr lang="es-ES_tradnl"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3-29</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44229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endParaRPr lang="en-US" dirty="0">
              <a:latin typeface="Arial Narrow" charset="0"/>
              <a:cs typeface="+mj-cs"/>
            </a:endParaRPr>
          </a:p>
        </p:txBody>
      </p:sp>
      <p:sp>
        <p:nvSpPr>
          <p:cNvPr id="23555" name="Rectangle 3"/>
          <p:cNvSpPr>
            <a:spLocks noGrp="1" noChangeArrowheads="1"/>
          </p:cNvSpPr>
          <p:nvPr>
            <p:ph idx="1"/>
          </p:nvPr>
        </p:nvSpPr>
        <p:spPr>
          <a:xfrm>
            <a:off x="409576" y="1143000"/>
            <a:ext cx="7776482" cy="4983163"/>
          </a:xfrm>
        </p:spPr>
        <p:txBody>
          <a:bodyPr/>
          <a:lstStyle/>
          <a:p>
            <a:pPr marL="0" indent="0">
              <a:spcBef>
                <a:spcPts val="0"/>
              </a:spcBef>
              <a:spcAft>
                <a:spcPts val="0"/>
              </a:spcAft>
            </a:pPr>
            <a:r>
              <a:rPr lang="es-ES" dirty="0">
                <a:ea typeface="ＭＳ Ｐゴシック"/>
              </a:rPr>
              <a:t>Los cinco factores de peligro para enfermedades transmitidas por alimentos: </a:t>
            </a:r>
          </a:p>
          <a:p>
            <a:pPr lvl="1">
              <a:spcAft>
                <a:spcPts val="0"/>
              </a:spcAft>
              <a:buSzPct val="100000"/>
              <a:buFont typeface="Arial Narrow"/>
              <a:buAutoNum type="arabicPeriod"/>
            </a:pPr>
            <a:r>
              <a:rPr lang="es-ES" dirty="0">
                <a:ea typeface="ＭＳ Ｐゴシック"/>
                <a:cs typeface="ＭＳ Ｐゴシック"/>
              </a:rPr>
              <a:t>Comprar alimentos a proveedores con seguridad deficiente</a:t>
            </a:r>
          </a:p>
          <a:p>
            <a:pPr lvl="1">
              <a:spcAft>
                <a:spcPts val="0"/>
              </a:spcAft>
              <a:buSzPct val="100000"/>
              <a:buFont typeface="Arial Narrow"/>
              <a:buAutoNum type="arabicPeriod"/>
            </a:pPr>
            <a:r>
              <a:rPr lang="es-ES" dirty="0">
                <a:ea typeface="ＭＳ Ｐゴシック"/>
                <a:cs typeface="ＭＳ Ｐゴシック"/>
              </a:rPr>
              <a:t>No cocinar correctamente los alimentos</a:t>
            </a:r>
          </a:p>
          <a:p>
            <a:pPr lvl="1">
              <a:spcAft>
                <a:spcPts val="0"/>
              </a:spcAft>
              <a:buSzPct val="100000"/>
              <a:buFont typeface="Arial Narrow"/>
              <a:buAutoNum type="arabicPeriod"/>
            </a:pPr>
            <a:r>
              <a:rPr lang="es-ES" dirty="0">
                <a:ea typeface="ＭＳ Ｐゴシック"/>
                <a:cs typeface="ＭＳ Ｐゴシック"/>
              </a:rPr>
              <a:t>Mantener los alimentos a temperaturas incorrectas</a:t>
            </a:r>
          </a:p>
          <a:p>
            <a:pPr lvl="1">
              <a:spcAft>
                <a:spcPts val="0"/>
              </a:spcAft>
              <a:buSzPct val="100000"/>
              <a:buFont typeface="Arial Narrow"/>
              <a:buAutoNum type="arabicPeriod"/>
            </a:pPr>
            <a:r>
              <a:rPr lang="es-ES" dirty="0">
                <a:ea typeface="ＭＳ Ｐゴシック"/>
                <a:cs typeface="ＭＳ Ｐゴシック"/>
              </a:rPr>
              <a:t>Usar equipo contaminado</a:t>
            </a:r>
          </a:p>
          <a:p>
            <a:pPr lvl="1">
              <a:spcAft>
                <a:spcPts val="0"/>
              </a:spcAft>
              <a:buSzPct val="100000"/>
              <a:buFont typeface="Arial Narrow"/>
              <a:buAutoNum type="arabicPeriod"/>
            </a:pPr>
            <a:r>
              <a:rPr lang="es-ES" dirty="0">
                <a:ea typeface="ＭＳ Ｐゴシック"/>
                <a:cs typeface="ＭＳ Ｐゴシック"/>
              </a:rPr>
              <a:t>Practicar malos hábitos de higiene personal</a:t>
            </a:r>
          </a:p>
          <a:p>
            <a:pPr marL="566928" lvl="1" indent="-457200">
              <a:spcAft>
                <a:spcPts val="0"/>
              </a:spcAft>
              <a:buNone/>
            </a:pPr>
            <a:endParaRPr lang="es-ES" dirty="0"/>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s-ES_tradnl" dirty="0"/>
              <a:t>Observar las enfermedades de los empleados</a:t>
            </a:r>
            <a:endParaRPr lang="es-ES_tradnl" dirty="0">
              <a:latin typeface="Arial Narrow" charset="0"/>
              <a:cs typeface="+mj-cs"/>
            </a:endParaRPr>
          </a:p>
        </p:txBody>
      </p:sp>
      <p:sp>
        <p:nvSpPr>
          <p:cNvPr id="2" name="Content Placeholder 1"/>
          <p:cNvSpPr>
            <a:spLocks noGrp="1"/>
          </p:cNvSpPr>
          <p:nvPr>
            <p:ph idx="1"/>
          </p:nvPr>
        </p:nvSpPr>
        <p:spPr>
          <a:xfrm>
            <a:off x="409575" y="1143001"/>
            <a:ext cx="5772861" cy="3048000"/>
          </a:xfrm>
          <a:solidFill>
            <a:schemeClr val="bg1"/>
          </a:solidFill>
          <a:ln>
            <a:noFill/>
          </a:ln>
        </p:spPr>
        <p:txBody>
          <a:bodyPr/>
          <a:lstStyle/>
          <a:p>
            <a:pPr lvl="0"/>
            <a:r>
              <a:rPr lang="es-ES_tradnl" dirty="0"/>
              <a:t>Señales de enfermedades que debe observar:</a:t>
            </a:r>
          </a:p>
          <a:p>
            <a:pPr lvl="1" eaLnBrk="1" hangingPunct="1">
              <a:defRPr/>
            </a:pPr>
            <a:r>
              <a:rPr lang="es-ES_tradnl" dirty="0"/>
              <a:t>Vómito</a:t>
            </a:r>
          </a:p>
          <a:p>
            <a:pPr lvl="1" eaLnBrk="1" hangingPunct="1">
              <a:defRPr/>
            </a:pPr>
            <a:r>
              <a:rPr lang="es-ES_tradnl" dirty="0"/>
              <a:t>Visitas frecuentes al baño</a:t>
            </a:r>
          </a:p>
          <a:p>
            <a:pPr lvl="1" eaLnBrk="1" hangingPunct="1">
              <a:defRPr/>
            </a:pPr>
            <a:r>
              <a:rPr lang="es-ES_tradnl" dirty="0"/>
              <a:t>Color amarillento de la piel, los ojos y las uña</a:t>
            </a:r>
          </a:p>
          <a:p>
            <a:pPr lvl="1" eaLnBrk="1" hangingPunct="1">
              <a:defRPr/>
            </a:pPr>
            <a:r>
              <a:rPr lang="es-ES_tradnl" dirty="0"/>
              <a:t>Escalofríos o sudor excesivo (indicación de fiebre)</a:t>
            </a:r>
          </a:p>
          <a:p>
            <a:pPr lvl="1" eaLnBrk="1" hangingPunct="1">
              <a:defRPr/>
            </a:pPr>
            <a:r>
              <a:rPr lang="es-ES_tradnl" dirty="0"/>
              <a:t>Descarga nasal persistente y estornudos </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3-30</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661721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30218"/>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3-31</a:t>
            </a:r>
          </a:p>
        </p:txBody>
      </p:sp>
      <p:graphicFrame>
        <p:nvGraphicFramePr>
          <p:cNvPr id="2" name="Table 1"/>
          <p:cNvGraphicFramePr>
            <a:graphicFrameLocks noGrp="1"/>
          </p:cNvGraphicFramePr>
          <p:nvPr>
            <p:extLst>
              <p:ext uri="{D42A27DB-BD31-4B8C-83A1-F6EECF244321}">
                <p14:modId xmlns:p14="http://schemas.microsoft.com/office/powerpoint/2010/main" val="4067899096"/>
              </p:ext>
            </p:extLst>
          </p:nvPr>
        </p:nvGraphicFramePr>
        <p:xfrm>
          <a:off x="571500" y="1169234"/>
          <a:ext cx="7881378" cy="551135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lang="es-ES_tradnl" noProof="0"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s-ES_tradnl" sz="2200" b="0" kern="1200" noProof="0" dirty="0">
                          <a:solidFill>
                            <a:srgbClr val="231F20"/>
                          </a:solidFill>
                          <a:latin typeface="+mj-lt"/>
                          <a:ea typeface="+mn-ea"/>
                          <a:cs typeface="Arial Narrow"/>
                        </a:rPr>
                        <a:t>El manipulador de alimentos tiene una herida o un forúnculo infectado que no está cubierto apropiadamente</a:t>
                      </a:r>
                      <a:endParaRPr lang="es-ES_tradnl" sz="2200" b="0" noProof="0" dirty="0">
                        <a:solidFill>
                          <a:srgbClr val="231F20"/>
                        </a:solidFill>
                        <a:latin typeface="+mj-lt"/>
                        <a:cs typeface="Arial Narrow"/>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1" noProof="0" dirty="0">
                          <a:solidFill>
                            <a:srgbClr val="231F20"/>
                          </a:solidFill>
                          <a:latin typeface="+mj-lt"/>
                          <a:cs typeface="Arial Narrow"/>
                        </a:rPr>
                        <a:t>Restrinja</a:t>
                      </a:r>
                      <a:r>
                        <a:rPr lang="es-ES_tradnl" sz="2200" b="0" noProof="0" dirty="0">
                          <a:solidFill>
                            <a:srgbClr val="231F20"/>
                          </a:solidFill>
                          <a:latin typeface="+mj-lt"/>
                          <a:cs typeface="Arial Narrow"/>
                        </a:rPr>
                        <a:t> al manipulador de alimentos para que no trabaje con alimentos, utensilios y equipo expuestos.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0" kern="1200" noProof="0" dirty="0">
                          <a:solidFill>
                            <a:srgbClr val="231F20"/>
                          </a:solidFill>
                          <a:latin typeface="+mj-lt"/>
                          <a:ea typeface="+mn-ea"/>
                          <a:cs typeface="Arial Narrow"/>
                        </a:rPr>
                        <a:t>El manipulador de alimentos tiene dolor de garganta con fiebre</a:t>
                      </a:r>
                      <a:endParaRPr lang="es-ES_tradnl" sz="2200" b="0" noProof="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lvl="1" indent="-228600"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1" kern="0" noProof="0" dirty="0">
                          <a:solidFill>
                            <a:srgbClr val="231F20"/>
                          </a:solidFill>
                          <a:latin typeface="Arial Narrow" charset="0"/>
                          <a:ea typeface="ＭＳ Ｐゴシック" charset="0"/>
                          <a:cs typeface="ＭＳ Ｐゴシック" charset="0"/>
                        </a:rPr>
                        <a:t>Restrinja</a:t>
                      </a:r>
                      <a:r>
                        <a:rPr lang="es-ES_tradnl" sz="2200" b="0" kern="0" noProof="0" dirty="0">
                          <a:solidFill>
                            <a:srgbClr val="231F20"/>
                          </a:solidFill>
                          <a:latin typeface="Arial Narrow" charset="0"/>
                          <a:ea typeface="ＭＳ Ｐゴシック" charset="0"/>
                          <a:cs typeface="ＭＳ Ｐゴシック" charset="0"/>
                        </a:rPr>
                        <a:t> al manipulador de alimentos para que no trabaje con alimentos, utensilios y equipo expuestos.</a:t>
                      </a:r>
                    </a:p>
                    <a:p>
                      <a:pPr marL="228600" lvl="1" indent="-228600"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1" kern="0" noProof="0" dirty="0">
                          <a:solidFill>
                            <a:srgbClr val="231F20"/>
                          </a:solidFill>
                          <a:latin typeface="Arial Narrow" charset="0"/>
                          <a:ea typeface="ＭＳ Ｐゴシック" charset="0"/>
                          <a:cs typeface="ＭＳ Ｐゴシック" charset="0"/>
                        </a:rPr>
                        <a:t>Excluya</a:t>
                      </a:r>
                      <a:r>
                        <a:rPr lang="es-ES_tradnl" sz="2200" b="0" kern="0" noProof="0" dirty="0">
                          <a:solidFill>
                            <a:srgbClr val="231F20"/>
                          </a:solidFill>
                          <a:latin typeface="Arial Narrow" charset="0"/>
                          <a:ea typeface="ＭＳ Ｐゴシック" charset="0"/>
                          <a:cs typeface="ＭＳ Ｐゴシック" charset="0"/>
                        </a:rPr>
                        <a:t> del establecimiento al manipulador de alimentos si sirve principalmente a una población de alto riesgo.</a:t>
                      </a:r>
                    </a:p>
                    <a:p>
                      <a:pPr marL="228600" lvl="1" indent="-228600"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0" kern="0" noProof="0" dirty="0">
                          <a:solidFill>
                            <a:srgbClr val="231F20"/>
                          </a:solidFill>
                          <a:latin typeface="Arial Narrow" charset="0"/>
                          <a:ea typeface="ＭＳ Ｐゴシック" charset="0"/>
                          <a:cs typeface="ＭＳ Ｐゴシック" charset="0"/>
                        </a:rPr>
                        <a:t>El manipulador de alimentos podrá volver al trabajo, cuando tenga un permiso médico que lo autorice.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138883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27432"/>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3-32</a:t>
            </a:r>
          </a:p>
        </p:txBody>
      </p:sp>
      <p:graphicFrame>
        <p:nvGraphicFramePr>
          <p:cNvPr id="2" name="Table 1"/>
          <p:cNvGraphicFramePr>
            <a:graphicFrameLocks noGrp="1"/>
          </p:cNvGraphicFramePr>
          <p:nvPr>
            <p:extLst>
              <p:ext uri="{D42A27DB-BD31-4B8C-83A1-F6EECF244321}">
                <p14:modId xmlns:p14="http://schemas.microsoft.com/office/powerpoint/2010/main" val="1551314445"/>
              </p:ext>
            </p:extLst>
          </p:nvPr>
        </p:nvGraphicFramePr>
        <p:xfrm>
          <a:off x="571500" y="1169234"/>
          <a:ext cx="7881378" cy="2737676"/>
        </p:xfrm>
        <a:graphic>
          <a:graphicData uri="http://schemas.openxmlformats.org/drawingml/2006/table">
            <a:tbl>
              <a:tblPr firstRow="1" bandRow="1">
                <a:tableStyleId>{5C22544A-7EE6-4342-B048-85BDC9FD1C3A}</a:tableStyleId>
              </a:tblPr>
              <a:tblGrid>
                <a:gridCol w="3195282">
                  <a:extLst>
                    <a:ext uri="{9D8B030D-6E8A-4147-A177-3AD203B41FA5}">
                      <a16:colId xmlns:a16="http://schemas.microsoft.com/office/drawing/2014/main" val="20000"/>
                    </a:ext>
                  </a:extLst>
                </a:gridCol>
                <a:gridCol w="4686096">
                  <a:extLst>
                    <a:ext uri="{9D8B030D-6E8A-4147-A177-3AD203B41FA5}">
                      <a16:colId xmlns:a16="http://schemas.microsoft.com/office/drawing/2014/main" val="20001"/>
                    </a:ext>
                  </a:extLst>
                </a:gridCol>
              </a:tblGrid>
              <a:tr h="405956">
                <a:tc>
                  <a:txBody>
                    <a:bodyPr/>
                    <a:lstStyle/>
                    <a:p>
                      <a:r>
                        <a:rPr lang="es-ES_tradnl" noProof="0"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s-ES_tradnl" sz="2200" b="0" kern="1200" noProof="0" dirty="0">
                          <a:solidFill>
                            <a:srgbClr val="231F20"/>
                          </a:solidFill>
                          <a:latin typeface="Arial Narrow"/>
                          <a:ea typeface="+mn-ea"/>
                          <a:cs typeface="Arial Narrow"/>
                        </a:rPr>
                        <a:t>El manipulador de alimentos:</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0" kern="1200" noProof="0" dirty="0">
                          <a:solidFill>
                            <a:srgbClr val="231F20"/>
                          </a:solidFill>
                          <a:latin typeface="Arial Narrow"/>
                          <a:ea typeface="+mn-ea"/>
                          <a:cs typeface="Arial Narrow"/>
                        </a:rPr>
                        <a:t>Tiene tos, estornudos o secreción nasal persistente</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0" kern="1200" noProof="0" dirty="0">
                          <a:solidFill>
                            <a:srgbClr val="231F20"/>
                          </a:solidFill>
                          <a:latin typeface="Arial Narrow"/>
                          <a:ea typeface="+mn-ea"/>
                          <a:cs typeface="Arial Narrow"/>
                        </a:rPr>
                        <a:t>Con descarga de los ojos, la nariz o la boca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algn="l" defTabSz="914400" rtl="0" eaLnBrk="0" latinLnBrk="0" hangingPunct="0">
                        <a:spcBef>
                          <a:spcPts val="900"/>
                        </a:spcBef>
                        <a:defRPr/>
                      </a:pPr>
                      <a:r>
                        <a:rPr lang="es-ES_tradnl" sz="2200" b="1" kern="1200" noProof="0" dirty="0">
                          <a:solidFill>
                            <a:srgbClr val="231F20"/>
                          </a:solidFill>
                          <a:latin typeface="Arial Narrow"/>
                          <a:ea typeface="+mn-ea"/>
                          <a:cs typeface="Arial Narrow"/>
                        </a:rPr>
                        <a:t>Restrinja </a:t>
                      </a:r>
                      <a:r>
                        <a:rPr lang="es-ES_tradnl" sz="2200" b="0" kern="1200" noProof="0" dirty="0">
                          <a:solidFill>
                            <a:srgbClr val="231F20"/>
                          </a:solidFill>
                          <a:latin typeface="Arial Narrow"/>
                          <a:ea typeface="+mn-ea"/>
                          <a:cs typeface="Arial Narrow"/>
                        </a:rPr>
                        <a:t>al</a:t>
                      </a:r>
                      <a:r>
                        <a:rPr lang="es-ES_tradnl" sz="2200" b="1" kern="1200" noProof="0" dirty="0">
                          <a:solidFill>
                            <a:srgbClr val="231F20"/>
                          </a:solidFill>
                          <a:latin typeface="Arial Narrow"/>
                          <a:ea typeface="+mn-ea"/>
                          <a:cs typeface="Arial Narrow"/>
                        </a:rPr>
                        <a:t> </a:t>
                      </a:r>
                      <a:r>
                        <a:rPr lang="es-ES_tradnl" sz="2200" b="0" kern="1200" noProof="0" dirty="0">
                          <a:solidFill>
                            <a:srgbClr val="231F20"/>
                          </a:solidFill>
                          <a:latin typeface="Arial Narrow"/>
                          <a:ea typeface="+mn-ea"/>
                          <a:cs typeface="Arial Narrow"/>
                        </a:rPr>
                        <a:t>manipulador de alimentos para que no trabaje con alimentos, utensilios y equipo expuestos.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04546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27432"/>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3-33</a:t>
            </a:r>
          </a:p>
        </p:txBody>
      </p:sp>
      <p:graphicFrame>
        <p:nvGraphicFramePr>
          <p:cNvPr id="2" name="Table 1"/>
          <p:cNvGraphicFramePr>
            <a:graphicFrameLocks noGrp="1"/>
          </p:cNvGraphicFramePr>
          <p:nvPr>
            <p:extLst>
              <p:ext uri="{D42A27DB-BD31-4B8C-83A1-F6EECF244321}">
                <p14:modId xmlns:p14="http://schemas.microsoft.com/office/powerpoint/2010/main" val="1246361644"/>
              </p:ext>
            </p:extLst>
          </p:nvPr>
        </p:nvGraphicFramePr>
        <p:xfrm>
          <a:off x="576072" y="941833"/>
          <a:ext cx="7912607" cy="5664856"/>
        </p:xfrm>
        <a:graphic>
          <a:graphicData uri="http://schemas.openxmlformats.org/drawingml/2006/table">
            <a:tbl>
              <a:tblPr firstRow="1" bandRow="1">
                <a:tableStyleId>{5C22544A-7EE6-4342-B048-85BDC9FD1C3A}</a:tableStyleId>
              </a:tblPr>
              <a:tblGrid>
                <a:gridCol w="2038675">
                  <a:extLst>
                    <a:ext uri="{9D8B030D-6E8A-4147-A177-3AD203B41FA5}">
                      <a16:colId xmlns:a16="http://schemas.microsoft.com/office/drawing/2014/main" val="20000"/>
                    </a:ext>
                  </a:extLst>
                </a:gridCol>
                <a:gridCol w="5873932">
                  <a:extLst>
                    <a:ext uri="{9D8B030D-6E8A-4147-A177-3AD203B41FA5}">
                      <a16:colId xmlns:a16="http://schemas.microsoft.com/office/drawing/2014/main" val="20001"/>
                    </a:ext>
                  </a:extLst>
                </a:gridCol>
              </a:tblGrid>
              <a:tr h="366416">
                <a:tc>
                  <a:txBody>
                    <a:bodyPr/>
                    <a:lstStyle/>
                    <a:p>
                      <a:r>
                        <a:rPr lang="en-US"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206851">
                <a:tc>
                  <a:txBody>
                    <a:bodyPr/>
                    <a:lstStyle/>
                    <a:p>
                      <a:pPr marL="0" lvl="1" eaLnBrk="0" hangingPunct="0">
                        <a:defRPr/>
                      </a:pPr>
                      <a:r>
                        <a:rPr lang="es-ES_tradnl" sz="2000" b="0" kern="1200" noProof="0" dirty="0">
                          <a:solidFill>
                            <a:srgbClr val="231F20"/>
                          </a:solidFill>
                          <a:latin typeface="+mj-lt"/>
                          <a:ea typeface="+mn-ea"/>
                          <a:cs typeface="Arial Narrow"/>
                        </a:rPr>
                        <a:t>El manipulador de alimentos tiene por lo menos uno de estos síntomas de una enfermedad infecciosa</a:t>
                      </a:r>
                      <a:r>
                        <a:rPr lang="es-ES_tradnl" sz="2000" b="0" noProof="0" dirty="0">
                          <a:solidFill>
                            <a:srgbClr val="231F20"/>
                          </a:solidFill>
                          <a:latin typeface="+mj-lt"/>
                          <a:cs typeface="Arial Narrow"/>
                        </a:rPr>
                        <a:t>:</a:t>
                      </a:r>
                    </a:p>
                    <a:p>
                      <a:pPr marL="347472" lvl="1" indent="-347472" eaLnBrk="0" hangingPunct="0">
                        <a:spcBef>
                          <a:spcPts val="900"/>
                        </a:spcBef>
                        <a:buClr>
                          <a:srgbClr val="E97635"/>
                        </a:buClr>
                        <a:buSzPct val="75000"/>
                        <a:buFont typeface="Wingdings" charset="2"/>
                        <a:buChar char="l"/>
                        <a:defRPr/>
                      </a:pPr>
                      <a:r>
                        <a:rPr lang="es-ES_tradnl" sz="2000" b="0" kern="0" noProof="0" dirty="0">
                          <a:solidFill>
                            <a:srgbClr val="231F20"/>
                          </a:solidFill>
                          <a:latin typeface="+mj-lt"/>
                        </a:rPr>
                        <a:t>Vómito</a:t>
                      </a:r>
                    </a:p>
                    <a:p>
                      <a:pPr marL="347472" lvl="1" indent="-347472" eaLnBrk="0" hangingPunct="0">
                        <a:spcBef>
                          <a:spcPts val="900"/>
                        </a:spcBef>
                        <a:buClr>
                          <a:srgbClr val="E97635"/>
                        </a:buClr>
                        <a:buSzPct val="75000"/>
                        <a:buFont typeface="Wingdings" charset="2"/>
                        <a:buChar char="l"/>
                        <a:defRPr/>
                      </a:pPr>
                      <a:r>
                        <a:rPr lang="es-ES_tradnl" sz="2000" b="0" kern="0" noProof="0" dirty="0">
                          <a:solidFill>
                            <a:srgbClr val="231F20"/>
                          </a:solidFill>
                          <a:latin typeface="+mj-lt"/>
                        </a:rPr>
                        <a:t>Diarrea</a:t>
                      </a:r>
                    </a:p>
                    <a:p>
                      <a:pPr marL="347472" lvl="1" indent="-347472" eaLnBrk="0" hangingPunct="0">
                        <a:spcBef>
                          <a:spcPts val="900"/>
                        </a:spcBef>
                        <a:buClr>
                          <a:srgbClr val="E97635"/>
                        </a:buClr>
                        <a:buSzPct val="75000"/>
                        <a:buFont typeface="Wingdings" charset="2"/>
                        <a:buChar char="l"/>
                        <a:defRPr/>
                      </a:pPr>
                      <a:r>
                        <a:rPr lang="es-ES_tradnl" sz="2000" b="0" kern="0" noProof="0" dirty="0">
                          <a:solidFill>
                            <a:srgbClr val="231F20"/>
                          </a:solidFill>
                          <a:latin typeface="+mj-lt"/>
                        </a:rPr>
                        <a:t>Ictericia (ojos y piel amarillentos)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indent="0" eaLnBrk="0" hangingPunct="0">
                        <a:spcBef>
                          <a:spcPts val="900"/>
                        </a:spcBef>
                        <a:buClr>
                          <a:srgbClr val="005CAB"/>
                        </a:buClr>
                        <a:buSzPct val="75000"/>
                        <a:buFont typeface="Wingdings" charset="2"/>
                        <a:buNone/>
                        <a:defRPr/>
                      </a:pPr>
                      <a:r>
                        <a:rPr lang="es-ES_tradnl" sz="2000" b="1" kern="0" noProof="0" dirty="0">
                          <a:solidFill>
                            <a:srgbClr val="231F20"/>
                          </a:solidFill>
                          <a:latin typeface="+mj-lt"/>
                        </a:rPr>
                        <a:t>Excluya</a:t>
                      </a:r>
                      <a:r>
                        <a:rPr lang="es-ES_tradnl" sz="2000" b="0" kern="0" noProof="0" dirty="0">
                          <a:solidFill>
                            <a:srgbClr val="231F20"/>
                          </a:solidFill>
                          <a:latin typeface="+mj-lt"/>
                        </a:rPr>
                        <a:t> al manipulador de alimentos del establecimiento.</a:t>
                      </a:r>
                    </a:p>
                    <a:p>
                      <a:pPr>
                        <a:spcBef>
                          <a:spcPts val="1200"/>
                        </a:spcBef>
                      </a:pPr>
                      <a:r>
                        <a:rPr lang="es-ES_tradnl" sz="2000" b="1" i="0" u="none" strike="noStrike" kern="1200" baseline="0" noProof="0" dirty="0">
                          <a:solidFill>
                            <a:schemeClr val="dk1"/>
                          </a:solidFill>
                          <a:latin typeface="+mj-lt"/>
                          <a:ea typeface="+mn-ea"/>
                          <a:cs typeface="+mn-cs"/>
                        </a:rPr>
                        <a:t>Vómito y diarrea</a:t>
                      </a:r>
                      <a:endParaRPr lang="es-ES_tradnl" sz="2000" b="0" i="0" u="none" strike="noStrike" kern="1200" baseline="0" noProof="0" dirty="0">
                        <a:solidFill>
                          <a:schemeClr val="dk1"/>
                        </a:solidFill>
                        <a:latin typeface="+mj-lt"/>
                        <a:ea typeface="+mn-ea"/>
                        <a:cs typeface="+mn-cs"/>
                      </a:endParaRPr>
                    </a:p>
                    <a:p>
                      <a:pPr>
                        <a:spcBef>
                          <a:spcPts val="300"/>
                        </a:spcBef>
                      </a:pPr>
                      <a:r>
                        <a:rPr lang="es-ES_tradnl" sz="2000" b="0" i="0" u="none" strike="noStrike" kern="1200" baseline="0" noProof="0" dirty="0">
                          <a:solidFill>
                            <a:schemeClr val="dk1"/>
                          </a:solidFill>
                          <a:latin typeface="+mj-lt"/>
                          <a:ea typeface="+mn-ea"/>
                          <a:cs typeface="+mn-cs"/>
                        </a:rPr>
                        <a:t>Los manipuladores de alimentos deben cumplir uno de estos requisitos antes de volver al trabajo:</a:t>
                      </a:r>
                    </a:p>
                    <a:p>
                      <a:pPr marL="347472" lvl="1" indent="-347472" algn="l" defTabSz="914400" rtl="0" eaLnBrk="0" latinLnBrk="0" hangingPunct="0">
                        <a:spcBef>
                          <a:spcPts val="4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No tener síntomas por lo menos durante 24 horas.</a:t>
                      </a:r>
                    </a:p>
                    <a:p>
                      <a:pPr marL="0" lvl="1" indent="-112712" algn="l" defTabSz="914400" rtl="0" eaLnBrk="0" latinLnBrk="0" hangingPunct="0">
                        <a:spcBef>
                          <a:spcPts val="0"/>
                        </a:spcBef>
                        <a:buClr>
                          <a:srgbClr val="E97635"/>
                        </a:buClr>
                        <a:buSzPct val="75000"/>
                        <a:buFont typeface="Wingdings" charset="2"/>
                        <a:buNone/>
                        <a:defRPr/>
                      </a:pPr>
                      <a:r>
                        <a:rPr lang="es-ES_tradnl" sz="2000" b="0" i="0" kern="0" noProof="0" dirty="0">
                          <a:solidFill>
                            <a:srgbClr val="231F20"/>
                          </a:solidFill>
                          <a:latin typeface="+mj-lt"/>
                          <a:ea typeface="+mn-ea"/>
                          <a:cs typeface="+mn-cs"/>
                        </a:rPr>
                        <a:t>O</a:t>
                      </a:r>
                    </a:p>
                    <a:p>
                      <a:pPr marL="347472" lvl="1" indent="-347472" algn="l" defTabSz="914400" rtl="0" eaLnBrk="0" latinLnBrk="0" hangingPunct="0">
                        <a:spcBef>
                          <a:spcPts val="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Tener un permiso médico que lo autorice.</a:t>
                      </a:r>
                    </a:p>
                    <a:p>
                      <a:pPr>
                        <a:spcBef>
                          <a:spcPts val="1200"/>
                        </a:spcBef>
                      </a:pPr>
                      <a:r>
                        <a:rPr lang="es-ES_tradnl" sz="2000" b="1" i="0" u="none" strike="noStrike" kern="1200" baseline="0" noProof="0" dirty="0">
                          <a:solidFill>
                            <a:schemeClr val="dk1"/>
                          </a:solidFill>
                          <a:latin typeface="+mj-lt"/>
                          <a:ea typeface="+mn-ea"/>
                          <a:cs typeface="+mn-cs"/>
                        </a:rPr>
                        <a:t>Ictericia</a:t>
                      </a:r>
                      <a:endParaRPr lang="es-ES_tradnl" sz="2000" b="0" i="0" u="none" strike="noStrike" kern="1200" baseline="0" noProof="0" dirty="0">
                        <a:solidFill>
                          <a:schemeClr val="dk1"/>
                        </a:solidFill>
                        <a:latin typeface="+mj-lt"/>
                        <a:ea typeface="+mn-ea"/>
                        <a:cs typeface="+mn-cs"/>
                      </a:endParaRPr>
                    </a:p>
                    <a:p>
                      <a:pPr>
                        <a:spcBef>
                          <a:spcPts val="300"/>
                        </a:spcBef>
                      </a:pPr>
                      <a:r>
                        <a:rPr lang="es-ES_tradnl" sz="2000" b="0" i="0" u="none" strike="noStrike" kern="1200" baseline="0" noProof="0" dirty="0">
                          <a:solidFill>
                            <a:schemeClr val="dk1"/>
                          </a:solidFill>
                          <a:latin typeface="+mj-lt"/>
                          <a:ea typeface="+mn-ea"/>
                          <a:cs typeface="+mn-cs"/>
                        </a:rPr>
                        <a:t>Reporte los empleados a la autoridad reguladora. Excluya del establecimiento a quienes tengan ictericia por 7 días o menos.</a:t>
                      </a:r>
                    </a:p>
                    <a:p>
                      <a:pPr>
                        <a:spcBef>
                          <a:spcPts val="1200"/>
                        </a:spcBef>
                      </a:pPr>
                      <a:r>
                        <a:rPr lang="es-ES_tradnl" sz="2000" b="0" i="0" u="none" strike="noStrike" kern="1200" baseline="0" noProof="0" dirty="0">
                          <a:solidFill>
                            <a:schemeClr val="dk1"/>
                          </a:solidFill>
                          <a:latin typeface="+mj-lt"/>
                          <a:ea typeface="+mn-ea"/>
                          <a:cs typeface="+mn-cs"/>
                        </a:rPr>
                        <a:t>Antes de regresar al trabajo, los empleados deben tener:</a:t>
                      </a:r>
                    </a:p>
                    <a:p>
                      <a:pPr marL="347472" lvl="1" indent="-347472" algn="l" defTabSz="914400" rtl="0" eaLnBrk="0" latinLnBrk="0" hangingPunct="0">
                        <a:spcBef>
                          <a:spcPts val="4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Un permiso médico afirmando que ya no están enfermos</a:t>
                      </a:r>
                    </a:p>
                    <a:p>
                      <a:pPr marL="0" lvl="1" indent="-112712" algn="l" defTabSz="914400" rtl="0" eaLnBrk="0" latinLnBrk="0" hangingPunct="0">
                        <a:spcBef>
                          <a:spcPts val="0"/>
                        </a:spcBef>
                        <a:buClr>
                          <a:srgbClr val="E97635"/>
                        </a:buClr>
                        <a:buSzPct val="75000"/>
                        <a:buFont typeface="Wingdings" charset="2"/>
                        <a:buNone/>
                        <a:defRPr/>
                      </a:pPr>
                      <a:r>
                        <a:rPr lang="es-ES_tradnl" sz="2000" b="0" i="0" kern="0" noProof="0" dirty="0">
                          <a:solidFill>
                            <a:srgbClr val="231F20"/>
                          </a:solidFill>
                          <a:latin typeface="+mj-lt"/>
                          <a:ea typeface="+mn-ea"/>
                          <a:cs typeface="+mn-cs"/>
                        </a:rPr>
                        <a:t>Y </a:t>
                      </a:r>
                    </a:p>
                    <a:p>
                      <a:pPr marL="347472" lvl="1" indent="-347472" algn="l" defTabSz="914400" rtl="0" eaLnBrk="0" latinLnBrk="0" hangingPunct="0">
                        <a:spcBef>
                          <a:spcPts val="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La aprobación de la autoridad reguladora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95774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27432"/>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3-34</a:t>
            </a:r>
          </a:p>
        </p:txBody>
      </p:sp>
      <p:graphicFrame>
        <p:nvGraphicFramePr>
          <p:cNvPr id="2" name="Table 1"/>
          <p:cNvGraphicFramePr>
            <a:graphicFrameLocks noGrp="1"/>
          </p:cNvGraphicFramePr>
          <p:nvPr>
            <p:extLst>
              <p:ext uri="{D42A27DB-BD31-4B8C-83A1-F6EECF244321}">
                <p14:modId xmlns:p14="http://schemas.microsoft.com/office/powerpoint/2010/main" val="2368773533"/>
              </p:ext>
            </p:extLst>
          </p:nvPr>
        </p:nvGraphicFramePr>
        <p:xfrm>
          <a:off x="576073" y="950404"/>
          <a:ext cx="8131366" cy="5450396"/>
        </p:xfrm>
        <a:graphic>
          <a:graphicData uri="http://schemas.openxmlformats.org/drawingml/2006/table">
            <a:tbl>
              <a:tblPr firstRow="1" bandRow="1">
                <a:tableStyleId>{5C22544A-7EE6-4342-B048-85BDC9FD1C3A}</a:tableStyleId>
              </a:tblPr>
              <a:tblGrid>
                <a:gridCol w="4146052">
                  <a:extLst>
                    <a:ext uri="{9D8B030D-6E8A-4147-A177-3AD203B41FA5}">
                      <a16:colId xmlns:a16="http://schemas.microsoft.com/office/drawing/2014/main" val="20000"/>
                    </a:ext>
                  </a:extLst>
                </a:gridCol>
                <a:gridCol w="3985314">
                  <a:extLst>
                    <a:ext uri="{9D8B030D-6E8A-4147-A177-3AD203B41FA5}">
                      <a16:colId xmlns:a16="http://schemas.microsoft.com/office/drawing/2014/main" val="20001"/>
                    </a:ext>
                  </a:extLst>
                </a:gridCol>
              </a:tblGrid>
              <a:tr h="405956">
                <a:tc>
                  <a:txBody>
                    <a:bodyPr/>
                    <a:lstStyle/>
                    <a:p>
                      <a:r>
                        <a:rPr lang="es-ES_tradnl" noProof="0"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044440">
                <a:tc>
                  <a:txBody>
                    <a:bodyPr/>
                    <a:lstStyle/>
                    <a:p>
                      <a:pPr marL="0" lvl="1" eaLnBrk="0" hangingPunct="0">
                        <a:defRPr/>
                      </a:pPr>
                      <a:r>
                        <a:rPr lang="es-ES_tradnl" sz="2000" b="0" kern="0" noProof="0" dirty="0">
                          <a:solidFill>
                            <a:srgbClr val="231F20"/>
                          </a:solidFill>
                          <a:latin typeface="+mj-lt"/>
                        </a:rPr>
                        <a:t>El manipulador de alimentos tiene vómito o diarrea, o le han diagnosticado una enfermedad causada por uno de estos patógenos:</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Norovirus</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Shigella</a:t>
                      </a:r>
                      <a:r>
                        <a:rPr lang="es-ES_tradnl" sz="2000" b="0" kern="0" noProof="0" dirty="0">
                          <a:solidFill>
                            <a:srgbClr val="231F20"/>
                          </a:solidFill>
                          <a:latin typeface="+mj-lt"/>
                          <a:ea typeface="+mn-ea"/>
                          <a:cs typeface="+mn-cs"/>
                        </a:rPr>
                        <a:t> spp.</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Salmonella </a:t>
                      </a:r>
                      <a:r>
                        <a:rPr lang="es-ES_tradnl" sz="2000" b="0" kern="0" noProof="0" dirty="0">
                          <a:solidFill>
                            <a:srgbClr val="231F20"/>
                          </a:solidFill>
                          <a:latin typeface="+mj-lt"/>
                          <a:ea typeface="+mn-ea"/>
                          <a:cs typeface="+mn-cs"/>
                        </a:rPr>
                        <a:t>no tifoidea</a:t>
                      </a:r>
                      <a:endParaRPr lang="es-ES_tradnl" sz="2000" b="0" i="1" kern="0" noProof="0" dirty="0">
                        <a:solidFill>
                          <a:srgbClr val="231F20"/>
                        </a:solidFill>
                        <a:latin typeface="+mj-lt"/>
                        <a:ea typeface="+mn-ea"/>
                        <a:cs typeface="+mn-cs"/>
                      </a:endParaRP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E. coli </a:t>
                      </a:r>
                      <a:r>
                        <a:rPr lang="es-ES_tradnl" sz="2000" b="0" kern="0" noProof="0" dirty="0">
                          <a:solidFill>
                            <a:srgbClr val="231F20"/>
                          </a:solidFill>
                          <a:latin typeface="+mj-lt"/>
                          <a:ea typeface="+mn-ea"/>
                          <a:cs typeface="+mn-cs"/>
                        </a:rPr>
                        <a:t>productora de toxina Shiga</a:t>
                      </a:r>
                      <a:r>
                        <a:rPr lang="es-ES_tradnl" sz="2000" b="0" i="1" kern="0" noProof="0" dirty="0">
                          <a:solidFill>
                            <a:srgbClr val="231F20"/>
                          </a:solidFill>
                          <a:latin typeface="+mj-lt"/>
                          <a:ea typeface="+mn-ea"/>
                          <a:cs typeface="+mn-cs"/>
                        </a:rPr>
                        <a:t> </a:t>
                      </a:r>
                      <a:r>
                        <a:rPr lang="es-ES_tradnl" sz="2000" b="0" kern="0" noProof="0" dirty="0">
                          <a:solidFill>
                            <a:srgbClr val="231F20"/>
                          </a:solidFill>
                          <a:latin typeface="+mj-lt"/>
                          <a:ea typeface="+mn-ea"/>
                          <a:cs typeface="+mn-cs"/>
                        </a:rPr>
                        <a:t>(STEC)</a:t>
                      </a:r>
                    </a:p>
                    <a:p>
                      <a:pPr marL="0" lvl="1" eaLnBrk="0" hangingPunct="0">
                        <a:spcBef>
                          <a:spcPts val="1200"/>
                        </a:spcBef>
                        <a:defRPr/>
                      </a:pPr>
                      <a:r>
                        <a:rPr lang="es-ES_tradnl" sz="2000" b="0" kern="0" noProof="0" dirty="0">
                          <a:solidFill>
                            <a:srgbClr val="231F20"/>
                          </a:solidFill>
                          <a:latin typeface="+mj-lt"/>
                        </a:rPr>
                        <a:t>Al manipulador de alimentos le diagnosticaron una enfermedad causada por uno de estos patógenos:</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Hepatitis A</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Salmonella</a:t>
                      </a:r>
                      <a:r>
                        <a:rPr lang="es-ES_tradnl" sz="2000" b="0" kern="0" noProof="0" dirty="0">
                          <a:solidFill>
                            <a:srgbClr val="231F20"/>
                          </a:solidFill>
                          <a:latin typeface="+mj-lt"/>
                          <a:ea typeface="+mn-ea"/>
                          <a:cs typeface="+mn-cs"/>
                        </a:rPr>
                        <a:t> Typhi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defTabSz="914400" rtl="0" eaLnBrk="0" latinLnBrk="0" hangingPunct="0">
                        <a:spcBef>
                          <a:spcPts val="600"/>
                        </a:spcBef>
                        <a:buClr>
                          <a:srgbClr val="E97635"/>
                        </a:buClr>
                        <a:buSzPct val="75000"/>
                        <a:buFont typeface="Wingdings" charset="2"/>
                        <a:buChar char="l"/>
                        <a:defRPr/>
                      </a:pPr>
                      <a:r>
                        <a:rPr lang="es-ES_tradnl" sz="2000" b="1" kern="0" noProof="0" dirty="0">
                          <a:solidFill>
                            <a:srgbClr val="231F20"/>
                          </a:solidFill>
                          <a:latin typeface="+mj-lt"/>
                          <a:ea typeface="+mn-ea"/>
                          <a:cs typeface="+mn-cs"/>
                        </a:rPr>
                        <a:t>Excluya</a:t>
                      </a:r>
                      <a:r>
                        <a:rPr lang="es-ES_tradnl" sz="2000" b="0" kern="0" noProof="0" dirty="0">
                          <a:solidFill>
                            <a:srgbClr val="231F20"/>
                          </a:solidFill>
                          <a:latin typeface="+mj-lt"/>
                          <a:ea typeface="+mn-ea"/>
                          <a:cs typeface="+mn-cs"/>
                        </a:rPr>
                        <a:t> el manipulador de alimentos del establecimiento.</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1" kern="0" noProof="0" dirty="0">
                          <a:solidFill>
                            <a:srgbClr val="231F20"/>
                          </a:solidFill>
                          <a:latin typeface="+mj-lt"/>
                          <a:ea typeface="+mn-ea"/>
                          <a:cs typeface="+mn-cs"/>
                        </a:rPr>
                        <a:t>Reporte</a:t>
                      </a:r>
                      <a:r>
                        <a:rPr lang="es-ES_tradnl" sz="2000" b="0" kern="0" noProof="0" dirty="0">
                          <a:solidFill>
                            <a:srgbClr val="231F20"/>
                          </a:solidFill>
                          <a:latin typeface="+mj-lt"/>
                          <a:ea typeface="+mn-ea"/>
                          <a:cs typeface="+mn-cs"/>
                        </a:rPr>
                        <a:t> la situación a la autoridad regula.</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Colabore con el médico y la autoridad reguladora local.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95339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1"/>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 Introducción</a:t>
            </a:r>
          </a:p>
        </p:txBody>
      </p:sp>
      <p:sp>
        <p:nvSpPr>
          <p:cNvPr id="108546" name="Rectangle 3"/>
          <p:cNvSpPr>
            <a:spLocks noGrp="1" noChangeArrowheads="1"/>
          </p:cNvSpPr>
          <p:nvPr>
            <p:ph idx="1"/>
          </p:nvPr>
        </p:nvSpPr>
        <p:spPr>
          <a:noFill/>
        </p:spPr>
        <p:txBody>
          <a:bodyPr/>
          <a:lstStyle/>
          <a:p>
            <a:pPr marL="0" indent="0" eaLnBrk="1" hangingPunct="1">
              <a:defRPr/>
            </a:pPr>
            <a:r>
              <a:rPr lang="es-ES_tradnl" dirty="0">
                <a:latin typeface="Arial Narrow" charset="0"/>
                <a:cs typeface="+mn-cs"/>
              </a:rPr>
              <a:t>Objetivos:</a:t>
            </a:r>
          </a:p>
          <a:p>
            <a:pPr marL="0" lvl="1" indent="0" eaLnBrk="1" hangingPunct="1">
              <a:buNone/>
              <a:defRPr/>
            </a:pPr>
            <a:r>
              <a:rPr lang="es-ES_tradnl" dirty="0">
                <a:latin typeface="Arial Narrow" charset="0"/>
              </a:rPr>
              <a:t>Al final de este capítulo, usted podrá identificar lo siguiente:</a:t>
            </a:r>
          </a:p>
          <a:p>
            <a:pPr lvl="1" eaLnBrk="1" hangingPunct="1">
              <a:defRPr/>
            </a:pPr>
            <a:r>
              <a:rPr lang="es-ES_tradnl" dirty="0">
                <a:latin typeface="Arial Narrow" charset="0"/>
              </a:rPr>
              <a:t>Cómo puede prevenir la contaminación cruzada.</a:t>
            </a:r>
          </a:p>
          <a:p>
            <a:pPr lvl="1" eaLnBrk="1" hangingPunct="1">
              <a:defRPr/>
            </a:pPr>
            <a:r>
              <a:rPr lang="es-ES_tradnl" dirty="0">
                <a:latin typeface="Arial Narrow" charset="0"/>
              </a:rPr>
              <a:t>Cómo puede prevenir el abuso de tiempo y temperatura.</a:t>
            </a:r>
          </a:p>
          <a:p>
            <a:pPr lvl="1" eaLnBrk="1" hangingPunct="1">
              <a:defRPr/>
            </a:pPr>
            <a:r>
              <a:rPr lang="es-ES_tradnl" dirty="0">
                <a:latin typeface="Arial Narrow" charset="0"/>
              </a:rPr>
              <a:t>La manera correcta de usar y dar mantenimiento a los termómetros.</a:t>
            </a:r>
          </a:p>
        </p:txBody>
      </p:sp>
      <p:sp>
        <p:nvSpPr>
          <p:cNvPr id="108547" name="Rectangle 4"/>
          <p:cNvSpPr>
            <a:spLocks noChangeArrowheads="1"/>
          </p:cNvSpPr>
          <p:nvPr/>
        </p:nvSpPr>
        <p:spPr bwMode="auto">
          <a:xfrm>
            <a:off x="1066800" y="5775325"/>
            <a:ext cx="640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spcAft>
                <a:spcPct val="25000"/>
              </a:spcAft>
              <a:tabLst>
                <a:tab pos="228600" algn="l"/>
              </a:tabLst>
              <a:defRPr/>
            </a:pPr>
            <a:endParaRPr lang="en-US" sz="2000" b="0" dirty="0">
              <a:solidFill>
                <a:srgbClr val="000000"/>
              </a:solidFill>
              <a:cs typeface="Times New Roman" charset="0"/>
            </a:endParaRPr>
          </a:p>
          <a:p>
            <a:pPr>
              <a:spcBef>
                <a:spcPct val="50000"/>
              </a:spcBef>
              <a:spcAft>
                <a:spcPct val="25000"/>
              </a:spcAft>
              <a:tabLst>
                <a:tab pos="228600" algn="l"/>
              </a:tabLst>
              <a:defRPr/>
            </a:pPr>
            <a:endParaRPr lang="en-US" sz="2000" b="0" dirty="0">
              <a:solidFill>
                <a:srgbClr val="000000"/>
              </a:solidFill>
              <a:cs typeface="Times New Roman" charset="0"/>
            </a:endParaRPr>
          </a:p>
        </p:txBody>
      </p:sp>
      <p:sp>
        <p:nvSpPr>
          <p:cNvPr id="10854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4-2</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95804" y="1243013"/>
            <a:ext cx="1957904" cy="2103120"/>
          </a:xfrm>
          <a:ln w="3175">
            <a:solidFill>
              <a:schemeClr val="tx1"/>
            </a:solidFill>
          </a:ln>
        </p:spPr>
      </p:pic>
      <p:sp>
        <p:nvSpPr>
          <p:cNvPr id="109573" name="Rectangle 11"/>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a:t>
            </a:r>
          </a:p>
        </p:txBody>
      </p:sp>
      <p:sp>
        <p:nvSpPr>
          <p:cNvPr id="109570" name="Rectangle 3"/>
          <p:cNvSpPr>
            <a:spLocks noGrp="1" noChangeArrowheads="1"/>
          </p:cNvSpPr>
          <p:nvPr>
            <p:ph idx="1"/>
          </p:nvPr>
        </p:nvSpPr>
        <p:spPr>
          <a:xfrm>
            <a:off x="409575" y="1143000"/>
            <a:ext cx="5677326" cy="4983163"/>
          </a:xfrm>
        </p:spPr>
        <p:txBody>
          <a:bodyPr/>
          <a:lstStyle/>
          <a:p>
            <a:pPr marL="0" indent="0" eaLnBrk="1" hangingPunct="1">
              <a:defRPr/>
            </a:pPr>
            <a:r>
              <a:rPr lang="es-ES_tradnl" dirty="0">
                <a:latin typeface="Arial Narrow" charset="0"/>
              </a:rPr>
              <a:t>El trayecto de los alimentos:</a:t>
            </a:r>
          </a:p>
          <a:p>
            <a:pPr marL="0" lvl="1" indent="0" eaLnBrk="1" hangingPunct="1">
              <a:buNone/>
              <a:defRPr/>
            </a:pPr>
            <a:r>
              <a:rPr lang="es-ES_tradnl" dirty="0">
                <a:latin typeface="Arial Narrow" charset="0"/>
              </a:rPr>
              <a:t>Es la ruta que siguen los alimentos por su establecimiento.</a:t>
            </a:r>
          </a:p>
          <a:p>
            <a:pPr marL="0" indent="0" eaLnBrk="1" hangingPunct="1">
              <a:defRPr/>
            </a:pPr>
            <a:r>
              <a:rPr lang="es-ES_tradnl" dirty="0">
                <a:latin typeface="Arial Narrow" charset="0"/>
              </a:rPr>
              <a:t>Para mantener seguros los alimentos durante el trayecto de los alimentos:</a:t>
            </a:r>
          </a:p>
          <a:p>
            <a:pPr lvl="1" eaLnBrk="1" hangingPunct="1">
              <a:defRPr/>
            </a:pPr>
            <a:r>
              <a:rPr lang="es-ES_tradnl" dirty="0">
                <a:latin typeface="Arial Narrow" charset="0"/>
              </a:rPr>
              <a:t>Prevenga la contaminación cruzada.</a:t>
            </a:r>
          </a:p>
          <a:p>
            <a:pPr lvl="1" eaLnBrk="1" hangingPunct="1">
              <a:defRPr/>
            </a:pPr>
            <a:r>
              <a:rPr lang="es-ES_tradnl" dirty="0">
                <a:latin typeface="Arial Narrow" charset="0"/>
              </a:rPr>
              <a:t>Prevenga el abuso de tiempo y temperatura.</a:t>
            </a: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4073C2-5CDA-4B29-86CE-BBCA2F26E7D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10"/>
          <a:stretch/>
        </p:blipFill>
        <p:spPr>
          <a:xfrm>
            <a:off x="6523038" y="1243013"/>
            <a:ext cx="2103437" cy="2103120"/>
          </a:xfrm>
        </p:spPr>
      </p:pic>
      <p:sp>
        <p:nvSpPr>
          <p:cNvPr id="110596" name="Rectangle 8"/>
          <p:cNvSpPr>
            <a:spLocks noGrp="1" noChangeArrowheads="1"/>
          </p:cNvSpPr>
          <p:nvPr>
            <p:ph type="title"/>
          </p:nvPr>
        </p:nvSpPr>
        <p:spPr/>
        <p:txBody>
          <a:bodyPr/>
          <a:lstStyle/>
          <a:p>
            <a:pPr eaLnBrk="1" hangingPunct="1">
              <a:defRPr/>
            </a:pPr>
            <a:r>
              <a:rPr lang="es-ES_tradnl" dirty="0">
                <a:latin typeface="Arial Narrow" charset="0"/>
                <a:cs typeface="+mj-cs"/>
              </a:rPr>
              <a:t>Prevención de la contaminación cruzada</a:t>
            </a:r>
          </a:p>
        </p:txBody>
      </p:sp>
      <p:sp>
        <p:nvSpPr>
          <p:cNvPr id="110594" name="Rectangle 3"/>
          <p:cNvSpPr>
            <a:spLocks noGrp="1" noChangeArrowheads="1"/>
          </p:cNvSpPr>
          <p:nvPr>
            <p:ph idx="1"/>
          </p:nvPr>
        </p:nvSpPr>
        <p:spPr/>
        <p:txBody>
          <a:bodyPr/>
          <a:lstStyle/>
          <a:p>
            <a:pPr marL="0" indent="0" eaLnBrk="1" hangingPunct="1">
              <a:defRPr/>
            </a:pPr>
            <a:r>
              <a:rPr lang="es-ES" dirty="0">
                <a:latin typeface="Arial Narrow" charset="0"/>
              </a:rPr>
              <a:t>Equipo separado:</a:t>
            </a:r>
          </a:p>
          <a:p>
            <a:pPr lvl="1" eaLnBrk="1" hangingPunct="1">
              <a:defRPr/>
            </a:pPr>
            <a:r>
              <a:rPr lang="es-ES" dirty="0">
                <a:solidFill>
                  <a:srgbClr val="000000"/>
                </a:solidFill>
                <a:latin typeface="Arial Narrow" charset="0"/>
              </a:rPr>
              <a:t>Use equipo separado para alimentos crudos y para alimentos listos para comer.</a:t>
            </a:r>
          </a:p>
          <a:p>
            <a:pPr marL="0" indent="0" eaLnBrk="1" hangingPunct="1">
              <a:defRPr/>
            </a:pPr>
            <a:endParaRPr lang="es-ES" dirty="0">
              <a:latin typeface="Arial Narrow" charset="0"/>
            </a:endParaRPr>
          </a:p>
          <a:p>
            <a:pPr marL="0" indent="0" eaLnBrk="1" hangingPunct="1">
              <a:defRPr/>
            </a:pPr>
            <a:r>
              <a:rPr lang="es-ES" dirty="0">
                <a:latin typeface="Arial Narrow" charset="0"/>
              </a:rPr>
              <a:t>Limpiar y sanitizar:</a:t>
            </a:r>
          </a:p>
          <a:p>
            <a:pPr lvl="1" eaLnBrk="1" hangingPunct="1">
              <a:defRPr/>
            </a:pPr>
            <a:r>
              <a:rPr lang="es-ES" dirty="0">
                <a:solidFill>
                  <a:srgbClr val="000000"/>
                </a:solidFill>
                <a:latin typeface="Arial Narrow" charset="0"/>
              </a:rPr>
              <a:t>Limpie y sanitice todas las superficies de trabajo, el equipo y los utensilios después de cada tarea.</a:t>
            </a: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4-4</a:t>
            </a:r>
          </a:p>
        </p:txBody>
      </p:sp>
      <p:pic>
        <p:nvPicPr>
          <p:cNvPr id="8" name="Picture Placeholder 4">
            <a:extLst>
              <a:ext uri="{FF2B5EF4-FFF2-40B4-BE49-F238E27FC236}">
                <a16:creationId xmlns:a16="http://schemas.microsoft.com/office/drawing/2014/main" id="{D14073C2-5CDA-4B29-86CE-BBCA2F26E7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s-MX" dirty="0">
                <a:latin typeface="Arial Narrow" charset="0"/>
                <a:cs typeface="+mj-cs"/>
              </a:rPr>
              <a:t>Prevenir la contaminación cruzada</a:t>
            </a:r>
          </a:p>
        </p:txBody>
      </p:sp>
      <p:sp>
        <p:nvSpPr>
          <p:cNvPr id="111618" name="Rectangle 3"/>
          <p:cNvSpPr>
            <a:spLocks noGrp="1" noChangeArrowheads="1"/>
          </p:cNvSpPr>
          <p:nvPr>
            <p:ph idx="1"/>
          </p:nvPr>
        </p:nvSpPr>
        <p:spPr/>
        <p:txBody>
          <a:bodyPr/>
          <a:lstStyle/>
          <a:p>
            <a:pPr marL="0" indent="0" eaLnBrk="1" hangingPunct="1">
              <a:defRPr/>
            </a:pPr>
            <a:r>
              <a:rPr lang="es-MX" dirty="0">
                <a:latin typeface="Arial Narrow" charset="0"/>
                <a:cs typeface="+mn-cs"/>
              </a:rPr>
              <a:t>Prepare los alimentos crudos y los alimentos listos para comer a diferentes horas:</a:t>
            </a:r>
            <a:endParaRPr lang="es-MX" dirty="0">
              <a:solidFill>
                <a:srgbClr val="000000"/>
              </a:solidFill>
              <a:latin typeface="Arial Narrow" charset="0"/>
            </a:endParaRPr>
          </a:p>
          <a:p>
            <a:pPr lvl="1" eaLnBrk="1" hangingPunct="1">
              <a:defRPr/>
            </a:pPr>
            <a:r>
              <a:rPr lang="es-MX" dirty="0">
                <a:solidFill>
                  <a:srgbClr val="000000"/>
                </a:solidFill>
                <a:latin typeface="Arial Narrow" charset="0"/>
              </a:rPr>
              <a:t>Si usa la misma mesa de preparación, prepare la carne, el pescado y las aves crudos a diferente hora que los alimentos listos para comer.</a:t>
            </a:r>
          </a:p>
          <a:p>
            <a:pPr lvl="1" eaLnBrk="1" hangingPunct="1">
              <a:defRPr/>
            </a:pPr>
            <a:r>
              <a:rPr lang="es-MX" dirty="0">
                <a:solidFill>
                  <a:srgbClr val="000000"/>
                </a:solidFill>
                <a:latin typeface="Arial Narrow" charset="0"/>
              </a:rPr>
              <a:t>Si es posible, prepare los alimentos listos para comer antes que los alimentos crudos.</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4-5</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10373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17" name="Picture Placeholder 16"/>
          <p:cNvSpPr>
            <a:spLocks noGrp="1"/>
          </p:cNvSpPr>
          <p:nvPr>
            <p:ph type="pic" sz="quarter" idx="23"/>
          </p:nvPr>
        </p:nvSpPr>
        <p:spPr/>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1-12</a:t>
            </a:r>
          </a:p>
        </p:txBody>
      </p:sp>
      <p:sp>
        <p:nvSpPr>
          <p:cNvPr id="4" name="Picture Placeholder 3"/>
          <p:cNvSpPr>
            <a:spLocks noGrp="1"/>
          </p:cNvSpPr>
          <p:nvPr>
            <p:ph type="pic" sz="quarter" idx="22"/>
          </p:nvPr>
        </p:nvSpPr>
        <p:spPr/>
      </p:sp>
      <p:sp>
        <p:nvSpPr>
          <p:cNvPr id="10" name="Picture Placeholder 9"/>
          <p:cNvSpPr>
            <a:spLocks noGrp="1"/>
          </p:cNvSpPr>
          <p:nvPr>
            <p:ph type="pic" sz="quarter" idx="12"/>
          </p:nvPr>
        </p:nvSpPr>
        <p:spPr/>
      </p:sp>
      <p:sp>
        <p:nvSpPr>
          <p:cNvPr id="14" name="Picture Placeholder 13"/>
          <p:cNvSpPr>
            <a:spLocks noGrp="1"/>
          </p:cNvSpPr>
          <p:nvPr>
            <p:ph type="pic" sz="quarter" idx="13"/>
          </p:nvPr>
        </p:nvSpPr>
        <p:spPr/>
      </p:sp>
      <p:sp>
        <p:nvSpPr>
          <p:cNvPr id="22" name="Text Placeholder 20"/>
          <p:cNvSpPr>
            <a:spLocks noGrp="1"/>
          </p:cNvSpPr>
          <p:nvPr>
            <p:ph type="body" sz="quarter" idx="18"/>
          </p:nvPr>
        </p:nvSpPr>
        <p:spPr>
          <a:xfrm>
            <a:off x="4760008" y="2933448"/>
            <a:ext cx="2723578" cy="395287"/>
          </a:xfrm>
        </p:spPr>
        <p:txBody>
          <a:bodyPr/>
          <a:lstStyle/>
          <a:p>
            <a:pPr marL="0" indent="0"/>
            <a:r>
              <a:rPr lang="es-ES" dirty="0"/>
              <a:t>Contaminación cruzada</a:t>
            </a:r>
          </a:p>
        </p:txBody>
      </p:sp>
      <p:sp>
        <p:nvSpPr>
          <p:cNvPr id="23" name="Rectangle 20"/>
          <p:cNvSpPr>
            <a:spLocks noGrp="1" noChangeArrowheads="1"/>
          </p:cNvSpPr>
          <p:nvPr>
            <p:ph type="body" sz="quarter" idx="17"/>
          </p:nvPr>
        </p:nvSpPr>
        <p:spPr>
          <a:xfrm>
            <a:off x="1601617" y="2944334"/>
            <a:ext cx="2723578" cy="668267"/>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0" indent="0" eaLnBrk="1" hangingPunct="1">
              <a:spcBef>
                <a:spcPct val="50000"/>
              </a:spcBef>
              <a:buClr>
                <a:srgbClr val="0093D3"/>
              </a:buClr>
              <a:defRPr/>
            </a:pPr>
            <a:r>
              <a:rPr lang="es-ES" dirty="0">
                <a:solidFill>
                  <a:srgbClr val="231F20"/>
                </a:solidFill>
                <a:ea typeface="+mn-ea"/>
                <a:cs typeface="+mn-cs"/>
              </a:rPr>
              <a:t>Abuso de tiempo y temperatura</a:t>
            </a:r>
            <a:endParaRPr lang="en-US" dirty="0">
              <a:solidFill>
                <a:srgbClr val="231F20"/>
              </a:solidFill>
              <a:ea typeface="+mn-ea"/>
              <a:cs typeface="+mn-cs"/>
            </a:endParaRPr>
          </a:p>
          <a:p>
            <a:pPr marL="0" indent="0" eaLnBrk="1" hangingPunct="1">
              <a:spcBef>
                <a:spcPct val="50000"/>
              </a:spcBef>
              <a:buClr>
                <a:srgbClr val="0093D3"/>
              </a:buClr>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p:txBody>
      </p:sp>
      <p:sp>
        <p:nvSpPr>
          <p:cNvPr id="24" name="Text Placeholder 21"/>
          <p:cNvSpPr>
            <a:spLocks noGrp="1"/>
          </p:cNvSpPr>
          <p:nvPr>
            <p:ph type="body" sz="quarter" idx="19"/>
          </p:nvPr>
        </p:nvSpPr>
        <p:spPr>
          <a:xfrm>
            <a:off x="4726428" y="5257876"/>
            <a:ext cx="2806484" cy="862349"/>
          </a:xfrm>
        </p:spPr>
        <p:txBody>
          <a:bodyPr/>
          <a:lstStyle/>
          <a:p>
            <a:pPr marL="0" indent="0"/>
            <a:r>
              <a:rPr lang="es-ES" dirty="0"/>
              <a:t>Limpieza y sanitización deficientes</a:t>
            </a:r>
          </a:p>
          <a:p>
            <a:endParaRPr lang="en-US" dirty="0"/>
          </a:p>
        </p:txBody>
      </p:sp>
      <p:sp>
        <p:nvSpPr>
          <p:cNvPr id="25" name="Text Placeholder 22"/>
          <p:cNvSpPr>
            <a:spLocks noGrp="1"/>
          </p:cNvSpPr>
          <p:nvPr>
            <p:ph type="body" sz="quarter" idx="20"/>
          </p:nvPr>
        </p:nvSpPr>
        <p:spPr>
          <a:xfrm>
            <a:off x="1741716" y="5266306"/>
            <a:ext cx="2601686" cy="633749"/>
          </a:xfrm>
        </p:spPr>
        <p:txBody>
          <a:bodyPr/>
          <a:lstStyle/>
          <a:p>
            <a:pPr marL="0" indent="0"/>
            <a:r>
              <a:rPr lang="es-ES" dirty="0"/>
              <a:t>Malos hábitos de higiene personal</a:t>
            </a:r>
          </a:p>
        </p:txBody>
      </p:sp>
      <p:pic>
        <p:nvPicPr>
          <p:cNvPr id="26" name="Picture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916377" y="127949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7" name="Picture Placeholder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068571" y="127949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8" name="Picture Placeholder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916377" y="361260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9" name="Picture Placeholder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068571" y="361260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s-MX" dirty="0">
                <a:latin typeface="Arial Narrow" charset="0"/>
                <a:cs typeface="+mj-cs"/>
              </a:rPr>
              <a:t>Prevenir la contaminación cruzada</a:t>
            </a:r>
          </a:p>
        </p:txBody>
      </p:sp>
      <p:sp>
        <p:nvSpPr>
          <p:cNvPr id="111618" name="Rectangle 3"/>
          <p:cNvSpPr>
            <a:spLocks noGrp="1" noChangeArrowheads="1"/>
          </p:cNvSpPr>
          <p:nvPr>
            <p:ph idx="1"/>
          </p:nvPr>
        </p:nvSpPr>
        <p:spPr/>
        <p:txBody>
          <a:bodyPr/>
          <a:lstStyle/>
          <a:p>
            <a:pPr marL="0" indent="0" eaLnBrk="1" hangingPunct="1">
              <a:defRPr/>
            </a:pPr>
            <a:r>
              <a:rPr lang="es-MX" dirty="0">
                <a:latin typeface="Arial Narrow" charset="0"/>
                <a:cs typeface="+mn-cs"/>
              </a:rPr>
              <a:t>Prepare los alimentos crudos y los alimentos listos para comer a diferentes horas:</a:t>
            </a:r>
            <a:endParaRPr lang="es-MX" dirty="0">
              <a:solidFill>
                <a:srgbClr val="000000"/>
              </a:solidFill>
              <a:latin typeface="Arial Narrow" charset="0"/>
            </a:endParaRPr>
          </a:p>
          <a:p>
            <a:pPr lvl="1" eaLnBrk="1" hangingPunct="1">
              <a:defRPr/>
            </a:pPr>
            <a:r>
              <a:rPr lang="es-MX" dirty="0">
                <a:solidFill>
                  <a:srgbClr val="000000"/>
                </a:solidFill>
                <a:latin typeface="Arial Narrow" charset="0"/>
              </a:rPr>
              <a:t>Separe la carne, el pollo y los mariscos crudos de las frutas y vegetales sin lavar y también de los listos para comer.</a:t>
            </a:r>
          </a:p>
          <a:p>
            <a:pPr marL="0" indent="0" eaLnBrk="1" hangingPunct="1">
              <a:defRPr/>
            </a:pPr>
            <a:r>
              <a:rPr lang="es-MX" dirty="0">
                <a:latin typeface="Arial Narrow" charset="0"/>
                <a:cs typeface="+mn-cs"/>
              </a:rPr>
              <a:t>Compre alimentos ya preparados:</a:t>
            </a:r>
          </a:p>
          <a:p>
            <a:pPr marL="347472" lvl="1" indent="-347472" eaLnBrk="1" hangingPunct="1">
              <a:lnSpc>
                <a:spcPct val="100000"/>
              </a:lnSpc>
              <a:spcBef>
                <a:spcPts val="900"/>
              </a:spcBef>
              <a:defRPr/>
            </a:pPr>
            <a:r>
              <a:rPr lang="es-MX" dirty="0">
                <a:latin typeface="Arial Narrow" charset="0"/>
              </a:rPr>
              <a:t>Compre alimentos que no requieran preparación o manejo adicionales.</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4-6</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34865197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10"/>
          <p:cNvSpPr>
            <a:spLocks noGrp="1" noChangeArrowheads="1"/>
          </p:cNvSpPr>
          <p:nvPr>
            <p:ph type="title"/>
          </p:nvPr>
        </p:nvSpPr>
        <p:spPr/>
        <p:txBody>
          <a:bodyPr/>
          <a:lstStyle/>
          <a:p>
            <a:pPr eaLnBrk="1" hangingPunct="1">
              <a:defRPr/>
            </a:pPr>
            <a:r>
              <a:rPr lang="es-ES" dirty="0">
                <a:latin typeface="Arial Narrow" charset="0"/>
                <a:cs typeface="+mj-cs"/>
              </a:rPr>
              <a:t>Evitar el abuso de tiempo y temperatura </a:t>
            </a:r>
            <a:endParaRPr lang="en-US" dirty="0">
              <a:latin typeface="Arial Narrow" charset="0"/>
              <a:cs typeface="+mj-cs"/>
            </a:endParaRPr>
          </a:p>
        </p:txBody>
      </p:sp>
      <p:sp>
        <p:nvSpPr>
          <p:cNvPr id="112642" name="Rectangle 3"/>
          <p:cNvSpPr>
            <a:spLocks noGrp="1" noChangeArrowheads="1"/>
          </p:cNvSpPr>
          <p:nvPr>
            <p:ph idx="1"/>
          </p:nvPr>
        </p:nvSpPr>
        <p:spPr/>
        <p:txBody>
          <a:bodyPr/>
          <a:lstStyle/>
          <a:p>
            <a:pPr marL="0" indent="0" eaLnBrk="1" hangingPunct="1">
              <a:defRPr/>
            </a:pPr>
            <a:r>
              <a:rPr lang="es-ES_tradnl" dirty="0">
                <a:latin typeface="Arial Narrow" charset="0"/>
              </a:rPr>
              <a:t>Control de tiempo y temperatura:</a:t>
            </a:r>
          </a:p>
          <a:p>
            <a:pPr lvl="1" eaLnBrk="1" hangingPunct="1">
              <a:defRPr/>
            </a:pPr>
            <a:r>
              <a:rPr lang="es-ES_tradnl" dirty="0"/>
              <a:t>Los alimentos que estuvieron en el intervalo de 41ºF a 135ºF (5ºC a 57ºC) sufrieron abuso de tiempo y temperatura.</a:t>
            </a:r>
          </a:p>
          <a:p>
            <a:pPr lvl="1" eaLnBrk="1" hangingPunct="1">
              <a:defRPr/>
            </a:pPr>
            <a:r>
              <a:rPr lang="es-ES_tradnl" dirty="0">
                <a:solidFill>
                  <a:srgbClr val="000000"/>
                </a:solidFill>
                <a:latin typeface="Arial Narrow" charset="0"/>
              </a:rPr>
              <a:t>Los alimentos sufren abuso de temperatura cuando se manejan de estas maneras:</a:t>
            </a:r>
          </a:p>
          <a:p>
            <a:pPr lvl="2" eaLnBrk="1" hangingPunct="1">
              <a:defRPr/>
            </a:pPr>
            <a:r>
              <a:rPr lang="es-ES_tradnl" sz="2200" dirty="0">
                <a:solidFill>
                  <a:srgbClr val="000000"/>
                </a:solidFill>
                <a:latin typeface="Arial Narrow" charset="0"/>
              </a:rPr>
              <a:t>Se cocinan a la temperatura interna incorrecta</a:t>
            </a:r>
          </a:p>
          <a:p>
            <a:pPr lvl="2" eaLnBrk="1" hangingPunct="1">
              <a:defRPr/>
            </a:pPr>
            <a:r>
              <a:rPr lang="es-ES_tradnl" sz="2200" dirty="0">
                <a:solidFill>
                  <a:srgbClr val="000000"/>
                </a:solidFill>
                <a:latin typeface="Arial Narrow" charset="0"/>
              </a:rPr>
              <a:t>Se mantienen a la temperatura incorrecta</a:t>
            </a:r>
          </a:p>
          <a:p>
            <a:pPr lvl="2" eaLnBrk="1" hangingPunct="1">
              <a:defRPr/>
            </a:pPr>
            <a:r>
              <a:rPr lang="es-ES_tradnl" sz="2200" dirty="0">
                <a:solidFill>
                  <a:srgbClr val="000000"/>
                </a:solidFill>
                <a:latin typeface="Arial Narrow" charset="0"/>
              </a:rPr>
              <a:t>Se enfrían o recalientan incorrectamente</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4-7</a:t>
            </a:r>
          </a:p>
        </p:txBody>
      </p:sp>
      <p:pic>
        <p:nvPicPr>
          <p:cNvPr id="7"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5931176" y="1484444"/>
            <a:ext cx="2804442" cy="3657600"/>
          </a:xfrm>
          <a:ln w="3175" cmpd="sng">
            <a:solidFill>
              <a:srgbClr val="000000"/>
            </a:solid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3D916DB-C532-4AB2-9461-3B6665DA300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3669" name="Rectangle 10"/>
          <p:cNvSpPr>
            <a:spLocks noGrp="1" noChangeArrowheads="1"/>
          </p:cNvSpPr>
          <p:nvPr>
            <p:ph type="title"/>
          </p:nvPr>
        </p:nvSpPr>
        <p:spPr/>
        <p:txBody>
          <a:bodyPr/>
          <a:lstStyle/>
          <a:p>
            <a:pPr eaLnBrk="1" hangingPunct="1">
              <a:defRPr/>
            </a:pPr>
            <a:r>
              <a:rPr lang="es-ES" dirty="0">
                <a:latin typeface="Arial Narrow" charset="0"/>
                <a:cs typeface="+mj-cs"/>
              </a:rPr>
              <a:t>Evitar el abuso de tiempo y temperatura</a:t>
            </a:r>
            <a:endParaRPr lang="en-US" dirty="0">
              <a:latin typeface="Arial Narrow" charset="0"/>
              <a:cs typeface="+mj-cs"/>
            </a:endParaRPr>
          </a:p>
        </p:txBody>
      </p:sp>
      <p:sp>
        <p:nvSpPr>
          <p:cNvPr id="113666" name="Rectangle 3"/>
          <p:cNvSpPr>
            <a:spLocks noGrp="1" noChangeArrowheads="1"/>
          </p:cNvSpPr>
          <p:nvPr>
            <p:ph idx="1"/>
          </p:nvPr>
        </p:nvSpPr>
        <p:spPr/>
        <p:txBody>
          <a:bodyPr/>
          <a:lstStyle/>
          <a:p>
            <a:pPr marL="0" indent="0" eaLnBrk="1" hangingPunct="1">
              <a:defRPr/>
            </a:pPr>
            <a:r>
              <a:rPr lang="es-ES_tradnl" dirty="0">
                <a:latin typeface="Arial Narrow" charset="0"/>
              </a:rPr>
              <a:t>Evite el abuso de tiempo y temperatura:</a:t>
            </a:r>
          </a:p>
          <a:p>
            <a:pPr lvl="1" eaLnBrk="1" hangingPunct="1">
              <a:defRPr/>
            </a:pPr>
            <a:r>
              <a:rPr lang="es-ES_tradnl" dirty="0">
                <a:solidFill>
                  <a:srgbClr val="000000"/>
                </a:solidFill>
                <a:latin typeface="Arial Narrow" charset="0"/>
              </a:rPr>
              <a:t>Monitoree tiempo y temperatura.</a:t>
            </a:r>
          </a:p>
          <a:p>
            <a:pPr lvl="1" eaLnBrk="1" hangingPunct="1">
              <a:defRPr/>
            </a:pPr>
            <a:r>
              <a:rPr lang="es-ES_tradnl" dirty="0"/>
              <a:t>Asegúrese de que estén disponibles los tipos correctos de termómetros.</a:t>
            </a:r>
            <a:endParaRPr lang="es-ES_tradnl" dirty="0">
              <a:solidFill>
                <a:srgbClr val="000000"/>
              </a:solidFill>
              <a:latin typeface="Arial Narrow" charset="0"/>
            </a:endParaRPr>
          </a:p>
          <a:p>
            <a:pPr lvl="1" eaLnBrk="1" hangingPunct="1">
              <a:defRPr/>
            </a:pPr>
            <a:r>
              <a:rPr lang="es-ES_tradnl" dirty="0">
                <a:solidFill>
                  <a:srgbClr val="000000"/>
                </a:solidFill>
                <a:latin typeface="Arial Narrow" charset="0"/>
              </a:rPr>
              <a:t>Registre las temperaturas con frecuencia y a qué hora se tomaron.</a:t>
            </a:r>
          </a:p>
          <a:p>
            <a:pPr lvl="1" eaLnBrk="1" hangingPunct="1">
              <a:defRPr/>
            </a:pPr>
            <a:r>
              <a:rPr lang="es-ES_tradnl" dirty="0">
                <a:solidFill>
                  <a:srgbClr val="000000"/>
                </a:solidFill>
                <a:latin typeface="Arial Narrow" charset="0"/>
              </a:rPr>
              <a:t>Reduzca el tiempo que los alimentos pasan en la zona de temperatura de peligro.</a:t>
            </a:r>
          </a:p>
          <a:p>
            <a:pPr lvl="1" eaLnBrk="1" hangingPunct="1">
              <a:defRPr/>
            </a:pPr>
            <a:r>
              <a:rPr lang="es-ES_tradnl" dirty="0">
                <a:solidFill>
                  <a:srgbClr val="000000"/>
                </a:solidFill>
                <a:latin typeface="Arial Narrow" charset="0"/>
              </a:rPr>
              <a:t>Tome acciones correctivas si no se cumplen los estándares de tiempo y temperatura.</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4-8</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5"/>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2" name="Content Placeholder 1"/>
          <p:cNvSpPr>
            <a:spLocks noGrp="1"/>
          </p:cNvSpPr>
          <p:nvPr>
            <p:ph idx="1"/>
          </p:nvPr>
        </p:nvSpPr>
        <p:spPr>
          <a:xfrm>
            <a:off x="409575" y="1143000"/>
            <a:ext cx="5010323" cy="4983163"/>
          </a:xfrm>
        </p:spPr>
        <p:txBody>
          <a:bodyPr/>
          <a:lstStyle/>
          <a:p>
            <a:pPr eaLnBrk="1" hangingPunct="1">
              <a:defRPr/>
            </a:pPr>
            <a:r>
              <a:rPr lang="es-ES_tradnl" dirty="0">
                <a:latin typeface="Arial Narrow" charset="0"/>
              </a:rPr>
              <a:t>Termómetro bimetálico de varilla:</a:t>
            </a:r>
          </a:p>
          <a:p>
            <a:pPr lvl="1" eaLnBrk="1" hangingPunct="1">
              <a:defRPr/>
            </a:pPr>
            <a:r>
              <a:rPr lang="es-ES_tradnl" dirty="0"/>
              <a:t>Mide la temperatura mediante su varilla de metal.</a:t>
            </a:r>
          </a:p>
          <a:p>
            <a:pPr lvl="1" eaLnBrk="1" hangingPunct="1">
              <a:defRPr/>
            </a:pPr>
            <a:r>
              <a:rPr lang="es-ES_tradnl" dirty="0"/>
              <a:t>Tienen un área sensible que va de la punta de la varilla hasta la hendidura.</a:t>
            </a:r>
          </a:p>
          <a:p>
            <a:pPr lvl="2" eaLnBrk="1" hangingPunct="1">
              <a:defRPr/>
            </a:pPr>
            <a:r>
              <a:rPr lang="es-ES_tradnl" dirty="0"/>
              <a:t>Toda el área sensible se debe insertar en el alimento</a:t>
            </a:r>
          </a:p>
          <a:p>
            <a:pPr lvl="1" eaLnBrk="1" hangingPunct="1">
              <a:defRPr/>
            </a:pPr>
            <a:r>
              <a:rPr lang="es-ES_tradnl" dirty="0"/>
              <a:t>Tiene una tuerca de calibración para ajustar el termómetro para que sea exacto.</a:t>
            </a: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4-9</a:t>
            </a:r>
          </a:p>
        </p:txBody>
      </p:sp>
      <p:pic>
        <p:nvPicPr>
          <p:cNvPr id="10" name="Picture Placeholder 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172034" y="1243013"/>
            <a:ext cx="2465996" cy="4184904"/>
          </a:xfrm>
          <a:ln w="3175" cmpd="sng">
            <a:solidFill>
              <a:srgbClr val="000000"/>
            </a:solid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C5C071-C7A4-46B3-9959-D5FFA306260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5"/>
          <a:stretch/>
        </p:blipFill>
        <p:spPr>
          <a:xfrm>
            <a:off x="6523038" y="1243013"/>
            <a:ext cx="2103437" cy="2103120"/>
          </a:xfrm>
        </p:spPr>
      </p:pic>
      <p:sp>
        <p:nvSpPr>
          <p:cNvPr id="115717" name="Rectangle 14"/>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115714" name="Rectangle 3"/>
          <p:cNvSpPr>
            <a:spLocks noGrp="1" noChangeArrowheads="1"/>
          </p:cNvSpPr>
          <p:nvPr>
            <p:ph idx="1"/>
          </p:nvPr>
        </p:nvSpPr>
        <p:spPr>
          <a:xfrm>
            <a:off x="409575" y="1143000"/>
            <a:ext cx="5887316" cy="4983163"/>
          </a:xfrm>
        </p:spPr>
        <p:txBody>
          <a:bodyPr/>
          <a:lstStyle/>
          <a:p>
            <a:pPr marL="0" indent="0" eaLnBrk="1" hangingPunct="1">
              <a:defRPr/>
            </a:pPr>
            <a:r>
              <a:rPr lang="es-ES_tradnl" dirty="0">
                <a:latin typeface="Arial Narrow" charset="0"/>
              </a:rPr>
              <a:t>Termopares y termistores:</a:t>
            </a:r>
            <a:endParaRPr lang="es-ES_tradnl" sz="2000" i="1" dirty="0">
              <a:latin typeface="Arial Narrow" charset="0"/>
            </a:endParaRPr>
          </a:p>
          <a:p>
            <a:pPr lvl="1" eaLnBrk="1" hangingPunct="1">
              <a:defRPr/>
            </a:pPr>
            <a:r>
              <a:rPr lang="es-ES_tradnl" dirty="0"/>
              <a:t>Miden la temperatura mediante una sonda de metal.</a:t>
            </a:r>
          </a:p>
          <a:p>
            <a:pPr lvl="1" eaLnBrk="1" hangingPunct="1">
              <a:defRPr/>
            </a:pPr>
            <a:r>
              <a:rPr lang="es-ES_tradnl" dirty="0"/>
              <a:t>Las temperaturas aparecen en una pantalla digital.</a:t>
            </a:r>
          </a:p>
          <a:p>
            <a:pPr lvl="1" eaLnBrk="1" hangingPunct="1">
              <a:defRPr/>
            </a:pPr>
            <a:r>
              <a:rPr lang="es-ES_tradnl" dirty="0"/>
              <a:t>Tienen un área sensible en la punta de la sonda.</a:t>
            </a:r>
          </a:p>
          <a:p>
            <a:pPr lvl="1" eaLnBrk="1" hangingPunct="1">
              <a:defRPr/>
            </a:pPr>
            <a:r>
              <a:rPr lang="es-ES_tradnl" dirty="0"/>
              <a:t>Vienen con sondas intercambiables.</a:t>
            </a:r>
          </a:p>
          <a:p>
            <a:pPr lvl="2" eaLnBrk="1" hangingPunct="1">
              <a:defRPr/>
            </a:pPr>
            <a:r>
              <a:rPr lang="es-ES_tradnl" dirty="0"/>
              <a:t>Sonda de inmersión</a:t>
            </a:r>
          </a:p>
          <a:p>
            <a:pPr lvl="2" eaLnBrk="1" hangingPunct="1">
              <a:defRPr/>
            </a:pPr>
            <a:r>
              <a:rPr lang="es-ES_tradnl" dirty="0"/>
              <a:t>Sonda de superficie</a:t>
            </a:r>
          </a:p>
          <a:p>
            <a:pPr lvl="2" eaLnBrk="1" hangingPunct="1">
              <a:defRPr/>
            </a:pPr>
            <a:r>
              <a:rPr lang="es-ES_tradnl" dirty="0"/>
              <a:t>Sonda de penetración</a:t>
            </a:r>
          </a:p>
          <a:p>
            <a:pPr lvl="2" eaLnBrk="1" hangingPunct="1">
              <a:defRPr/>
            </a:pPr>
            <a:r>
              <a:rPr lang="es-ES_tradnl" dirty="0"/>
              <a:t>Sonda de aire</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4-10</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8496138-16DD-4231-8125-81E9CE6DC3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6741" name="Rectangle 14"/>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116738" name="Rectangle 3"/>
          <p:cNvSpPr>
            <a:spLocks noGrp="1" noChangeArrowheads="1"/>
          </p:cNvSpPr>
          <p:nvPr>
            <p:ph idx="1"/>
          </p:nvPr>
        </p:nvSpPr>
        <p:spPr/>
        <p:txBody>
          <a:bodyPr/>
          <a:lstStyle/>
          <a:p>
            <a:pPr marL="0" indent="0" eaLnBrk="1" hangingPunct="1">
              <a:defRPr/>
            </a:pPr>
            <a:r>
              <a:rPr lang="es-ES_tradnl" dirty="0">
                <a:latin typeface="Arial Narrow" charset="0"/>
              </a:rPr>
              <a:t>Termómetros infrarrojos (láser):</a:t>
            </a:r>
          </a:p>
          <a:p>
            <a:pPr lvl="1" eaLnBrk="1" hangingPunct="1">
              <a:defRPr/>
            </a:pPr>
            <a:r>
              <a:rPr lang="es-ES_tradnl" dirty="0"/>
              <a:t>Se usan para medir la temperatura de la superficie de alimentos y el equipo.</a:t>
            </a:r>
          </a:p>
          <a:p>
            <a:pPr lvl="1" eaLnBrk="1" hangingPunct="1">
              <a:defRPr/>
            </a:pPr>
            <a:r>
              <a:rPr lang="es-ES_tradnl" dirty="0"/>
              <a:t>Sujételos lo más cerca posible del alimento o del equipo.</a:t>
            </a:r>
          </a:p>
          <a:p>
            <a:pPr lvl="1" eaLnBrk="1" hangingPunct="1">
              <a:defRPr/>
            </a:pPr>
            <a:r>
              <a:rPr lang="es-ES_tradnl" dirty="0"/>
              <a:t>Elimine todos los obstáculos entre el termómetro y los alimentos, el empaque de los alimentos y el equipo.</a:t>
            </a:r>
          </a:p>
          <a:p>
            <a:pPr lvl="1" eaLnBrk="1" hangingPunct="1">
              <a:defRPr/>
            </a:pPr>
            <a:r>
              <a:rPr lang="es-ES_tradnl" dirty="0"/>
              <a:t>Siga las pautas del fabricante.</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15"/>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11266" name="Rectangle 3"/>
          <p:cNvSpPr>
            <a:spLocks noGrp="1" noChangeArrowheads="1"/>
          </p:cNvSpPr>
          <p:nvPr>
            <p:ph idx="1"/>
          </p:nvPr>
        </p:nvSpPr>
        <p:spPr/>
        <p:txBody>
          <a:bodyPr/>
          <a:lstStyle/>
          <a:p>
            <a:pPr marL="0" indent="0" eaLnBrk="1" hangingPunct="1">
              <a:buFont typeface="Wingdings" pitchFamily="2" charset="2"/>
              <a:buNone/>
              <a:defRPr/>
            </a:pPr>
            <a:r>
              <a:rPr lang="es-ES_tradnl" dirty="0"/>
              <a:t>Termómetro de registro máximo:</a:t>
            </a:r>
          </a:p>
          <a:p>
            <a:pPr lvl="1" eaLnBrk="1" hangingPunct="1">
              <a:buFont typeface="Wingdings" pitchFamily="2" charset="2"/>
              <a:buChar char="l"/>
              <a:defRPr/>
            </a:pPr>
            <a:r>
              <a:rPr lang="es-ES_tradnl" dirty="0"/>
              <a:t>Indica la temperatura más alta alcanzada durante su uso.</a:t>
            </a:r>
          </a:p>
          <a:p>
            <a:pPr lvl="1" eaLnBrk="1" hangingPunct="1">
              <a:buFont typeface="Wingdings" pitchFamily="2" charset="2"/>
              <a:buChar char="l"/>
              <a:defRPr/>
            </a:pPr>
            <a:r>
              <a:rPr lang="es-ES_tradnl" dirty="0"/>
              <a:t>Se utiliza cuando no se pueden observar continuamente las lecturas de temperatura.</a:t>
            </a:r>
            <a:endParaRPr lang="es-ES_tradnl" sz="2400" b="1" dirty="0">
              <a:solidFill>
                <a:srgbClr val="005CAB"/>
              </a:solidFill>
            </a:endParaRPr>
          </a:p>
          <a:p>
            <a:pPr marL="0" lvl="1" indent="0" eaLnBrk="1" hangingPunct="1">
              <a:buFont typeface="Wingdings" pitchFamily="2" charset="2"/>
              <a:buNone/>
              <a:defRPr/>
            </a:pPr>
            <a:r>
              <a:rPr lang="es-ES_tradnl" sz="2400" b="1" dirty="0">
                <a:solidFill>
                  <a:srgbClr val="E97635"/>
                </a:solidFill>
                <a:cs typeface="ＭＳ Ｐゴシック" charset="0"/>
              </a:rPr>
              <a:t>Indicadores de tiempo y temperatura (TTI):</a:t>
            </a:r>
          </a:p>
          <a:p>
            <a:pPr lvl="1" eaLnBrk="1" hangingPunct="1">
              <a:buFont typeface="Wingdings" pitchFamily="2" charset="2"/>
              <a:buChar char="l"/>
              <a:defRPr/>
            </a:pPr>
            <a:r>
              <a:rPr lang="es-ES_tradnl" dirty="0"/>
              <a:t>Monitorean el tiempo y la temperatura.</a:t>
            </a:r>
          </a:p>
          <a:p>
            <a:pPr lvl="1" eaLnBrk="1" hangingPunct="1">
              <a:buFont typeface="Wingdings" pitchFamily="2" charset="2"/>
              <a:buChar char="l"/>
              <a:defRPr/>
            </a:pPr>
            <a:r>
              <a:rPr lang="es-ES_tradnl" dirty="0"/>
              <a:t>El proveedor los pega a los paquetes.</a:t>
            </a:r>
          </a:p>
          <a:p>
            <a:pPr lvl="1" eaLnBrk="1" hangingPunct="1">
              <a:buFont typeface="Wingdings" pitchFamily="2" charset="2"/>
              <a:buChar char="l"/>
              <a:defRPr/>
            </a:pPr>
            <a:r>
              <a:rPr lang="es-ES_tradnl" dirty="0"/>
              <a:t>El color del indicador cambia para indicar que ocurrió un abuso de tiempo y temperatura.</a:t>
            </a:r>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4-12</a:t>
            </a:r>
          </a:p>
        </p:txBody>
      </p:sp>
      <p:pic>
        <p:nvPicPr>
          <p:cNvPr id="2" name="Picture 1" descr="6e_c04_08_time temp indicato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0307" y="1243013"/>
            <a:ext cx="2106168" cy="166116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581B1AA-E7D2-4768-9FC4-AC8E83E6166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8790" name="Rectangle 8"/>
          <p:cNvSpPr>
            <a:spLocks noGrp="1" noChangeArrowheads="1"/>
          </p:cNvSpPr>
          <p:nvPr>
            <p:ph type="title"/>
          </p:nvPr>
        </p:nvSpPr>
        <p:spPr/>
        <p:txBody>
          <a:bodyPr/>
          <a:lstStyle/>
          <a:p>
            <a:pPr eaLnBrk="1" hangingPunct="1">
              <a:defRPr/>
            </a:pPr>
            <a:r>
              <a:rPr lang="es-ES" dirty="0">
                <a:latin typeface="Arial Narrow" charset="0"/>
                <a:cs typeface="+mj-cs"/>
              </a:rPr>
              <a:t>Pautas generales para los termómetros</a:t>
            </a:r>
            <a:endParaRPr lang="en-US" dirty="0">
              <a:latin typeface="Arial Narrow" charset="0"/>
              <a:cs typeface="+mj-cs"/>
            </a:endParaRPr>
          </a:p>
        </p:txBody>
      </p:sp>
      <p:sp>
        <p:nvSpPr>
          <p:cNvPr id="118786" name="Rectangle 3"/>
          <p:cNvSpPr>
            <a:spLocks noGrp="1" noChangeArrowheads="1"/>
          </p:cNvSpPr>
          <p:nvPr>
            <p:ph idx="1"/>
          </p:nvPr>
        </p:nvSpPr>
        <p:spPr/>
        <p:txBody>
          <a:bodyPr/>
          <a:lstStyle/>
          <a:p>
            <a:pPr eaLnBrk="1" hangingPunct="1">
              <a:lnSpc>
                <a:spcPct val="80000"/>
              </a:lnSpc>
              <a:defRPr/>
            </a:pPr>
            <a:r>
              <a:rPr lang="es-ES_tradnl" dirty="0">
                <a:latin typeface="Arial Narrow" charset="0"/>
              </a:rPr>
              <a:t>Al usar termómetros:</a:t>
            </a:r>
          </a:p>
          <a:p>
            <a:pPr lvl="1" eaLnBrk="1" hangingPunct="1">
              <a:defRPr/>
            </a:pPr>
            <a:r>
              <a:rPr lang="es-ES_tradnl" dirty="0">
                <a:latin typeface="Arial Narrow" charset="0"/>
              </a:rPr>
              <a:t>Lave, enjuague, sanitice y seque al aire los termómetros antes y después de usarlos.</a:t>
            </a:r>
          </a:p>
          <a:p>
            <a:pPr lvl="1" eaLnBrk="1" hangingPunct="1">
              <a:defRPr/>
            </a:pPr>
            <a:r>
              <a:rPr lang="es-ES_tradnl" dirty="0">
                <a:latin typeface="Arial Narrow" charset="0"/>
              </a:rPr>
              <a:t>Calíbrelos:</a:t>
            </a:r>
          </a:p>
          <a:p>
            <a:pPr lvl="2" eaLnBrk="1" hangingPunct="1">
              <a:defRPr/>
            </a:pPr>
            <a:r>
              <a:rPr lang="es-ES_tradnl" dirty="0">
                <a:latin typeface="Arial Narrow" charset="0"/>
              </a:rPr>
              <a:t>Después de que se golpean o se caen</a:t>
            </a:r>
          </a:p>
          <a:p>
            <a:pPr lvl="2" eaLnBrk="1" hangingPunct="1">
              <a:defRPr/>
            </a:pPr>
            <a:r>
              <a:rPr lang="es-ES_tradnl" dirty="0">
                <a:latin typeface="Arial Narrow" charset="0"/>
              </a:rPr>
              <a:t>Después de que sufren cambios bruscos de temperatura</a:t>
            </a:r>
          </a:p>
          <a:p>
            <a:pPr lvl="2" eaLnBrk="1" hangingPunct="1">
              <a:defRPr/>
            </a:pPr>
            <a:r>
              <a:rPr lang="es-ES_tradnl" dirty="0">
                <a:latin typeface="Arial Narrow" charset="0"/>
              </a:rPr>
              <a:t>Antes de que llegue una entrega de producto</a:t>
            </a:r>
          </a:p>
          <a:p>
            <a:pPr lvl="2" eaLnBrk="1" hangingPunct="1">
              <a:defRPr/>
            </a:pPr>
            <a:r>
              <a:rPr lang="es-ES_tradnl" dirty="0">
                <a:latin typeface="Arial Narrow" charset="0"/>
              </a:rPr>
              <a:t>Antes de cada turno</a:t>
            </a:r>
          </a:p>
        </p:txBody>
      </p:sp>
      <p:sp>
        <p:nvSpPr>
          <p:cNvPr id="118789"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E7F1BC-BD29-4A46-8661-11136DE0B44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9814" name="Rectangle 8"/>
          <p:cNvSpPr>
            <a:spLocks noGrp="1" noChangeArrowheads="1"/>
          </p:cNvSpPr>
          <p:nvPr>
            <p:ph type="title"/>
          </p:nvPr>
        </p:nvSpPr>
        <p:spPr/>
        <p:txBody>
          <a:bodyPr/>
          <a:lstStyle/>
          <a:p>
            <a:pPr eaLnBrk="1" hangingPunct="1">
              <a:defRPr/>
            </a:pPr>
            <a:r>
              <a:rPr lang="es-ES" dirty="0">
                <a:latin typeface="Arial Narrow" charset="0"/>
                <a:cs typeface="+mj-cs"/>
              </a:rPr>
              <a:t>Pautas generales para los termómetros</a:t>
            </a:r>
            <a:endParaRPr lang="en-US" dirty="0">
              <a:latin typeface="Arial Narrow" charset="0"/>
              <a:cs typeface="+mj-cs"/>
            </a:endParaRPr>
          </a:p>
        </p:txBody>
      </p:sp>
      <p:sp>
        <p:nvSpPr>
          <p:cNvPr id="119810" name="Rectangle 3"/>
          <p:cNvSpPr>
            <a:spLocks noGrp="1" noChangeArrowheads="1"/>
          </p:cNvSpPr>
          <p:nvPr>
            <p:ph idx="1"/>
          </p:nvPr>
        </p:nvSpPr>
        <p:spPr>
          <a:xfrm>
            <a:off x="409575" y="1143000"/>
            <a:ext cx="5915025" cy="5227320"/>
          </a:xfrm>
        </p:spPr>
        <p:txBody>
          <a:bodyPr/>
          <a:lstStyle/>
          <a:p>
            <a:pPr eaLnBrk="1" hangingPunct="1">
              <a:lnSpc>
                <a:spcPct val="80000"/>
              </a:lnSpc>
              <a:defRPr/>
            </a:pPr>
            <a:r>
              <a:rPr lang="es-ES_tradnl" dirty="0">
                <a:latin typeface="Arial Narrow" charset="0"/>
              </a:rPr>
              <a:t>Al usar termómetros: </a:t>
            </a:r>
            <a:endParaRPr lang="es-ES_tradnl" i="1" dirty="0">
              <a:latin typeface="Arial Narrow" charset="0"/>
            </a:endParaRPr>
          </a:p>
          <a:p>
            <a:pPr lvl="1" eaLnBrk="1" hangingPunct="1">
              <a:defRPr/>
            </a:pPr>
            <a:r>
              <a:rPr lang="es-ES_tradnl" dirty="0">
                <a:latin typeface="Arial Narrow" charset="0"/>
              </a:rPr>
              <a:t>Asegúrese de que sean exactos.</a:t>
            </a:r>
          </a:p>
          <a:p>
            <a:pPr lvl="2" eaLnBrk="1" hangingPunct="1">
              <a:defRPr/>
            </a:pPr>
            <a:r>
              <a:rPr lang="es-ES_tradnl" dirty="0">
                <a:latin typeface="Arial Narrow" charset="0"/>
              </a:rPr>
              <a:t>Si</a:t>
            </a:r>
            <a:r>
              <a:rPr lang="es-ES_tradnl" dirty="0"/>
              <a:t> usa los termómetros para medir la temperatura de los alimentos, deben tener una precisión de +/- 2</a:t>
            </a:r>
            <a:r>
              <a:rPr lang="es-ES_tradnl" dirty="0">
                <a:solidFill>
                  <a:schemeClr val="tx1"/>
                </a:solidFill>
              </a:rPr>
              <a:t>ºF</a:t>
            </a:r>
            <a:r>
              <a:rPr lang="es-ES_tradnl" dirty="0"/>
              <a:t> </a:t>
            </a:r>
            <a:br>
              <a:rPr lang="es-ES_tradnl" dirty="0"/>
            </a:br>
            <a:r>
              <a:rPr lang="es-ES_tradnl" dirty="0"/>
              <a:t>o +/- 1</a:t>
            </a:r>
            <a:r>
              <a:rPr lang="es-ES_tradnl" dirty="0">
                <a:solidFill>
                  <a:schemeClr val="tx1"/>
                </a:solidFill>
              </a:rPr>
              <a:t>ºC.</a:t>
            </a:r>
          </a:p>
          <a:p>
            <a:pPr lvl="2" eaLnBrk="1" hangingPunct="1">
              <a:defRPr/>
            </a:pPr>
            <a:r>
              <a:rPr lang="es-ES_tradnl" dirty="0"/>
              <a:t>Si usa los termómetros para medir la temperatura del aire, deben tener una precisión de +/- 3</a:t>
            </a:r>
            <a:r>
              <a:rPr lang="es-ES_tradnl" dirty="0">
                <a:solidFill>
                  <a:schemeClr val="tx1"/>
                </a:solidFill>
              </a:rPr>
              <a:t>ºF</a:t>
            </a:r>
            <a:r>
              <a:rPr lang="es-ES_tradnl" dirty="0"/>
              <a:t> o +/- 1.5</a:t>
            </a:r>
            <a:r>
              <a:rPr lang="es-ES_tradnl" dirty="0">
                <a:solidFill>
                  <a:schemeClr val="tx1"/>
                </a:solidFill>
              </a:rPr>
              <a:t>ºC.</a:t>
            </a:r>
          </a:p>
          <a:p>
            <a:pPr lvl="1" eaLnBrk="1" hangingPunct="1">
              <a:defRPr/>
            </a:pPr>
            <a:r>
              <a:rPr lang="es-ES_tradnl" dirty="0"/>
              <a:t>Los termómetros de vidrio sólo se deben usar cuando están dentro de una cubierta protectora.</a:t>
            </a:r>
          </a:p>
          <a:p>
            <a:pPr lvl="1" eaLnBrk="1" hangingPunct="1">
              <a:defRPr/>
            </a:pPr>
            <a:r>
              <a:rPr lang="es-ES_tradnl" dirty="0"/>
              <a:t>Inserte la sonda o la varilla en la parte más gruesa del alimento.</a:t>
            </a:r>
          </a:p>
          <a:p>
            <a:pPr lvl="1" eaLnBrk="1" hangingPunct="1">
              <a:defRPr/>
            </a:pPr>
            <a:r>
              <a:rPr lang="es-ES_tradnl" dirty="0"/>
              <a:t>Debe tomar otra lectura en un lugar diferente.</a:t>
            </a:r>
          </a:p>
          <a:p>
            <a:pPr lvl="1" eaLnBrk="1" hangingPunct="1">
              <a:defRPr/>
            </a:pPr>
            <a:r>
              <a:rPr lang="es-ES_tradnl" dirty="0"/>
              <a:t>Espere a que la lectura del termómetro se estabilice.</a:t>
            </a:r>
            <a:endParaRPr lang="es-ES_tradnl" dirty="0">
              <a:latin typeface="Arial Narrow" charset="0"/>
            </a:endParaRP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6A15C54-187C-496D-A84F-E1DFC82EBF22}"/>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a:xfrm>
            <a:off x="584035" y="2243407"/>
            <a:ext cx="2103437" cy="2103120"/>
          </a:xfrm>
        </p:spPr>
      </p:pic>
      <p:pic>
        <p:nvPicPr>
          <p:cNvPr id="10" name="Picture Placeholder 9">
            <a:extLst>
              <a:ext uri="{FF2B5EF4-FFF2-40B4-BE49-F238E27FC236}">
                <a16:creationId xmlns:a16="http://schemas.microsoft.com/office/drawing/2014/main" id="{0550745B-C78A-4AA3-99A4-57172B5DF1F6}"/>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a:xfrm>
            <a:off x="3559935" y="2280402"/>
            <a:ext cx="2103437" cy="2103120"/>
          </a:xfrm>
        </p:spPr>
      </p:pic>
      <p:pic>
        <p:nvPicPr>
          <p:cNvPr id="18" name="Picture Placeholder 17">
            <a:extLst>
              <a:ext uri="{FF2B5EF4-FFF2-40B4-BE49-F238E27FC236}">
                <a16:creationId xmlns:a16="http://schemas.microsoft.com/office/drawing/2014/main" id="{731B07BA-9000-416A-BDBE-F9C443472D90}"/>
              </a:ext>
            </a:extLst>
          </p:cNvPr>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a:stretch/>
        </p:blipFill>
        <p:spPr>
          <a:xfrm>
            <a:off x="6535834" y="2251874"/>
            <a:ext cx="2103437" cy="2103120"/>
          </a:xfrm>
        </p:spPr>
      </p:pic>
      <p:sp>
        <p:nvSpPr>
          <p:cNvPr id="8" name="Text Placeholder 7"/>
          <p:cNvSpPr>
            <a:spLocks noGrp="1"/>
          </p:cNvSpPr>
          <p:nvPr>
            <p:ph type="body" sz="quarter" idx="19"/>
          </p:nvPr>
        </p:nvSpPr>
        <p:spPr>
          <a:xfrm>
            <a:off x="6182436" y="4420517"/>
            <a:ext cx="2880778" cy="1065883"/>
          </a:xfrm>
        </p:spPr>
        <p:txBody>
          <a:bodyPr/>
          <a:lstStyle/>
          <a:p>
            <a:pPr marL="0" indent="0"/>
            <a:r>
              <a:rPr lang="es-ES_tradnl" dirty="0">
                <a:solidFill>
                  <a:srgbClr val="231F20"/>
                </a:solidFill>
                <a:latin typeface="Arial Narrow" charset="0"/>
              </a:rPr>
              <a:t>3. Ajuste el termómetro para que muestre 32ºF (0ºC).</a:t>
            </a:r>
          </a:p>
        </p:txBody>
      </p:sp>
      <p:sp>
        <p:nvSpPr>
          <p:cNvPr id="6" name="Text Placeholder 5"/>
          <p:cNvSpPr>
            <a:spLocks noGrp="1"/>
          </p:cNvSpPr>
          <p:nvPr>
            <p:ph type="body" sz="quarter" idx="18"/>
          </p:nvPr>
        </p:nvSpPr>
        <p:spPr>
          <a:xfrm>
            <a:off x="3249864" y="4420517"/>
            <a:ext cx="2723578" cy="902110"/>
          </a:xfrm>
        </p:spPr>
        <p:txBody>
          <a:bodyPr/>
          <a:lstStyle/>
          <a:p>
            <a:pPr marL="0" indent="0"/>
            <a:r>
              <a:rPr lang="en-US" dirty="0">
                <a:solidFill>
                  <a:srgbClr val="231F20"/>
                </a:solidFill>
                <a:latin typeface="Arial Narrow" charset="0"/>
              </a:rPr>
              <a:t>2. </a:t>
            </a:r>
            <a:r>
              <a:rPr lang="es-ES" dirty="0">
                <a:solidFill>
                  <a:srgbClr val="231F20"/>
                </a:solidFill>
                <a:latin typeface="Arial Narrow" charset="0"/>
              </a:rPr>
              <a:t>Meta el área sensible y espere 30 segundos</a:t>
            </a:r>
            <a:r>
              <a:rPr lang="en-US" dirty="0">
                <a:solidFill>
                  <a:srgbClr val="231F20"/>
                </a:solidFill>
                <a:latin typeface="Arial Narrow" charset="0"/>
              </a:rPr>
              <a:t>.</a:t>
            </a:r>
          </a:p>
        </p:txBody>
      </p:sp>
      <p:sp>
        <p:nvSpPr>
          <p:cNvPr id="119814" name="Rectangle 8"/>
          <p:cNvSpPr>
            <a:spLocks noGrp="1" noChangeArrowheads="1"/>
          </p:cNvSpPr>
          <p:nvPr>
            <p:ph type="title"/>
          </p:nvPr>
        </p:nvSpPr>
        <p:spPr/>
        <p:txBody>
          <a:bodyPr/>
          <a:lstStyle/>
          <a:p>
            <a:pPr eaLnBrk="1" hangingPunct="1">
              <a:defRPr/>
            </a:pPr>
            <a:r>
              <a:rPr lang="es-ES_tradnl" dirty="0">
                <a:latin typeface="Arial Narrow" charset="0"/>
                <a:cs typeface="+mj-cs"/>
              </a:rPr>
              <a:t>Calibración de los termómetros</a:t>
            </a:r>
          </a:p>
        </p:txBody>
      </p:sp>
      <p:sp>
        <p:nvSpPr>
          <p:cNvPr id="4" name="Content Placeholder 3"/>
          <p:cNvSpPr>
            <a:spLocks noGrp="1"/>
          </p:cNvSpPr>
          <p:nvPr>
            <p:ph idx="1"/>
          </p:nvPr>
        </p:nvSpPr>
        <p:spPr/>
        <p:txBody>
          <a:bodyPr/>
          <a:lstStyle/>
          <a:p>
            <a:r>
              <a:rPr lang="es-ES" dirty="0"/>
              <a:t>Método del punto de congelación</a:t>
            </a:r>
            <a:r>
              <a:rPr lang="en-US" dirty="0"/>
              <a:t>:</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4-15</a:t>
            </a:r>
          </a:p>
        </p:txBody>
      </p:sp>
      <p:sp>
        <p:nvSpPr>
          <p:cNvPr id="15" name="Text Placeholder 14"/>
          <p:cNvSpPr>
            <a:spLocks noGrp="1"/>
          </p:cNvSpPr>
          <p:nvPr>
            <p:ph type="body" sz="quarter" idx="17"/>
          </p:nvPr>
        </p:nvSpPr>
        <p:spPr>
          <a:xfrm>
            <a:off x="273963" y="4420517"/>
            <a:ext cx="2878669" cy="552284"/>
          </a:xfrm>
        </p:spPr>
        <p:txBody>
          <a:bodyPr/>
          <a:lstStyle/>
          <a:p>
            <a:pPr marL="0" indent="0"/>
            <a:r>
              <a:rPr lang="en-US" dirty="0">
                <a:solidFill>
                  <a:srgbClr val="231F20"/>
                </a:solidFill>
                <a:latin typeface="Arial Narrow" charset="0"/>
              </a:rPr>
              <a:t>1. </a:t>
            </a:r>
            <a:r>
              <a:rPr lang="es-ES" dirty="0">
                <a:solidFill>
                  <a:srgbClr val="231F20"/>
                </a:solidFill>
                <a:latin typeface="Arial Narrow" charset="0"/>
              </a:rPr>
              <a:t>Llene un recipiente grande con hielo y agua. </a:t>
            </a:r>
            <a:endParaRPr lang="en-US" dirty="0">
              <a:solidFill>
                <a:srgbClr val="231F20"/>
              </a:solidFill>
              <a:latin typeface="Arial Narrow" charset="0"/>
            </a:endParaRPr>
          </a:p>
        </p:txBody>
      </p:sp>
    </p:spTree>
    <p:extLst>
      <p:ext uri="{BB962C8B-B14F-4D97-AF65-F5344CB8AC3E}">
        <p14:creationId xmlns:p14="http://schemas.microsoft.com/office/powerpoint/2010/main" val="386052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5604" name="Rectangle 3"/>
          <p:cNvSpPr>
            <a:spLocks noGrp="1" noChangeArrowheads="1"/>
          </p:cNvSpPr>
          <p:nvPr>
            <p:ph idx="1"/>
          </p:nvPr>
        </p:nvSpPr>
        <p:spPr>
          <a:xfrm>
            <a:off x="409575" y="1143000"/>
            <a:ext cx="5240111" cy="4983163"/>
          </a:xfrm>
        </p:spPr>
        <p:txBody>
          <a:bodyPr/>
          <a:lstStyle/>
          <a:p>
            <a:pPr marL="0" indent="0">
              <a:spcBef>
                <a:spcPts val="0"/>
              </a:spcBef>
              <a:spcAft>
                <a:spcPts val="0"/>
              </a:spcAft>
            </a:pPr>
            <a:r>
              <a:rPr lang="es-ES" dirty="0"/>
              <a:t>Abuso de tiempo y temperatura:</a:t>
            </a:r>
          </a:p>
          <a:p>
            <a:pPr lvl="1">
              <a:spcAft>
                <a:spcPts val="0"/>
              </a:spcAft>
              <a:buFont typeface="Wingdings"/>
              <a:buChar char="l"/>
            </a:pPr>
            <a:r>
              <a:rPr lang="es-ES" dirty="0">
                <a:ea typeface="ＭＳ Ｐゴシック"/>
                <a:cs typeface="ＭＳ Ｐゴシック"/>
              </a:rPr>
              <a:t>Cuando los alimentos están mucho tiempo a temperaturas favorables para el crecimiento de patógenos.</a:t>
            </a:r>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1-13</a:t>
            </a:r>
          </a:p>
        </p:txBody>
      </p:sp>
      <p:sp>
        <p:nvSpPr>
          <p:cNvPr id="3" name="Picture Placeholder 2"/>
          <p:cNvSpPr>
            <a:spLocks noGrp="1"/>
          </p:cNvSpPr>
          <p:nvPr>
            <p:ph type="pic" sz="quarter" idx="12"/>
          </p:nvPr>
        </p:nvSpPr>
        <p:spPr/>
      </p:sp>
      <p:pic>
        <p:nvPicPr>
          <p:cNvPr id="9"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5"/>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8"/>
          <p:cNvSpPr>
            <a:spLocks noGrp="1" noChangeArrowheads="1"/>
          </p:cNvSpPr>
          <p:nvPr>
            <p:ph type="title"/>
          </p:nvPr>
        </p:nvSpPr>
        <p:spPr>
          <a:xfrm>
            <a:off x="400050" y="27432"/>
            <a:ext cx="8307388" cy="781752"/>
          </a:xfrm>
        </p:spPr>
        <p:txBody>
          <a:bodyPr/>
          <a:lstStyle/>
          <a:p>
            <a:pPr eaLnBrk="1" hangingPunct="1">
              <a:lnSpc>
                <a:spcPct val="80000"/>
              </a:lnSpc>
              <a:defRPr/>
            </a:pPr>
            <a:r>
              <a:rPr lang="es-ES" dirty="0">
                <a:latin typeface="Arial Narrow" charset="0"/>
                <a:cs typeface="+mj-cs"/>
              </a:rPr>
              <a:t>El trayecto de los alimentos: Compra, recepción y almacenamiento </a:t>
            </a:r>
            <a:endParaRPr lang="en-US" dirty="0">
              <a:latin typeface="Arial Narrow" charset="0"/>
              <a:cs typeface="+mj-cs"/>
            </a:endParaRPr>
          </a:p>
        </p:txBody>
      </p:sp>
      <p:sp>
        <p:nvSpPr>
          <p:cNvPr id="120834" name="Rectangle 3"/>
          <p:cNvSpPr>
            <a:spLocks noGrp="1" noChangeArrowheads="1"/>
          </p:cNvSpPr>
          <p:nvPr>
            <p:ph idx="1"/>
          </p:nvPr>
        </p:nvSpPr>
        <p:spPr>
          <a:noFill/>
        </p:spPr>
        <p:txBody>
          <a:bodyPr/>
          <a:lstStyle/>
          <a:p>
            <a:pPr marL="0" indent="0" eaLnBrk="1" hangingPunct="1">
              <a:defRPr/>
            </a:pPr>
            <a:r>
              <a:rPr lang="es-ES" dirty="0">
                <a:latin typeface="Arial Narrow" charset="0"/>
                <a:cs typeface="+mn-cs"/>
              </a:rPr>
              <a:t>Objetivos:</a:t>
            </a:r>
          </a:p>
          <a:p>
            <a:pPr marL="0" lvl="1" indent="0" eaLnBrk="1" hangingPunct="1">
              <a:buNone/>
              <a:defRPr/>
            </a:pPr>
            <a:r>
              <a:rPr lang="es-ES" dirty="0">
                <a:latin typeface="Arial Narrow" charset="0"/>
              </a:rPr>
              <a:t>Al final de este capítulo, usted podrá identificar lo siguiente:</a:t>
            </a:r>
          </a:p>
          <a:p>
            <a:pPr lvl="1" eaLnBrk="1" hangingPunct="1">
              <a:defRPr/>
            </a:pPr>
            <a:r>
              <a:rPr lang="es-ES" dirty="0">
                <a:solidFill>
                  <a:srgbClr val="000000"/>
                </a:solidFill>
                <a:latin typeface="Arial Narrow" charset="0"/>
              </a:rPr>
              <a:t>Qué es un proveedor aprobado y con buena reputación.</a:t>
            </a:r>
          </a:p>
          <a:p>
            <a:pPr lvl="1" eaLnBrk="1" hangingPunct="1">
              <a:defRPr/>
            </a:pPr>
            <a:r>
              <a:rPr lang="es-ES" dirty="0">
                <a:solidFill>
                  <a:srgbClr val="000000"/>
                </a:solidFill>
                <a:latin typeface="Arial Narrow" charset="0"/>
              </a:rPr>
              <a:t>Los criterios que debemos usar para aceptar o rechazar alimentos durante la entrega.</a:t>
            </a:r>
          </a:p>
          <a:p>
            <a:pPr lvl="1" eaLnBrk="1" hangingPunct="1">
              <a:defRPr/>
            </a:pPr>
            <a:r>
              <a:rPr lang="es-ES" dirty="0">
                <a:solidFill>
                  <a:srgbClr val="000000"/>
                </a:solidFill>
                <a:latin typeface="Arial Narrow" charset="0"/>
              </a:rPr>
              <a:t>Cómo debemos poner etiquetas y fechas a los alimentos.</a:t>
            </a:r>
          </a:p>
          <a:p>
            <a:pPr lvl="1" eaLnBrk="1" hangingPunct="1">
              <a:defRPr/>
            </a:pPr>
            <a:r>
              <a:rPr lang="es-ES" dirty="0">
                <a:solidFill>
                  <a:srgbClr val="000000"/>
                </a:solidFill>
                <a:latin typeface="Arial Narrow" charset="0"/>
              </a:rPr>
              <a:t>Cómo debemos almacenar alimentos y otros productos para prevenir el abuso de tiempo y temperatura, y la contaminación.</a:t>
            </a:r>
          </a:p>
        </p:txBody>
      </p:sp>
      <p:sp>
        <p:nvSpPr>
          <p:cNvPr id="12083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8"/>
          <p:cNvSpPr>
            <a:spLocks noGrp="1" noChangeArrowheads="1"/>
          </p:cNvSpPr>
          <p:nvPr>
            <p:ph type="title"/>
          </p:nvPr>
        </p:nvSpPr>
        <p:spPr/>
        <p:txBody>
          <a:bodyPr/>
          <a:lstStyle/>
          <a:p>
            <a:pPr eaLnBrk="1" hangingPunct="1">
              <a:defRPr/>
            </a:pPr>
            <a:r>
              <a:rPr lang="es-ES" dirty="0">
                <a:latin typeface="Arial Narrow" charset="0"/>
                <a:cs typeface="+mj-cs"/>
              </a:rPr>
              <a:t>Principios generales de compra</a:t>
            </a:r>
          </a:p>
        </p:txBody>
      </p:sp>
      <p:sp>
        <p:nvSpPr>
          <p:cNvPr id="121858" name="Rectangle 3"/>
          <p:cNvSpPr>
            <a:spLocks noGrp="1" noChangeArrowheads="1"/>
          </p:cNvSpPr>
          <p:nvPr>
            <p:ph idx="1"/>
          </p:nvPr>
        </p:nvSpPr>
        <p:spPr/>
        <p:txBody>
          <a:bodyPr/>
          <a:lstStyle/>
          <a:p>
            <a:pPr marL="0" indent="0" eaLnBrk="1" hangingPunct="1">
              <a:defRPr/>
            </a:pPr>
            <a:r>
              <a:rPr lang="es-US" dirty="0"/>
              <a:t>Compre los alimentos a proveedores aprobados y con buena reputación</a:t>
            </a:r>
            <a:r>
              <a:rPr lang="es-US" dirty="0">
                <a:latin typeface="Arial Narrow" charset="0"/>
              </a:rPr>
              <a:t>:</a:t>
            </a:r>
            <a:endParaRPr lang="es-US" dirty="0">
              <a:solidFill>
                <a:srgbClr val="000000"/>
              </a:solidFill>
              <a:latin typeface="Arial Narrow" charset="0"/>
            </a:endParaRPr>
          </a:p>
          <a:p>
            <a:pPr lvl="1" eaLnBrk="1" hangingPunct="1">
              <a:defRPr/>
            </a:pPr>
            <a:r>
              <a:rPr lang="es-US" dirty="0">
                <a:solidFill>
                  <a:srgbClr val="000000"/>
                </a:solidFill>
                <a:latin typeface="Arial Narrow" charset="0"/>
              </a:rPr>
              <a:t>Que fueron inspeccionados.</a:t>
            </a:r>
          </a:p>
          <a:p>
            <a:pPr lvl="1" eaLnBrk="1" hangingPunct="1">
              <a:defRPr/>
            </a:pPr>
            <a:r>
              <a:rPr lang="es-US" dirty="0">
                <a:solidFill>
                  <a:srgbClr val="000000"/>
                </a:solidFill>
                <a:latin typeface="Arial Narrow" charset="0"/>
              </a:rPr>
              <a:t>Que cumplen todas las leyes federales, estatales y locales aplicables.</a:t>
            </a:r>
          </a:p>
          <a:p>
            <a:pPr marL="0" indent="0" eaLnBrk="1" hangingPunct="1">
              <a:defRPr/>
            </a:pPr>
            <a:r>
              <a:rPr lang="es-US" dirty="0"/>
              <a:t>Haga los arreglos necesarios para que las entregas lleguen</a:t>
            </a:r>
            <a:r>
              <a:rPr lang="es-US" dirty="0">
                <a:latin typeface="Arial Narrow" charset="0"/>
              </a:rPr>
              <a:t>:</a:t>
            </a:r>
          </a:p>
          <a:p>
            <a:pPr lvl="1" eaLnBrk="1" hangingPunct="1">
              <a:spcBef>
                <a:spcPts val="600"/>
              </a:spcBef>
              <a:defRPr/>
            </a:pPr>
            <a:r>
              <a:rPr lang="es-US" dirty="0">
                <a:solidFill>
                  <a:srgbClr val="000000"/>
                </a:solidFill>
                <a:latin typeface="Arial Narrow" charset="0"/>
              </a:rPr>
              <a:t>Cuando los empleados tengan suficiente tiempo para hacer las inspecciones.</a:t>
            </a:r>
          </a:p>
          <a:p>
            <a:pPr lvl="1" eaLnBrk="1" hangingPunct="1">
              <a:spcBef>
                <a:spcPts val="600"/>
              </a:spcBef>
              <a:defRPr/>
            </a:pPr>
            <a:r>
              <a:rPr lang="es-US" dirty="0">
                <a:solidFill>
                  <a:srgbClr val="000000"/>
                </a:solidFill>
                <a:latin typeface="Arial Narrow" charset="0"/>
              </a:rPr>
              <a:t>Cuando se puedan recibir correctamente.</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79E8924-BDBD-4CF5-8862-9142C8BA612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22884" name="Rectangle 7"/>
          <p:cNvSpPr>
            <a:spLocks noGrp="1" noChangeArrowheads="1"/>
          </p:cNvSpPr>
          <p:nvPr>
            <p:ph type="title"/>
          </p:nvPr>
        </p:nvSpPr>
        <p:spPr/>
        <p:txBody>
          <a:bodyPr/>
          <a:lstStyle/>
          <a:p>
            <a:pPr eaLnBrk="1" hangingPunct="1">
              <a:defRPr/>
            </a:pPr>
            <a:r>
              <a:rPr lang="es-ES" dirty="0">
                <a:latin typeface="Arial Narrow" charset="0"/>
                <a:cs typeface="+mj-cs"/>
              </a:rPr>
              <a:t>Recepción e inspección</a:t>
            </a:r>
          </a:p>
        </p:txBody>
      </p:sp>
      <p:sp>
        <p:nvSpPr>
          <p:cNvPr id="123906" name="Rectangle 3"/>
          <p:cNvSpPr>
            <a:spLocks noGrp="1" noChangeArrowheads="1"/>
          </p:cNvSpPr>
          <p:nvPr>
            <p:ph idx="1"/>
          </p:nvPr>
        </p:nvSpPr>
        <p:spPr>
          <a:xfrm>
            <a:off x="409575" y="1143000"/>
            <a:ext cx="5909338" cy="4983163"/>
          </a:xfrm>
        </p:spPr>
        <p:txBody>
          <a:bodyPr/>
          <a:lstStyle/>
          <a:p>
            <a:pPr marL="0" lvl="1" indent="0" eaLnBrk="1" hangingPunct="1">
              <a:lnSpc>
                <a:spcPct val="90000"/>
              </a:lnSpc>
              <a:spcBef>
                <a:spcPct val="100000"/>
              </a:spcBef>
              <a:buClr>
                <a:srgbClr val="009DDC"/>
              </a:buClr>
              <a:buNone/>
              <a:defRPr/>
            </a:pPr>
            <a:r>
              <a:rPr lang="es-ES" sz="2400" b="1" dirty="0">
                <a:solidFill>
                  <a:srgbClr val="E97635"/>
                </a:solidFill>
                <a:latin typeface="Arial Narrow" charset="0"/>
                <a:cs typeface="+mn-cs"/>
              </a:rPr>
              <a:t>Principios generales</a:t>
            </a:r>
          </a:p>
          <a:p>
            <a:pPr lvl="1" eaLnBrk="1" hangingPunct="1">
              <a:spcBef>
                <a:spcPts val="600"/>
              </a:spcBef>
              <a:defRPr/>
            </a:pPr>
            <a:r>
              <a:rPr lang="es-ES" dirty="0">
                <a:solidFill>
                  <a:srgbClr val="000000"/>
                </a:solidFill>
                <a:latin typeface="Arial Narrow" charset="0"/>
              </a:rPr>
              <a:t>Asignar a empleados específicos para las entregas</a:t>
            </a:r>
          </a:p>
          <a:p>
            <a:pPr lvl="2" eaLnBrk="1" hangingPunct="1">
              <a:spcBef>
                <a:spcPts val="600"/>
              </a:spcBef>
              <a:defRPr/>
            </a:pPr>
            <a:r>
              <a:rPr lang="es-ES" dirty="0"/>
              <a:t>Entrénelos para que sigan los procedimientos de seguridad de los alimentos.</a:t>
            </a:r>
          </a:p>
          <a:p>
            <a:pPr lvl="2" eaLnBrk="1" hangingPunct="1">
              <a:spcBef>
                <a:spcPts val="600"/>
              </a:spcBef>
              <a:defRPr/>
            </a:pPr>
            <a:r>
              <a:rPr lang="es-ES" dirty="0"/>
              <a:t>Entregue a los empleados las herramientas correctas.</a:t>
            </a:r>
            <a:endParaRPr lang="es-ES" dirty="0">
              <a:solidFill>
                <a:srgbClr val="000000"/>
              </a:solidFill>
              <a:latin typeface="Arial Narrow" charset="0"/>
            </a:endParaRPr>
          </a:p>
          <a:p>
            <a:pPr lvl="1">
              <a:spcAft>
                <a:spcPts val="0"/>
              </a:spcAft>
              <a:buFont typeface="Wingdings"/>
              <a:buChar char="l"/>
            </a:pPr>
            <a:r>
              <a:rPr lang="es-ES" dirty="0">
                <a:solidFill>
                  <a:srgbClr val="000000"/>
                </a:solidFill>
                <a:ea typeface="ＭＳ Ｐゴシック"/>
                <a:cs typeface="ＭＳ Ｐゴシック"/>
              </a:rPr>
              <a:t>Tener disponibles suficientes empleados entrenados para recibir, los alimentos rápido.</a:t>
            </a:r>
          </a:p>
          <a:p>
            <a:pPr lvl="2">
              <a:spcAft>
                <a:spcPts val="0"/>
              </a:spcAft>
              <a:buFont typeface="Courier New"/>
              <a:buChar char="o"/>
            </a:pPr>
            <a:r>
              <a:rPr lang="es-ES" dirty="0">
                <a:solidFill>
                  <a:srgbClr val="000000"/>
                </a:solidFill>
                <a:ea typeface="ＭＳ Ｐゴシック"/>
                <a:cs typeface="ＭＳ Ｐゴシック"/>
              </a:rPr>
              <a:t>Inspeccione las entregas inmediatamente al recibirlas</a:t>
            </a:r>
          </a:p>
          <a:p>
            <a:pPr lvl="2">
              <a:spcAft>
                <a:spcPts val="0"/>
              </a:spcAft>
              <a:buFont typeface="Courier New"/>
              <a:buChar char="o"/>
            </a:pPr>
            <a:r>
              <a:rPr lang="es-ES" dirty="0">
                <a:solidFill>
                  <a:srgbClr val="000000"/>
                </a:solidFill>
                <a:ea typeface="ＭＳ Ｐゴシック"/>
                <a:cs typeface="ＭＳ Ｐゴシック"/>
              </a:rPr>
              <a:t>Inspeccione los camiones de entregas para buscar señales de contaminación</a:t>
            </a:r>
          </a:p>
          <a:p>
            <a:pPr lvl="2">
              <a:spcAft>
                <a:spcPts val="0"/>
              </a:spcAft>
              <a:buFont typeface="Courier New"/>
              <a:buChar char="o"/>
            </a:pPr>
            <a:r>
              <a:rPr lang="es-ES" dirty="0">
                <a:solidFill>
                  <a:srgbClr val="000000"/>
                </a:solidFill>
                <a:ea typeface="ＭＳ Ｐゴシック"/>
                <a:cs typeface="ＭＳ Ｐゴシック"/>
              </a:rPr>
              <a:t>Revise visualmente los alimentos y su temperatura </a:t>
            </a:r>
          </a:p>
          <a:p>
            <a:pPr lvl="1">
              <a:spcAft>
                <a:spcPts val="0"/>
              </a:spcAft>
              <a:buFont typeface="Wingdings"/>
              <a:buChar char="l"/>
            </a:pPr>
            <a:r>
              <a:rPr lang="es-ES" dirty="0">
                <a:solidFill>
                  <a:srgbClr val="000000"/>
                </a:solidFill>
                <a:ea typeface="ＭＳ Ｐゴシック"/>
                <a:cs typeface="ＭＳ Ｐゴシック"/>
              </a:rPr>
              <a:t>Almacenar rápido los artículos recibidos.</a:t>
            </a: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5-4</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7"/>
          <p:cNvSpPr>
            <a:spLocks noGrp="1" noChangeArrowheads="1"/>
          </p:cNvSpPr>
          <p:nvPr>
            <p:ph type="title"/>
          </p:nvPr>
        </p:nvSpPr>
        <p:spPr/>
        <p:txBody>
          <a:bodyPr/>
          <a:lstStyle/>
          <a:p>
            <a:pPr eaLnBrk="1" hangingPunct="1">
              <a:defRPr/>
            </a:pPr>
            <a:r>
              <a:rPr lang="es-ES" dirty="0">
                <a:latin typeface="Arial Narrow" charset="0"/>
              </a:rPr>
              <a:t>Recepción e inspección</a:t>
            </a:r>
            <a:endParaRPr lang="es-ES" dirty="0">
              <a:latin typeface="Arial Narrow" charset="0"/>
              <a:cs typeface="+mj-cs"/>
            </a:endParaRPr>
          </a:p>
        </p:txBody>
      </p:sp>
      <p:sp>
        <p:nvSpPr>
          <p:cNvPr id="123906" name="Rectangle 3"/>
          <p:cNvSpPr>
            <a:spLocks noGrp="1" noChangeArrowheads="1"/>
          </p:cNvSpPr>
          <p:nvPr>
            <p:ph idx="1"/>
          </p:nvPr>
        </p:nvSpPr>
        <p:spPr>
          <a:xfrm>
            <a:off x="409575" y="1143000"/>
            <a:ext cx="8220075" cy="5291667"/>
          </a:xfrm>
        </p:spPr>
        <p:txBody>
          <a:bodyPr/>
          <a:lstStyle/>
          <a:p>
            <a:pPr marL="0" indent="0" eaLnBrk="1" hangingPunct="1">
              <a:defRPr/>
            </a:pPr>
            <a:r>
              <a:rPr lang="es-ES_tradnl" dirty="0">
                <a:latin typeface="Arial Narrow" charset="0"/>
              </a:rPr>
              <a:t>Entregas cuando el establecimiento está cerrado (key drop deliveries):</a:t>
            </a:r>
          </a:p>
          <a:p>
            <a:pPr lvl="1" eaLnBrk="1" hangingPunct="1">
              <a:defRPr/>
            </a:pPr>
            <a:r>
              <a:rPr lang="es-ES_tradnl" dirty="0">
                <a:solidFill>
                  <a:srgbClr val="000000"/>
                </a:solidFill>
                <a:latin typeface="Arial Narrow" charset="0"/>
              </a:rPr>
              <a:t>Al proveedor se le da una manera para entrar al establecimiento después de cerrar para que haga la entrega.</a:t>
            </a:r>
          </a:p>
          <a:p>
            <a:pPr lvl="1" eaLnBrk="1" hangingPunct="1">
              <a:defRPr/>
            </a:pPr>
            <a:r>
              <a:rPr lang="es-ES_tradnl" dirty="0">
                <a:solidFill>
                  <a:srgbClr val="000000"/>
                </a:solidFill>
                <a:latin typeface="Arial Narrow" charset="0"/>
              </a:rPr>
              <a:t>Los empleados deben inspeccionar la entrega cuando lleguen al establecimiento.</a:t>
            </a:r>
          </a:p>
          <a:p>
            <a:pPr lvl="1" eaLnBrk="1" hangingPunct="1">
              <a:defRPr/>
            </a:pPr>
            <a:r>
              <a:rPr lang="es-ES_tradnl" dirty="0">
                <a:solidFill>
                  <a:srgbClr val="000000"/>
                </a:solidFill>
                <a:latin typeface="Arial Narrow" charset="0"/>
              </a:rPr>
              <a:t>Las entregas deben cumplir los siguientes criterios:</a:t>
            </a:r>
          </a:p>
          <a:p>
            <a:pPr lvl="2" eaLnBrk="1" hangingPunct="1">
              <a:defRPr/>
            </a:pPr>
            <a:r>
              <a:rPr lang="es-ES_tradnl" dirty="0">
                <a:solidFill>
                  <a:srgbClr val="000000"/>
                </a:solidFill>
                <a:latin typeface="Arial Narrow" charset="0"/>
              </a:rPr>
              <a:t>Deben provenir de una fuente aprobada</a:t>
            </a:r>
          </a:p>
          <a:p>
            <a:pPr lvl="2" eaLnBrk="1" hangingPunct="1">
              <a:defRPr/>
            </a:pPr>
            <a:r>
              <a:rPr lang="es-ES_tradnl" dirty="0">
                <a:solidFill>
                  <a:srgbClr val="000000"/>
                </a:solidFill>
                <a:latin typeface="Arial Narrow" charset="0"/>
              </a:rPr>
              <a:t>Se deben colocar en el lugar de almacenamiento correcto para mantener la temperatura requerida</a:t>
            </a:r>
          </a:p>
          <a:p>
            <a:pPr lvl="2" eaLnBrk="1" hangingPunct="1">
              <a:defRPr/>
            </a:pPr>
            <a:r>
              <a:rPr lang="es-ES_tradnl" dirty="0">
                <a:solidFill>
                  <a:srgbClr val="000000"/>
                </a:solidFill>
                <a:latin typeface="Arial Narrow" charset="0"/>
              </a:rPr>
              <a:t>Deben estar protegidas contra la contaminación durante el almacenamiento</a:t>
            </a:r>
          </a:p>
          <a:p>
            <a:pPr lvl="2" eaLnBrk="1" hangingPunct="1">
              <a:defRPr/>
            </a:pPr>
            <a:r>
              <a:rPr lang="es-ES_tradnl" dirty="0">
                <a:solidFill>
                  <a:srgbClr val="FF0000"/>
                </a:solidFill>
                <a:latin typeface="Arial Narrow" charset="0"/>
              </a:rPr>
              <a:t>NO</a:t>
            </a:r>
            <a:r>
              <a:rPr lang="es-ES_tradnl" dirty="0">
                <a:solidFill>
                  <a:srgbClr val="000000"/>
                </a:solidFill>
                <a:latin typeface="Arial Narrow" charset="0"/>
              </a:rPr>
              <a:t> deben estar contaminadas</a:t>
            </a:r>
          </a:p>
          <a:p>
            <a:pPr lvl="2" eaLnBrk="1" hangingPunct="1">
              <a:defRPr/>
            </a:pPr>
            <a:r>
              <a:rPr lang="es-ES_tradnl" dirty="0">
                <a:solidFill>
                  <a:srgbClr val="000000"/>
                </a:solidFill>
                <a:latin typeface="Arial Narrow" charset="0"/>
              </a:rPr>
              <a:t>Se presentan con honestidad</a:t>
            </a: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7"/>
          <p:cNvSpPr>
            <a:spLocks noGrp="1" noChangeArrowheads="1"/>
          </p:cNvSpPr>
          <p:nvPr>
            <p:ph type="title"/>
          </p:nvPr>
        </p:nvSpPr>
        <p:spPr/>
        <p:txBody>
          <a:bodyPr/>
          <a:lstStyle/>
          <a:p>
            <a:pPr eaLnBrk="1" hangingPunct="1">
              <a:defRPr/>
            </a:pPr>
            <a:r>
              <a:rPr lang="es-ES_tradnl" dirty="0">
                <a:latin typeface="Arial Narrow" charset="0"/>
              </a:rPr>
              <a:t>Recepción e inspección </a:t>
            </a:r>
            <a:endParaRPr lang="es-ES_tradnl" dirty="0">
              <a:latin typeface="Arial Narrow" charset="0"/>
              <a:cs typeface="+mj-cs"/>
            </a:endParaRPr>
          </a:p>
        </p:txBody>
      </p:sp>
      <p:sp>
        <p:nvSpPr>
          <p:cNvPr id="124930" name="Rectangle 3"/>
          <p:cNvSpPr>
            <a:spLocks noGrp="1" noChangeArrowheads="1"/>
          </p:cNvSpPr>
          <p:nvPr>
            <p:ph idx="1"/>
          </p:nvPr>
        </p:nvSpPr>
        <p:spPr>
          <a:xfrm>
            <a:off x="409575" y="1143000"/>
            <a:ext cx="6018521" cy="4983163"/>
          </a:xfrm>
        </p:spPr>
        <p:txBody>
          <a:bodyPr/>
          <a:lstStyle/>
          <a:p>
            <a:pPr marL="0" indent="0">
              <a:spcBef>
                <a:spcPts val="0"/>
              </a:spcBef>
              <a:spcAft>
                <a:spcPts val="0"/>
              </a:spcAft>
            </a:pPr>
            <a:r>
              <a:rPr lang="es-ES_tradnl" dirty="0">
                <a:ea typeface="ＭＳ Ｐゴシック"/>
              </a:rPr>
              <a:t>Cómo rechazar entregas:</a:t>
            </a:r>
          </a:p>
          <a:p>
            <a:pPr lvl="1">
              <a:spcAft>
                <a:spcPts val="0"/>
              </a:spcAft>
              <a:buFont typeface="Wingdings"/>
              <a:buChar char="l"/>
            </a:pPr>
            <a:r>
              <a:rPr lang="es-ES_tradnl" dirty="0">
                <a:solidFill>
                  <a:srgbClr val="000000"/>
                </a:solidFill>
                <a:ea typeface="ＭＳ Ｐゴシック"/>
                <a:cs typeface="ＭＳ Ｐゴシック"/>
              </a:rPr>
              <a:t>Separe los productos rechazados de los productos que va a aceptar.</a:t>
            </a:r>
          </a:p>
          <a:p>
            <a:pPr lvl="1">
              <a:spcAft>
                <a:spcPts val="0"/>
              </a:spcAft>
              <a:buFont typeface="Wingdings"/>
              <a:buChar char="l"/>
            </a:pPr>
            <a:r>
              <a:rPr lang="es-ES_tradnl" dirty="0">
                <a:solidFill>
                  <a:srgbClr val="000000"/>
                </a:solidFill>
                <a:ea typeface="ＭＳ Ｐゴシック"/>
                <a:cs typeface="ＭＳ Ｐゴシック"/>
              </a:rPr>
              <a:t>Dígale al encargado de la entrega cuál es el problema del producto.</a:t>
            </a:r>
          </a:p>
          <a:p>
            <a:pPr lvl="1">
              <a:spcAft>
                <a:spcPts val="0"/>
              </a:spcAft>
              <a:buFont typeface="Wingdings"/>
              <a:buChar char="l"/>
            </a:pPr>
            <a:r>
              <a:rPr lang="es-ES_tradnl" dirty="0">
                <a:solidFill>
                  <a:srgbClr val="000000"/>
                </a:solidFill>
                <a:ea typeface="ＭＳ Ｐゴシック"/>
                <a:cs typeface="ＭＳ Ｐゴシック"/>
              </a:rPr>
              <a:t>Pida al encargado una nota de crédito, o de ajuste, firmada antes de regresarle los productos rechazados.</a:t>
            </a:r>
          </a:p>
          <a:p>
            <a:pPr lvl="1">
              <a:spcAft>
                <a:spcPts val="0"/>
              </a:spcAft>
              <a:buFont typeface="Wingdings"/>
              <a:buChar char="l"/>
            </a:pPr>
            <a:r>
              <a:rPr lang="es-ES_tradnl" dirty="0">
                <a:solidFill>
                  <a:srgbClr val="000000"/>
                </a:solidFill>
                <a:ea typeface="ＭＳ Ｐゴシック"/>
                <a:cs typeface="ＭＳ Ｐゴシック"/>
              </a:rPr>
              <a:t>Registre el incidente en la factura o en el comprobante de la entrega.</a:t>
            </a: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5-6</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F1C00D-C9E9-4C9A-9FDC-29CFCE426735}"/>
              </a:ext>
            </a:extLst>
          </p:cNvPr>
          <p:cNvPicPr>
            <a:picLocks noGrp="1" noChangeAspect="1"/>
          </p:cNvPicPr>
          <p:nvPr>
            <p:ph type="pic" sz="quarter" idx="12"/>
          </p:nvPr>
        </p:nvPicPr>
        <p:blipFill>
          <a:blip r:embed="rId3"/>
          <a:stretch>
            <a:fillRect/>
          </a:stretch>
        </p:blipFill>
        <p:spPr>
          <a:xfrm>
            <a:off x="6523038" y="1346502"/>
            <a:ext cx="2103437" cy="1896141"/>
          </a:xfrm>
        </p:spPr>
      </p:pic>
      <p:sp>
        <p:nvSpPr>
          <p:cNvPr id="125956" name="Rectangle 7"/>
          <p:cNvSpPr>
            <a:spLocks noGrp="1" noChangeArrowheads="1"/>
          </p:cNvSpPr>
          <p:nvPr>
            <p:ph type="title"/>
          </p:nvPr>
        </p:nvSpPr>
        <p:spPr/>
        <p:txBody>
          <a:bodyPr/>
          <a:lstStyle/>
          <a:p>
            <a:pPr eaLnBrk="1" hangingPunct="1">
              <a:defRPr/>
            </a:pPr>
            <a:r>
              <a:rPr lang="es-ES_tradnl" dirty="0">
                <a:latin typeface="Arial Narrow" charset="0"/>
              </a:rPr>
              <a:t>Recepción e inspección</a:t>
            </a:r>
            <a:endParaRPr lang="es-ES_tradnl" dirty="0">
              <a:latin typeface="Arial Narrow" charset="0"/>
              <a:cs typeface="+mj-cs"/>
            </a:endParaRPr>
          </a:p>
        </p:txBody>
      </p:sp>
      <p:sp>
        <p:nvSpPr>
          <p:cNvPr id="125954" name="Rectangle 3"/>
          <p:cNvSpPr>
            <a:spLocks noGrp="1" noChangeArrowheads="1"/>
          </p:cNvSpPr>
          <p:nvPr>
            <p:ph idx="1"/>
          </p:nvPr>
        </p:nvSpPr>
        <p:spPr/>
        <p:txBody>
          <a:bodyPr/>
          <a:lstStyle/>
          <a:p>
            <a:pPr marL="0" indent="0" eaLnBrk="1" hangingPunct="1">
              <a:defRPr/>
            </a:pPr>
            <a:r>
              <a:rPr lang="es-ES_tradnl" dirty="0">
                <a:latin typeface="Arial Narrow" charset="0"/>
              </a:rPr>
              <a:t>Retiro de productos:</a:t>
            </a:r>
          </a:p>
          <a:p>
            <a:pPr lvl="1" eaLnBrk="1" hangingPunct="1">
              <a:defRPr/>
            </a:pPr>
            <a:r>
              <a:rPr lang="es-ES_tradnl" dirty="0"/>
              <a:t>Identifique los alimentos retirados del mercado.</a:t>
            </a:r>
          </a:p>
          <a:p>
            <a:pPr lvl="1" eaLnBrk="1" hangingPunct="1">
              <a:defRPr/>
            </a:pPr>
            <a:r>
              <a:rPr lang="es-ES_tradnl" dirty="0"/>
              <a:t>Saque el artículo del inventario.</a:t>
            </a:r>
          </a:p>
          <a:p>
            <a:pPr lvl="1" eaLnBrk="1" hangingPunct="1">
              <a:defRPr/>
            </a:pPr>
            <a:r>
              <a:rPr lang="es-ES_tradnl" dirty="0"/>
              <a:t>Almacene el artículo por separado.</a:t>
            </a:r>
          </a:p>
          <a:p>
            <a:pPr lvl="1" eaLnBrk="1" hangingPunct="1">
              <a:defRPr/>
            </a:pPr>
            <a:r>
              <a:rPr lang="es-ES_tradnl" dirty="0"/>
              <a:t>Etiquete el artículo de manera que se prevenga que lo regresen al inventario.</a:t>
            </a:r>
          </a:p>
          <a:p>
            <a:pPr lvl="1" eaLnBrk="1" hangingPunct="1">
              <a:defRPr/>
            </a:pPr>
            <a:r>
              <a:rPr lang="es-ES_tradnl" dirty="0"/>
              <a:t>Informe a los empleados que no deben usar este producto.</a:t>
            </a:r>
          </a:p>
          <a:p>
            <a:pPr lvl="1" eaLnBrk="1" hangingPunct="1">
              <a:defRPr/>
            </a:pPr>
            <a:r>
              <a:rPr lang="es-ES_tradnl" dirty="0"/>
              <a:t>Consulte la notificación del proveedor o el aviso de retiro para saber qué hacer con el artículo.</a:t>
            </a:r>
            <a:endParaRPr lang="es-ES_tradnl" dirty="0">
              <a:solidFill>
                <a:srgbClr val="000000"/>
              </a:solidFill>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5-7</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5-8</a:t>
            </a:r>
          </a:p>
        </p:txBody>
      </p:sp>
      <p:sp>
        <p:nvSpPr>
          <p:cNvPr id="126980" name="Rectangle 7"/>
          <p:cNvSpPr txBox="1">
            <a:spLocks noChangeArrowheads="1"/>
          </p:cNvSpPr>
          <p:nvPr/>
        </p:nvSpPr>
        <p:spPr bwMode="auto">
          <a:xfrm>
            <a:off x="393192" y="154642"/>
            <a:ext cx="8307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s-ES_tradnl" sz="2800" dirty="0">
                <a:solidFill>
                  <a:schemeClr val="bg1"/>
                </a:solidFill>
                <a:latin typeface="Arial Narrow" charset="0"/>
                <a:cs typeface="+mj-cs"/>
              </a:rPr>
              <a:t>Recepción e inspección</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endParaRPr lang="en-US" sz="2200" dirty="0">
              <a:solidFill>
                <a:srgbClr val="231F20"/>
              </a:solidFill>
              <a:latin typeface="Arial Narrow" charset="0"/>
              <a:cs typeface="+mn-cs"/>
            </a:endParaRPr>
          </a:p>
        </p:txBody>
      </p:sp>
      <p:sp>
        <p:nvSpPr>
          <p:cNvPr id="3" name="Content Placeholder 2"/>
          <p:cNvSpPr>
            <a:spLocks noGrp="1"/>
          </p:cNvSpPr>
          <p:nvPr>
            <p:ph idx="1"/>
          </p:nvPr>
        </p:nvSpPr>
        <p:spPr>
          <a:xfrm>
            <a:off x="522658" y="1291347"/>
            <a:ext cx="5339375" cy="4983163"/>
          </a:xfrm>
        </p:spPr>
        <p:txBody>
          <a:bodyPr/>
          <a:lstStyle/>
          <a:p>
            <a:pPr marL="0" eaLnBrk="1" hangingPunct="1">
              <a:defRPr/>
            </a:pPr>
            <a:r>
              <a:rPr lang="es-ES_tradnl" dirty="0">
                <a:latin typeface="Arial Narrow" charset="0"/>
              </a:rPr>
              <a:t>Cómo medir la temperatura de la carne, las aves y el pescado:</a:t>
            </a:r>
          </a:p>
          <a:p>
            <a:pPr lvl="1" eaLnBrk="1" hangingPunct="1">
              <a:defRPr/>
            </a:pPr>
            <a:r>
              <a:rPr lang="es-ES_tradnl" dirty="0">
                <a:solidFill>
                  <a:srgbClr val="000000"/>
                </a:solidFill>
                <a:latin typeface="Arial Narrow" charset="0"/>
              </a:rPr>
              <a:t>Meta la varilla o sonda del termómetro en la parte más gruesa del alimento (usualmente el centro).</a:t>
            </a:r>
          </a:p>
        </p:txBody>
      </p:sp>
      <p:pic>
        <p:nvPicPr>
          <p:cNvPr id="6" name="Picture Placeholder 5">
            <a:extLst>
              <a:ext uri="{FF2B5EF4-FFF2-40B4-BE49-F238E27FC236}">
                <a16:creationId xmlns:a16="http://schemas.microsoft.com/office/drawing/2014/main" id="{5DB5F921-9ACD-4B23-8025-A979E5B473F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rot="16200000">
            <a:off x="6523038" y="1243013"/>
            <a:ext cx="2103437" cy="2103120"/>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5-9</a:t>
            </a:r>
          </a:p>
        </p:txBody>
      </p:sp>
      <p:pic>
        <p:nvPicPr>
          <p:cNvPr id="7" name="Picture Placeholder 6">
            <a:extLst>
              <a:ext uri="{FF2B5EF4-FFF2-40B4-BE49-F238E27FC236}">
                <a16:creationId xmlns:a16="http://schemas.microsoft.com/office/drawing/2014/main" id="{F011D6BE-3D40-47BF-95D3-4B61BBEE0BA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80"/>
          <a:stretch/>
        </p:blipFill>
        <p:spPr>
          <a:xfrm rot="16200000">
            <a:off x="6523038" y="1243013"/>
            <a:ext cx="2103437" cy="2103120"/>
          </a:xfrm>
        </p:spPr>
      </p:pic>
      <p:sp>
        <p:nvSpPr>
          <p:cNvPr id="128003" name="Rectangle 7"/>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2" name="Content Placeholder 1"/>
          <p:cNvSpPr>
            <a:spLocks noGrp="1"/>
          </p:cNvSpPr>
          <p:nvPr>
            <p:ph idx="1"/>
          </p:nvPr>
        </p:nvSpPr>
        <p:spPr>
          <a:xfrm>
            <a:off x="409575" y="1143000"/>
            <a:ext cx="5442585" cy="4983163"/>
          </a:xfrm>
        </p:spPr>
        <p:txBody>
          <a:bodyPr/>
          <a:lstStyle/>
          <a:p>
            <a:pPr marL="0" eaLnBrk="1" hangingPunct="1">
              <a:defRPr/>
            </a:pPr>
            <a:r>
              <a:rPr lang="es-ES_tradnl" dirty="0">
                <a:latin typeface="Arial Narrow" charset="0"/>
              </a:rPr>
              <a:t>Cómo medir la temperatura de alimentos empacados con reducción de oxígeno (ROP) [MAP, al vacío y </a:t>
            </a:r>
            <a:r>
              <a:rPr lang="es-ES_tradnl" i="1" dirty="0">
                <a:latin typeface="Arial Narrow" charset="0"/>
              </a:rPr>
              <a:t>sous vide</a:t>
            </a:r>
            <a:r>
              <a:rPr lang="es-ES_tradnl" dirty="0">
                <a:latin typeface="Arial Narrow" charset="0"/>
              </a:rPr>
              <a:t>]: </a:t>
            </a:r>
          </a:p>
          <a:p>
            <a:pPr lvl="1" eaLnBrk="1" hangingPunct="1">
              <a:defRPr/>
            </a:pPr>
            <a:r>
              <a:rPr lang="es-ES_tradnl" dirty="0">
                <a:solidFill>
                  <a:srgbClr val="000000"/>
                </a:solidFill>
                <a:latin typeface="Arial Narrow" charset="0"/>
              </a:rPr>
              <a:t>Meta la varilla o sonda del termómetro entre dos paquetes.</a:t>
            </a:r>
          </a:p>
          <a:p>
            <a:pPr lvl="1" eaLnBrk="1" hangingPunct="1">
              <a:defRPr/>
            </a:pPr>
            <a:r>
              <a:rPr lang="es-ES_tradnl" dirty="0">
                <a:solidFill>
                  <a:srgbClr val="000000"/>
                </a:solidFill>
                <a:latin typeface="Arial Narrow" charset="0"/>
              </a:rPr>
              <a:t>Como alternativa, doble el empaque alrededor de la varilla o sonda del termómetro.</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5-10</a:t>
            </a:r>
          </a:p>
        </p:txBody>
      </p:sp>
      <p:sp>
        <p:nvSpPr>
          <p:cNvPr id="129027" name="Rectangle 7"/>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2" name="Content Placeholder 1"/>
          <p:cNvSpPr>
            <a:spLocks noGrp="1"/>
          </p:cNvSpPr>
          <p:nvPr>
            <p:ph idx="1"/>
          </p:nvPr>
        </p:nvSpPr>
        <p:spPr/>
        <p:txBody>
          <a:bodyPr/>
          <a:lstStyle/>
          <a:p>
            <a:pPr marL="0" eaLnBrk="1" hangingPunct="1">
              <a:defRPr/>
            </a:pPr>
            <a:r>
              <a:rPr lang="es-ES_tradnl" dirty="0">
                <a:latin typeface="Arial Narrow" charset="0"/>
              </a:rPr>
              <a:t>Cómo medir la temperatura de otros alimentos empacados:</a:t>
            </a:r>
          </a:p>
          <a:p>
            <a:pPr lvl="1" eaLnBrk="1" hangingPunct="1">
              <a:defRPr/>
            </a:pPr>
            <a:r>
              <a:rPr lang="es-ES_tradnl" dirty="0">
                <a:solidFill>
                  <a:srgbClr val="000000"/>
                </a:solidFill>
                <a:latin typeface="Arial Narrow" charset="0"/>
              </a:rPr>
              <a:t>Abra el paquete y meta la varilla o sonda del termómetro en el alimento.</a:t>
            </a:r>
          </a:p>
        </p:txBody>
      </p:sp>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AC196D3-B4B5-4CFE-84BD-DE1294C73F8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55"/>
          <a:stretch/>
        </p:blipFill>
        <p:spPr>
          <a:xfrm>
            <a:off x="6523038" y="1243013"/>
            <a:ext cx="2103437" cy="2103120"/>
          </a:xfrm>
        </p:spPr>
      </p:pic>
      <p:sp>
        <p:nvSpPr>
          <p:cNvPr id="26626" name="Rectangle 104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5604" name="Rectangle 3"/>
          <p:cNvSpPr>
            <a:spLocks noGrp="1" noChangeArrowheads="1"/>
          </p:cNvSpPr>
          <p:nvPr>
            <p:ph idx="1"/>
          </p:nvPr>
        </p:nvSpPr>
        <p:spPr/>
        <p:txBody>
          <a:bodyPr/>
          <a:lstStyle/>
          <a:p>
            <a:pPr marL="0" lvl="1" indent="0" eaLnBrk="1" hangingPunct="1">
              <a:spcAft>
                <a:spcPts val="0"/>
              </a:spcAft>
              <a:buNone/>
            </a:pPr>
            <a:r>
              <a:rPr lang="es-ES" sz="2400" b="1" dirty="0">
                <a:solidFill>
                  <a:srgbClr val="E97635"/>
                </a:solidFill>
                <a:cs typeface="+mn-cs"/>
              </a:rPr>
              <a:t>Los alimentos sufren abuso de tiempo y temperatura cuando: </a:t>
            </a:r>
          </a:p>
          <a:p>
            <a:pPr lvl="1" eaLnBrk="1" hangingPunct="1">
              <a:spcAft>
                <a:spcPts val="0"/>
              </a:spcAft>
              <a:buFont typeface="Wingdings"/>
              <a:buChar char="l"/>
            </a:pPr>
            <a:r>
              <a:rPr lang="es-ES" dirty="0">
                <a:ea typeface="ＭＳ Ｐゴシック"/>
                <a:cs typeface="ＭＳ Ｐゴシック"/>
              </a:rPr>
              <a:t>No se mantienen o almacenan a la temperatura correcta.</a:t>
            </a:r>
          </a:p>
          <a:p>
            <a:pPr lvl="1" eaLnBrk="1" hangingPunct="1">
              <a:spcAft>
                <a:spcPts val="0"/>
              </a:spcAft>
              <a:buFont typeface="Wingdings"/>
              <a:buChar char="l"/>
            </a:pPr>
            <a:r>
              <a:rPr lang="es-ES" dirty="0">
                <a:ea typeface="ＭＳ Ｐゴシック"/>
                <a:cs typeface="ＭＳ Ｐゴシック"/>
              </a:rPr>
              <a:t>No se cocinan o recalientan lo suficiente como para matar los patógenos.</a:t>
            </a:r>
          </a:p>
          <a:p>
            <a:pPr lvl="1" eaLnBrk="1" hangingPunct="1">
              <a:spcAft>
                <a:spcPts val="0"/>
              </a:spcAft>
              <a:buFont typeface="Wingdings"/>
              <a:buChar char="l"/>
            </a:pPr>
            <a:r>
              <a:rPr lang="es-ES" dirty="0">
                <a:ea typeface="ＭＳ Ｐゴシック"/>
                <a:cs typeface="ＭＳ Ｐゴシック"/>
              </a:rPr>
              <a:t>No se enfriaron correctamente.</a:t>
            </a:r>
            <a:endParaRPr lang="es-ES" dirty="0"/>
          </a:p>
        </p:txBody>
      </p:sp>
      <p:sp>
        <p:nvSpPr>
          <p:cNvPr id="26628" name="Text Box 1046"/>
          <p:cNvSpPr txBox="1">
            <a:spLocks noChangeArrowheads="1"/>
          </p:cNvSpPr>
          <p:nvPr/>
        </p:nvSpPr>
        <p:spPr bwMode="auto">
          <a:xfrm>
            <a:off x="0" y="6583363"/>
            <a:ext cx="571500" cy="274637"/>
          </a:xfrm>
          <a:prstGeom prst="rect">
            <a:avLst/>
          </a:prstGeom>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1-14</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C8657EF-F3CF-44D6-948E-93B9B6C8113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718" r="-3718"/>
          <a:stretch/>
        </p:blipFill>
        <p:spPr>
          <a:xfrm>
            <a:off x="6522896" y="2425700"/>
            <a:ext cx="2101850" cy="1092200"/>
          </a:xfrm>
          <a:ln w="3175">
            <a:solidFill>
              <a:schemeClr val="tx1"/>
            </a:solidFill>
          </a:ln>
        </p:spPr>
      </p:pic>
      <p:pic>
        <p:nvPicPr>
          <p:cNvPr id="14" name="Picture Placeholder 13">
            <a:extLst>
              <a:ext uri="{FF2B5EF4-FFF2-40B4-BE49-F238E27FC236}">
                <a16:creationId xmlns:a16="http://schemas.microsoft.com/office/drawing/2014/main" id="{4EF11004-5504-42D9-82AD-FE2CFD21544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pic>
        <p:nvPicPr>
          <p:cNvPr id="8" name="Picture Placeholder 7">
            <a:extLst>
              <a:ext uri="{FF2B5EF4-FFF2-40B4-BE49-F238E27FC236}">
                <a16:creationId xmlns:a16="http://schemas.microsoft.com/office/drawing/2014/main" id="{5BAAF02B-685B-4443-8814-2A90D2B29A27}"/>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13320" r="-13338" b="-651"/>
          <a:stretch/>
        </p:blipFill>
        <p:spPr>
          <a:xfrm>
            <a:off x="6523038" y="1243013"/>
            <a:ext cx="2101850" cy="1092200"/>
          </a:xfrm>
          <a:ln w="3175">
            <a:solidFill>
              <a:schemeClr val="tx1"/>
            </a:solidFill>
          </a:ln>
        </p:spPr>
      </p:pic>
      <p:sp>
        <p:nvSpPr>
          <p:cNvPr id="130052" name="Rectangle 9"/>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0050" name="Rectangle 3"/>
          <p:cNvSpPr>
            <a:spLocks noGrp="1" noChangeArrowheads="1"/>
          </p:cNvSpPr>
          <p:nvPr>
            <p:ph idx="1"/>
          </p:nvPr>
        </p:nvSpPr>
        <p:spPr>
          <a:xfrm>
            <a:off x="409575" y="1143000"/>
            <a:ext cx="5882043" cy="5440363"/>
          </a:xfrm>
        </p:spPr>
        <p:txBody>
          <a:bodyPr/>
          <a:lstStyle/>
          <a:p>
            <a:pPr marL="0" indent="0" eaLnBrk="1" hangingPunct="1">
              <a:lnSpc>
                <a:spcPct val="80000"/>
              </a:lnSpc>
              <a:defRPr/>
            </a:pPr>
            <a:r>
              <a:rPr lang="es-ES_tradnl" dirty="0">
                <a:latin typeface="Arial Narrow" charset="0"/>
              </a:rPr>
              <a:t>Criterios de temperatura para las entregas:</a:t>
            </a:r>
          </a:p>
          <a:p>
            <a:pPr lvl="1" eaLnBrk="1" hangingPunct="1">
              <a:defRPr/>
            </a:pPr>
            <a:r>
              <a:rPr lang="es-ES_tradnl" b="1" dirty="0"/>
              <a:t>Alimentos TCS fríos :</a:t>
            </a:r>
            <a:r>
              <a:rPr lang="es-ES_tradnl" dirty="0"/>
              <a:t> Reciba a 41</a:t>
            </a:r>
            <a:r>
              <a:rPr lang="es-ES_tradnl" dirty="0">
                <a:solidFill>
                  <a:schemeClr val="tx1"/>
                </a:solidFill>
              </a:rPr>
              <a:t>ºF</a:t>
            </a:r>
            <a:r>
              <a:rPr lang="es-ES_tradnl" dirty="0">
                <a:latin typeface="Arial Narrow" charset="0"/>
              </a:rPr>
              <a:t> </a:t>
            </a:r>
            <a:r>
              <a:rPr lang="es-ES_tradnl" dirty="0"/>
              <a:t>(5</a:t>
            </a:r>
            <a:r>
              <a:rPr lang="es-ES_tradnl" dirty="0">
                <a:solidFill>
                  <a:schemeClr val="tx1"/>
                </a:solidFill>
              </a:rPr>
              <a:t>ºC</a:t>
            </a:r>
            <a:r>
              <a:rPr lang="es-ES_tradnl" dirty="0"/>
              <a:t>) o menos, salvo que se especifique lo contrario.</a:t>
            </a:r>
          </a:p>
          <a:p>
            <a:pPr lvl="1">
              <a:defRPr/>
            </a:pPr>
            <a:r>
              <a:rPr lang="es-ES_tradnl" b="1" dirty="0"/>
              <a:t>Mariscos vivos (ostras, mejillones, almejas y vieiras): </a:t>
            </a:r>
            <a:r>
              <a:rPr lang="es-ES_tradnl" dirty="0"/>
              <a:t>Reciba a una temperatura del aire de 45</a:t>
            </a:r>
            <a:r>
              <a:rPr lang="es-ES_tradnl" dirty="0">
                <a:solidFill>
                  <a:schemeClr val="tx1"/>
                </a:solidFill>
              </a:rPr>
              <a:t>ºF</a:t>
            </a:r>
            <a:r>
              <a:rPr lang="es-ES_tradnl" dirty="0">
                <a:latin typeface="Arial Narrow" charset="0"/>
              </a:rPr>
              <a:t> </a:t>
            </a:r>
            <a:r>
              <a:rPr lang="es-ES_tradnl" dirty="0"/>
              <a:t>(7</a:t>
            </a:r>
            <a:r>
              <a:rPr lang="es-ES_tradnl" dirty="0">
                <a:solidFill>
                  <a:schemeClr val="tx1"/>
                </a:solidFill>
              </a:rPr>
              <a:t>ºC</a:t>
            </a:r>
            <a:r>
              <a:rPr lang="es-ES_tradnl" dirty="0"/>
              <a:t>) y a una temperatura interna no mayor a 50</a:t>
            </a:r>
            <a:r>
              <a:rPr lang="es-ES_tradnl" dirty="0">
                <a:solidFill>
                  <a:schemeClr val="tx1"/>
                </a:solidFill>
              </a:rPr>
              <a:t>ºF</a:t>
            </a:r>
            <a:r>
              <a:rPr lang="es-ES_tradnl" dirty="0">
                <a:latin typeface="Arial Narrow" charset="0"/>
              </a:rPr>
              <a:t> </a:t>
            </a:r>
            <a:r>
              <a:rPr lang="es-ES_tradnl" dirty="0"/>
              <a:t>(10</a:t>
            </a:r>
            <a:r>
              <a:rPr lang="es-ES_tradnl" dirty="0">
                <a:solidFill>
                  <a:schemeClr val="tx1"/>
                </a:solidFill>
              </a:rPr>
              <a:t>ºC</a:t>
            </a:r>
            <a:r>
              <a:rPr lang="es-ES_tradnl" dirty="0"/>
              <a:t>).</a:t>
            </a:r>
          </a:p>
          <a:p>
            <a:pPr lvl="2" eaLnBrk="1" hangingPunct="1">
              <a:defRPr/>
            </a:pPr>
            <a:r>
              <a:rPr lang="es-ES_tradnl" dirty="0"/>
              <a:t>Después de recibirlos, los mariscos se deben enfriar a 41</a:t>
            </a:r>
            <a:r>
              <a:rPr lang="es-ES_tradnl" dirty="0">
                <a:solidFill>
                  <a:schemeClr val="tx1"/>
                </a:solidFill>
              </a:rPr>
              <a:t>ºF</a:t>
            </a:r>
            <a:r>
              <a:rPr lang="es-ES_tradnl" dirty="0">
                <a:latin typeface="Arial Narrow" charset="0"/>
              </a:rPr>
              <a:t> </a:t>
            </a:r>
            <a:r>
              <a:rPr lang="es-ES_tradnl" dirty="0"/>
              <a:t>(5</a:t>
            </a:r>
            <a:r>
              <a:rPr lang="es-ES_tradnl" dirty="0">
                <a:solidFill>
                  <a:schemeClr val="tx1"/>
                </a:solidFill>
              </a:rPr>
              <a:t>ºC</a:t>
            </a:r>
            <a:r>
              <a:rPr lang="es-ES_tradnl" dirty="0"/>
              <a:t>), o menos, en cuatro horas</a:t>
            </a:r>
          </a:p>
          <a:p>
            <a:pPr lvl="1" eaLnBrk="1" hangingPunct="1">
              <a:defRPr/>
            </a:pPr>
            <a:r>
              <a:rPr lang="es-ES_tradnl" b="1" dirty="0"/>
              <a:t>Mariscos desbullados:</a:t>
            </a:r>
            <a:r>
              <a:rPr lang="es-ES_tradnl" dirty="0"/>
              <a:t> Reciba a 45</a:t>
            </a:r>
            <a:r>
              <a:rPr lang="es-ES_tradnl" dirty="0">
                <a:solidFill>
                  <a:schemeClr val="tx1"/>
                </a:solidFill>
              </a:rPr>
              <a:t>ºF</a:t>
            </a:r>
            <a:r>
              <a:rPr lang="es-ES_tradnl" dirty="0">
                <a:latin typeface="Arial Narrow" charset="0"/>
              </a:rPr>
              <a:t> </a:t>
            </a:r>
            <a:r>
              <a:rPr lang="es-ES_tradnl" dirty="0"/>
              <a:t>(7</a:t>
            </a:r>
            <a:r>
              <a:rPr lang="es-ES_tradnl" dirty="0">
                <a:solidFill>
                  <a:schemeClr val="tx1"/>
                </a:solidFill>
              </a:rPr>
              <a:t>ºC</a:t>
            </a:r>
            <a:r>
              <a:rPr lang="es-ES_tradnl" dirty="0"/>
              <a:t>), </a:t>
            </a:r>
            <a:br>
              <a:rPr lang="es-ES_tradnl" dirty="0"/>
            </a:br>
            <a:r>
              <a:rPr lang="es-ES_tradnl" dirty="0"/>
              <a:t>o menos.</a:t>
            </a:r>
          </a:p>
          <a:p>
            <a:pPr lvl="2" eaLnBrk="1" hangingPunct="1">
              <a:defRPr/>
            </a:pPr>
            <a:r>
              <a:rPr lang="es-ES_tradnl" dirty="0"/>
              <a:t>Enfríe los mariscos a 41</a:t>
            </a:r>
            <a:r>
              <a:rPr lang="es-ES_tradnl" dirty="0">
                <a:solidFill>
                  <a:schemeClr val="tx1"/>
                </a:solidFill>
              </a:rPr>
              <a:t>ºF</a:t>
            </a:r>
            <a:r>
              <a:rPr lang="es-ES_tradnl" dirty="0">
                <a:latin typeface="Arial Narrow" charset="0"/>
              </a:rPr>
              <a:t> </a:t>
            </a:r>
            <a:r>
              <a:rPr lang="es-ES_tradnl" dirty="0"/>
              <a:t>(5</a:t>
            </a:r>
            <a:r>
              <a:rPr lang="es-ES_tradnl" dirty="0">
                <a:solidFill>
                  <a:schemeClr val="tx1"/>
                </a:solidFill>
              </a:rPr>
              <a:t>ºC</a:t>
            </a:r>
            <a:r>
              <a:rPr lang="es-ES_tradnl" dirty="0"/>
              <a:t>), o menos, en cuatro horas</a:t>
            </a: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5-11</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8827" r="-8827"/>
          <a:stretch/>
        </p:blipFill>
        <p:spPr>
          <a:ln w="3175">
            <a:solidFill>
              <a:schemeClr val="tx1"/>
            </a:solidFill>
          </a:ln>
        </p:spPr>
      </p:pic>
      <p:pic>
        <p:nvPicPr>
          <p:cNvPr id="10" name="Picture Placeholder 9">
            <a:extLst>
              <a:ext uri="{FF2B5EF4-FFF2-40B4-BE49-F238E27FC236}">
                <a16:creationId xmlns:a16="http://schemas.microsoft.com/office/drawing/2014/main" id="{B127AFE9-E7AF-41B5-8226-3306FC46547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2063" r="-30589"/>
          <a:stretch/>
        </p:blipFill>
        <p:spPr>
          <a:ln w="3175">
            <a:solidFill>
              <a:schemeClr val="tx1"/>
            </a:solidFill>
          </a:ln>
        </p:spPr>
      </p:pic>
      <p:sp>
        <p:nvSpPr>
          <p:cNvPr id="131076" name="Rectangle 9"/>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1074" name="Rectangle 3"/>
          <p:cNvSpPr>
            <a:spLocks noGrp="1" noChangeArrowheads="1"/>
          </p:cNvSpPr>
          <p:nvPr>
            <p:ph idx="1"/>
          </p:nvPr>
        </p:nvSpPr>
        <p:spPr/>
        <p:txBody>
          <a:bodyPr/>
          <a:lstStyle/>
          <a:p>
            <a:pPr marL="0" indent="0">
              <a:lnSpc>
                <a:spcPct val="80000"/>
              </a:lnSpc>
              <a:spcBef>
                <a:spcPts val="0"/>
              </a:spcBef>
              <a:spcAft>
                <a:spcPts val="0"/>
              </a:spcAft>
            </a:pPr>
            <a:r>
              <a:rPr lang="es-ES" dirty="0">
                <a:ea typeface="ＭＳ Ｐゴシック"/>
              </a:rPr>
              <a:t>Criterios de temperatura para las entregas: </a:t>
            </a:r>
          </a:p>
          <a:p>
            <a:pPr lvl="1">
              <a:spcAft>
                <a:spcPts val="0"/>
              </a:spcAft>
              <a:buFont typeface="Wingdings"/>
              <a:buChar char="l"/>
            </a:pPr>
            <a:r>
              <a:rPr lang="es-ES" b="1" dirty="0">
                <a:ea typeface="ＭＳ Ｐゴシック"/>
                <a:cs typeface="ＭＳ Ｐゴシック"/>
              </a:rPr>
              <a:t>Leche:</a:t>
            </a:r>
            <a:r>
              <a:rPr lang="es-ES" dirty="0">
                <a:ea typeface="ＭＳ Ｐゴシック"/>
                <a:cs typeface="ＭＳ Ｐゴシック"/>
              </a:rPr>
              <a:t> Se debe recibir a 45ºF (7ºC), o menos.</a:t>
            </a:r>
          </a:p>
          <a:p>
            <a:pPr lvl="2">
              <a:spcAft>
                <a:spcPts val="0"/>
              </a:spcAft>
              <a:buFont typeface="Courier New"/>
              <a:buChar char="o"/>
            </a:pPr>
            <a:r>
              <a:rPr lang="es-ES" dirty="0">
                <a:ea typeface="ＭＳ Ｐゴシック"/>
                <a:cs typeface="ＭＳ Ｐゴシック"/>
              </a:rPr>
              <a:t>Enfríe la leche a 41ºF (5ºC), o menos, en cuatro horas</a:t>
            </a:r>
          </a:p>
          <a:p>
            <a:pPr lvl="1">
              <a:spcAft>
                <a:spcPts val="0"/>
              </a:spcAft>
              <a:buFont typeface="Wingdings"/>
              <a:buChar char="l"/>
            </a:pPr>
            <a:r>
              <a:rPr lang="es-ES" b="1" dirty="0">
                <a:ea typeface="ＭＳ Ｐゴシック"/>
                <a:cs typeface="ＭＳ Ｐゴシック"/>
              </a:rPr>
              <a:t>Huevos en cascarón: </a:t>
            </a:r>
            <a:r>
              <a:rPr lang="es-ES" dirty="0">
                <a:ea typeface="ＭＳ Ｐゴシック"/>
                <a:cs typeface="ＭＳ Ｐゴシック"/>
              </a:rPr>
              <a:t>Se deben recibir a una temperatura del aire de 45ºF (7ºC), o menos.</a:t>
            </a:r>
          </a:p>
          <a:p>
            <a:pPr lvl="1">
              <a:spcAft>
                <a:spcPts val="0"/>
              </a:spcAft>
              <a:buFont typeface="Wingdings"/>
              <a:buChar char="l"/>
            </a:pPr>
            <a:r>
              <a:rPr lang="es-ES" b="1" dirty="0">
                <a:ea typeface="ＭＳ Ｐゴシック"/>
                <a:cs typeface="ＭＳ Ｐゴシック"/>
              </a:rPr>
              <a:t>Alimentos TCS calientes:</a:t>
            </a:r>
            <a:r>
              <a:rPr lang="es-ES" dirty="0">
                <a:ea typeface="ＭＳ Ｐゴシック"/>
                <a:cs typeface="ＭＳ Ｐゴシック"/>
              </a:rPr>
              <a:t> Se deben recibir a 135ºF (57ºC) o más.</a:t>
            </a: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5-12</a:t>
            </a:r>
          </a:p>
        </p:txBody>
      </p:sp>
      <p:pic>
        <p:nvPicPr>
          <p:cNvPr id="11" name="Picture Placeholder 10"/>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17238" r="-14112"/>
          <a:stretch/>
        </p:blipFill>
        <p:spPr>
          <a:solidFill>
            <a:srgbClr val="FBFCFC"/>
          </a:solidFill>
          <a:ln w="3175">
            <a:solidFill>
              <a:schemeClr val="tx1"/>
            </a:solid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ln w="3175">
            <a:solidFill>
              <a:schemeClr val="tx1"/>
            </a:solidFill>
          </a:ln>
        </p:spPr>
      </p:pic>
      <p:sp>
        <p:nvSpPr>
          <p:cNvPr id="132100" name="Rectangle 9"/>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2098" name="Rectangle 3"/>
          <p:cNvSpPr>
            <a:spLocks noGrp="1" noChangeArrowheads="1"/>
          </p:cNvSpPr>
          <p:nvPr>
            <p:ph idx="1"/>
          </p:nvPr>
        </p:nvSpPr>
        <p:spPr/>
        <p:txBody>
          <a:bodyPr/>
          <a:lstStyle/>
          <a:p>
            <a:pPr marL="0" indent="0" eaLnBrk="1" hangingPunct="1">
              <a:lnSpc>
                <a:spcPct val="80000"/>
              </a:lnSpc>
              <a:defRPr/>
            </a:pPr>
            <a:r>
              <a:rPr lang="es-ES_tradnl" dirty="0">
                <a:latin typeface="Arial Narrow" charset="0"/>
                <a:cs typeface="+mn-cs"/>
              </a:rPr>
              <a:t>Criterios de temperatura para las entregas: </a:t>
            </a:r>
            <a:endParaRPr lang="es-ES_tradnl" sz="1800" i="1" dirty="0">
              <a:latin typeface="Arial Narrow" charset="0"/>
              <a:cs typeface="+mn-cs"/>
            </a:endParaRPr>
          </a:p>
          <a:p>
            <a:pPr lvl="1">
              <a:spcAft>
                <a:spcPts val="0"/>
              </a:spcAft>
              <a:buFont typeface="Wingdings"/>
              <a:buChar char="l"/>
            </a:pPr>
            <a:r>
              <a:rPr lang="es-ES_tradnl" b="1" dirty="0">
                <a:ea typeface="ＭＳ Ｐゴシック"/>
                <a:cs typeface="ＭＳ Ｐゴシック"/>
              </a:rPr>
              <a:t>Alimentos congelados:</a:t>
            </a:r>
            <a:r>
              <a:rPr lang="es-ES_tradnl" dirty="0">
                <a:ea typeface="ＭＳ Ｐゴシック"/>
                <a:cs typeface="ＭＳ Ｐゴシック"/>
              </a:rPr>
              <a:t> Los alimentos congelados se deben recibir congelados.</a:t>
            </a:r>
          </a:p>
          <a:p>
            <a:pPr lvl="1">
              <a:spcAft>
                <a:spcPts val="0"/>
              </a:spcAft>
              <a:buFont typeface="Wingdings"/>
              <a:buChar char="l"/>
            </a:pPr>
            <a:r>
              <a:rPr lang="es-ES_tradnl" dirty="0">
                <a:ea typeface="ＭＳ Ｐゴシック"/>
                <a:cs typeface="ＭＳ Ｐゴシック"/>
              </a:rPr>
              <a:t>Rechace los alimentos congelados si hay evidencia de que se descongelaron y se volvieron a congelar.</a:t>
            </a:r>
          </a:p>
          <a:p>
            <a:pPr lvl="2">
              <a:spcAft>
                <a:spcPts val="0"/>
              </a:spcAft>
              <a:buFont typeface="Courier New"/>
              <a:buChar char="o"/>
            </a:pPr>
            <a:r>
              <a:rPr lang="es-ES_tradnl" dirty="0">
                <a:ea typeface="ＭＳ Ｐゴシック"/>
                <a:cs typeface="ＭＳ Ｐゴシック"/>
              </a:rPr>
              <a:t>Hay líquidos o manchas de agua en el fondo de la caja o en el empaque</a:t>
            </a:r>
          </a:p>
          <a:p>
            <a:pPr lvl="2">
              <a:spcAft>
                <a:spcPts val="0"/>
              </a:spcAft>
              <a:buFont typeface="Courier New"/>
              <a:buChar char="o"/>
            </a:pPr>
            <a:r>
              <a:rPr lang="es-ES_tradnl" dirty="0">
                <a:ea typeface="ＭＳ Ｐゴシック"/>
                <a:cs typeface="ＭＳ Ｐゴシック"/>
              </a:rPr>
              <a:t>Cristales de hielo o líquidos congelados en los alimentos o en el empaque</a:t>
            </a: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43C5AE-6651-4751-AFEA-68326744449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33125" name="Rectangle 13"/>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3123" name="Rectangle 4"/>
          <p:cNvSpPr>
            <a:spLocks noGrp="1" noChangeArrowheads="1"/>
          </p:cNvSpPr>
          <p:nvPr>
            <p:ph idx="1"/>
          </p:nvPr>
        </p:nvSpPr>
        <p:spPr>
          <a:xfrm>
            <a:off x="409575" y="1143000"/>
            <a:ext cx="5636383" cy="4983163"/>
          </a:xfrm>
        </p:spPr>
        <p:txBody>
          <a:bodyPr/>
          <a:lstStyle/>
          <a:p>
            <a:pPr marL="0" indent="0" eaLnBrk="1" hangingPunct="1">
              <a:defRPr/>
            </a:pPr>
            <a:r>
              <a:rPr lang="es-ES_tradnl" dirty="0">
                <a:latin typeface="Arial Narrow" charset="0"/>
              </a:rPr>
              <a:t>Rechace alimentos empacados que tengan:</a:t>
            </a:r>
          </a:p>
          <a:p>
            <a:pPr lvl="1" eaLnBrk="1" hangingPunct="1">
              <a:defRPr/>
            </a:pPr>
            <a:r>
              <a:rPr lang="es-ES_tradnl" dirty="0">
                <a:ea typeface="ＭＳ Ｐゴシック"/>
                <a:cs typeface="ＭＳ Ｐゴシック"/>
              </a:rPr>
              <a:t>Agujeros, rasgaduras o perforaciones en el empaque.</a:t>
            </a:r>
          </a:p>
          <a:p>
            <a:pPr lvl="1" eaLnBrk="1" hangingPunct="1">
              <a:defRPr/>
            </a:pPr>
            <a:r>
              <a:rPr lang="es-ES_tradnl" dirty="0"/>
              <a:t>Latas: abolladuras severas en los extremos o en el cuerpo, sin etiquetas, con extremos inflados, agujeros, goteo, herrumbre (oxidación)</a:t>
            </a:r>
            <a:r>
              <a:rPr lang="es-ES_tradnl" dirty="0">
                <a:latin typeface="Arial Narrow" charset="0"/>
              </a:rPr>
              <a:t>.</a:t>
            </a:r>
            <a:endParaRPr lang="es-ES_tradnl" sz="2400" b="1" dirty="0">
              <a:solidFill>
                <a:srgbClr val="005CAB"/>
              </a:solidFill>
              <a:latin typeface="Arial Narrow" charset="0"/>
            </a:endParaRPr>
          </a:p>
          <a:p>
            <a:pPr lvl="1" eaLnBrk="1" hangingPunct="1">
              <a:defRPr/>
            </a:pPr>
            <a:r>
              <a:rPr lang="es-ES_tradnl" dirty="0">
                <a:latin typeface="Arial Narrow" charset="0"/>
              </a:rPr>
              <a:t>Alimentos ROP: empaque inflado o que gotea.</a:t>
            </a:r>
          </a:p>
          <a:p>
            <a:pPr lvl="1" eaLnBrk="1" hangingPunct="1">
              <a:defRPr/>
            </a:pPr>
            <a:r>
              <a:rPr lang="es-ES_tradnl" dirty="0">
                <a:latin typeface="Arial Narrow" charset="0"/>
              </a:rPr>
              <a:t>Sellos o cartones rotos.</a:t>
            </a: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5-14</a:t>
            </a:r>
          </a:p>
        </p:txBody>
      </p:sp>
    </p:spTree>
    <p:extLst>
      <p:ext uri="{BB962C8B-B14F-4D97-AF65-F5344CB8AC3E}">
        <p14:creationId xmlns:p14="http://schemas.microsoft.com/office/powerpoint/2010/main" val="21404906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33125" name="Rectangle 13"/>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3123" name="Rectangle 4"/>
          <p:cNvSpPr>
            <a:spLocks noGrp="1" noChangeArrowheads="1"/>
          </p:cNvSpPr>
          <p:nvPr>
            <p:ph idx="1"/>
          </p:nvPr>
        </p:nvSpPr>
        <p:spPr>
          <a:xfrm>
            <a:off x="409575" y="1143000"/>
            <a:ext cx="5882043" cy="4983163"/>
          </a:xfrm>
        </p:spPr>
        <p:txBody>
          <a:bodyPr/>
          <a:lstStyle/>
          <a:p>
            <a:pPr marL="0" indent="0" eaLnBrk="1" hangingPunct="1">
              <a:defRPr/>
            </a:pPr>
            <a:r>
              <a:rPr lang="es-ES_tradnl" dirty="0">
                <a:latin typeface="Arial Narrow" charset="0"/>
              </a:rPr>
              <a:t>Rechace alimentos empacados que tengan:</a:t>
            </a:r>
          </a:p>
          <a:p>
            <a:pPr lvl="1" eaLnBrk="1" hangingPunct="1">
              <a:defRPr/>
            </a:pPr>
            <a:r>
              <a:rPr lang="es-ES_tradnl" dirty="0">
                <a:latin typeface="Arial Narrow" charset="0"/>
              </a:rPr>
              <a:t>Empaque sucio o decolorado.</a:t>
            </a:r>
          </a:p>
          <a:p>
            <a:pPr lvl="1" eaLnBrk="1" hangingPunct="1">
              <a:defRPr/>
            </a:pPr>
            <a:r>
              <a:rPr lang="es-ES_tradnl" dirty="0">
                <a:ea typeface="ＭＳ Ｐゴシック"/>
                <a:cs typeface="ＭＳ Ｐゴシック"/>
              </a:rPr>
              <a:t>Fugas, humedad o manchas de agua.</a:t>
            </a:r>
          </a:p>
          <a:p>
            <a:pPr lvl="1" eaLnBrk="1" hangingPunct="1">
              <a:defRPr/>
            </a:pPr>
            <a:r>
              <a:rPr lang="es-ES_tradnl" dirty="0">
                <a:ea typeface="ＭＳ Ｐゴシック"/>
                <a:cs typeface="ＭＳ Ｐゴシック"/>
              </a:rPr>
              <a:t>Señales de plagas o daños causados por plagas.</a:t>
            </a:r>
          </a:p>
          <a:p>
            <a:pPr lvl="1" eaLnBrk="1" hangingPunct="1">
              <a:defRPr/>
            </a:pPr>
            <a:r>
              <a:rPr lang="es-ES_tradnl" dirty="0">
                <a:latin typeface="Arial Narrow" charset="0"/>
              </a:rPr>
              <a:t>Señales de haber sido adulterados.</a:t>
            </a:r>
          </a:p>
          <a:p>
            <a:pPr lvl="1">
              <a:spcAft>
                <a:spcPts val="0"/>
              </a:spcAft>
              <a:buFont typeface="Wingdings"/>
              <a:buChar char="l"/>
            </a:pPr>
            <a:r>
              <a:rPr lang="es-ES_tradnl" dirty="0">
                <a:ea typeface="ＭＳ Ｐゴシック"/>
                <a:cs typeface="ＭＳ Ｐゴシック"/>
              </a:rPr>
              <a:t>Sin etiquetas o con las etiquetas incorrectas.</a:t>
            </a:r>
          </a:p>
          <a:p>
            <a:pPr lvl="1">
              <a:spcAft>
                <a:spcPts val="0"/>
              </a:spcAft>
              <a:buFont typeface="Wingdings"/>
              <a:buChar char="l"/>
            </a:pPr>
            <a:r>
              <a:rPr lang="es-ES_tradnl" dirty="0">
                <a:ea typeface="ＭＳ Ｐゴシック"/>
                <a:cs typeface="ＭＳ Ｐゴシック"/>
              </a:rPr>
              <a:t>Fechas de caducidad o de uso sobrepasadas.</a:t>
            </a: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5-15</a:t>
            </a:r>
          </a:p>
        </p:txBody>
      </p:sp>
    </p:spTree>
    <p:extLst>
      <p:ext uri="{BB962C8B-B14F-4D97-AF65-F5344CB8AC3E}">
        <p14:creationId xmlns:p14="http://schemas.microsoft.com/office/powerpoint/2010/main" val="28640921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5-16</a:t>
            </a:r>
          </a:p>
        </p:txBody>
      </p:sp>
      <p:sp>
        <p:nvSpPr>
          <p:cNvPr id="134148" name="Rectangle 10"/>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9" name="Rectangle 3"/>
          <p:cNvSpPr>
            <a:spLocks noGrp="1" noChangeArrowheads="1"/>
          </p:cNvSpPr>
          <p:nvPr>
            <p:ph idx="1"/>
          </p:nvPr>
        </p:nvSpPr>
        <p:spPr>
          <a:xfrm>
            <a:off x="409575" y="1143000"/>
            <a:ext cx="5663679" cy="5223933"/>
          </a:xfrm>
        </p:spPr>
        <p:txBody>
          <a:bodyPr/>
          <a:lstStyle/>
          <a:p>
            <a:pPr marL="0" indent="0" eaLnBrk="1" hangingPunct="1">
              <a:defRPr/>
            </a:pPr>
            <a:r>
              <a:rPr lang="es-ES_tradnl" dirty="0">
                <a:latin typeface="Arial Narrow" charset="0"/>
              </a:rPr>
              <a:t>Documentos requeridos:</a:t>
            </a:r>
          </a:p>
          <a:p>
            <a:pPr lvl="1" eaLnBrk="1" hangingPunct="1">
              <a:defRPr/>
            </a:pPr>
            <a:r>
              <a:rPr lang="es-ES_tradnl" dirty="0">
                <a:latin typeface="Arial Narrow" charset="0"/>
              </a:rPr>
              <a:t>Los mariscos deben traer sus etiquetas de identificación:</a:t>
            </a:r>
          </a:p>
          <a:p>
            <a:pPr lvl="2" eaLnBrk="1" hangingPunct="1">
              <a:defRPr/>
            </a:pPr>
            <a:r>
              <a:rPr lang="es-ES_tradnl" dirty="0">
                <a:latin typeface="Arial Narrow" charset="0"/>
              </a:rPr>
              <a:t>Las etiquetas de identificación indican cuándo y dónde se pescó el marisco</a:t>
            </a:r>
          </a:p>
          <a:p>
            <a:pPr marL="347281" lvl="1" eaLnBrk="1" hangingPunct="1">
              <a:defRPr/>
            </a:pPr>
            <a:r>
              <a:rPr lang="es-ES_tradnl" dirty="0">
                <a:latin typeface="Arial Narrow" charset="0"/>
              </a:rPr>
              <a:t>Guarde los mariscos en sus recipientes originales:</a:t>
            </a:r>
          </a:p>
          <a:p>
            <a:pPr lvl="2" eaLnBrk="1" hangingPunct="1">
              <a:defRPr/>
            </a:pPr>
            <a:r>
              <a:rPr lang="es-ES_tradnl" b="1" dirty="0">
                <a:solidFill>
                  <a:srgbClr val="FF0000"/>
                </a:solidFill>
                <a:latin typeface="Arial Narrow" charset="0"/>
              </a:rPr>
              <a:t>NO</a:t>
            </a:r>
            <a:r>
              <a:rPr lang="es-ES_tradnl" dirty="0">
                <a:latin typeface="Arial Narrow" charset="0"/>
              </a:rPr>
              <a:t> les quite las etiquetas de identificación hasta que se haya usado el último marisco de ese recipiente</a:t>
            </a:r>
          </a:p>
          <a:p>
            <a:pPr lvl="2" eaLnBrk="1" hangingPunct="1">
              <a:defRPr/>
            </a:pPr>
            <a:r>
              <a:rPr lang="es-ES_tradnl" dirty="0">
                <a:latin typeface="Arial Narrow" charset="0"/>
              </a:rPr>
              <a:t> Anote en la etiqueta de identificación la fecha en que se usó el último marisco de ese recipiente</a:t>
            </a:r>
          </a:p>
          <a:p>
            <a:pPr lvl="2" eaLnBrk="1" hangingPunct="1">
              <a:defRPr/>
            </a:pPr>
            <a:r>
              <a:rPr lang="es-ES_tradnl" dirty="0">
                <a:latin typeface="Arial Narrow" charset="0"/>
              </a:rPr>
              <a:t>Guarde la etiqueta en el archivo durante 90 días a partir de la fecha en que se usó el último marisco de ese recipiente</a:t>
            </a:r>
          </a:p>
        </p:txBody>
      </p:sp>
      <p:pic>
        <p:nvPicPr>
          <p:cNvPr id="2" name="Picture 1" descr="6e_c05_1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40208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10"/>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5170" name="Rectangle 3"/>
          <p:cNvSpPr>
            <a:spLocks noGrp="1" noChangeArrowheads="1"/>
          </p:cNvSpPr>
          <p:nvPr>
            <p:ph idx="1"/>
          </p:nvPr>
        </p:nvSpPr>
        <p:spPr>
          <a:xfrm>
            <a:off x="409575" y="1143000"/>
            <a:ext cx="8023225" cy="4983163"/>
          </a:xfrm>
        </p:spPr>
        <p:txBody>
          <a:bodyPr/>
          <a:lstStyle/>
          <a:p>
            <a:pPr marL="0" indent="0" eaLnBrk="1" hangingPunct="1">
              <a:defRPr/>
            </a:pPr>
            <a:r>
              <a:rPr lang="es-ES_tradnl" dirty="0">
                <a:latin typeface="Arial Narrow" charset="0"/>
              </a:rPr>
              <a:t>Documentos requeridos: </a:t>
            </a:r>
            <a:endParaRPr lang="es-ES_tradnl" sz="1800" dirty="0">
              <a:latin typeface="Arial Narrow" charset="0"/>
            </a:endParaRPr>
          </a:p>
          <a:p>
            <a:pPr lvl="1" eaLnBrk="1" hangingPunct="1">
              <a:defRPr/>
            </a:pPr>
            <a:r>
              <a:rPr lang="es-ES_tradnl" dirty="0">
                <a:latin typeface="Arial Narrow" charset="0"/>
              </a:rPr>
              <a:t>Pescado que se comerá crudo o parcialmente cocinado:</a:t>
            </a:r>
          </a:p>
          <a:p>
            <a:pPr lvl="2" eaLnBrk="1" hangingPunct="1">
              <a:defRPr/>
            </a:pPr>
            <a:r>
              <a:rPr lang="es-ES_tradnl" dirty="0">
                <a:latin typeface="Arial Narrow" charset="0"/>
              </a:rPr>
              <a:t>Los documentos deben indicar que el pescado se congeló correctamente antes de recibirlo</a:t>
            </a:r>
          </a:p>
          <a:p>
            <a:pPr lvl="2" eaLnBrk="1" hangingPunct="1">
              <a:defRPr/>
            </a:pPr>
            <a:r>
              <a:rPr lang="es-ES_tradnl" dirty="0">
                <a:latin typeface="Arial Narrow" charset="0"/>
              </a:rPr>
              <a:t>Mantenga estos documentos 90 días desde la fecha de la venta del pescado</a:t>
            </a:r>
          </a:p>
          <a:p>
            <a:pPr lvl="1" eaLnBrk="1" hangingPunct="1">
              <a:defRPr/>
            </a:pPr>
            <a:r>
              <a:rPr lang="es-ES_tradnl" dirty="0">
                <a:latin typeface="Arial Narrow" charset="0"/>
              </a:rPr>
              <a:t>Pescado de criadero:</a:t>
            </a:r>
          </a:p>
          <a:p>
            <a:pPr lvl="2" eaLnBrk="1" hangingPunct="1">
              <a:defRPr/>
            </a:pPr>
            <a:r>
              <a:rPr lang="es-ES_tradnl" dirty="0">
                <a:latin typeface="Arial Narrow" charset="0"/>
              </a:rPr>
              <a:t>Los documentos deben indicar que el pescado cumple los estándares </a:t>
            </a:r>
            <a:br>
              <a:rPr lang="es-ES_tradnl" dirty="0">
                <a:latin typeface="Arial Narrow" charset="0"/>
              </a:rPr>
            </a:br>
            <a:r>
              <a:rPr lang="es-ES_tradnl" dirty="0">
                <a:latin typeface="Arial Narrow" charset="0"/>
              </a:rPr>
              <a:t>de la FDA</a:t>
            </a:r>
          </a:p>
          <a:p>
            <a:pPr lvl="2" eaLnBrk="1" hangingPunct="1">
              <a:defRPr/>
            </a:pPr>
            <a:r>
              <a:rPr lang="es-ES_tradnl" dirty="0">
                <a:latin typeface="Arial Narrow" charset="0"/>
              </a:rPr>
              <a:t>Mantenga estos documentos 90 días desde la fecha de la venta del pescado</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5-17</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0683FD-220D-4718-BEDD-3C1565898E3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36196" name="Rectangle 10"/>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6194"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Cómo evaluar la calidad de los alimentos:</a:t>
            </a:r>
          </a:p>
          <a:p>
            <a:pPr lvl="1">
              <a:spcAft>
                <a:spcPts val="0"/>
              </a:spcAft>
              <a:buFont typeface="Wingdings"/>
              <a:buChar char="l"/>
            </a:pPr>
            <a:r>
              <a:rPr lang="es-ES" b="1" dirty="0">
                <a:ea typeface="ＭＳ Ｐゴシック"/>
                <a:cs typeface="ＭＳ Ｐゴシック"/>
              </a:rPr>
              <a:t>Apariencia:</a:t>
            </a:r>
            <a:r>
              <a:rPr lang="es-ES" dirty="0">
                <a:ea typeface="ＭＳ Ｐゴシック"/>
                <a:cs typeface="ＭＳ Ｐゴシック"/>
              </a:rPr>
              <a:t> Rechace los alimentos que tengan moho o un color anormal.</a:t>
            </a:r>
          </a:p>
          <a:p>
            <a:pPr lvl="1">
              <a:spcAft>
                <a:spcPts val="0"/>
              </a:spcAft>
              <a:buFont typeface="Wingdings"/>
              <a:buChar char="l"/>
            </a:pPr>
            <a:r>
              <a:rPr lang="es-ES" b="1" dirty="0">
                <a:ea typeface="ＭＳ Ｐゴシック"/>
                <a:cs typeface="ＭＳ Ｐゴシック"/>
              </a:rPr>
              <a:t>Textura:</a:t>
            </a:r>
            <a:r>
              <a:rPr lang="es-ES" dirty="0">
                <a:ea typeface="ＭＳ Ｐゴシック"/>
                <a:cs typeface="ＭＳ Ｐゴシック"/>
              </a:rPr>
              <a:t> Rechace la carne, el pescado y las aves si:</a:t>
            </a:r>
          </a:p>
          <a:p>
            <a:pPr lvl="2">
              <a:spcAft>
                <a:spcPts val="0"/>
              </a:spcAft>
              <a:buFont typeface="Courier New"/>
              <a:buChar char="o"/>
            </a:pPr>
            <a:r>
              <a:rPr lang="es-ES" dirty="0">
                <a:ea typeface="ＭＳ Ｐゴシック"/>
                <a:cs typeface="ＭＳ Ｐゴシック"/>
              </a:rPr>
              <a:t>Están viscosos, pegajosos o secos</a:t>
            </a:r>
          </a:p>
          <a:p>
            <a:pPr lvl="2">
              <a:spcAft>
                <a:spcPts val="0"/>
              </a:spcAft>
              <a:buFont typeface="Courier New"/>
              <a:buChar char="o"/>
            </a:pPr>
            <a:r>
              <a:rPr lang="es-ES" dirty="0">
                <a:ea typeface="ＭＳ Ｐゴシック"/>
                <a:cs typeface="ＭＳ Ｐゴシック"/>
              </a:rPr>
              <a:t>Tienen carne blanda a la que le queda una marca cuando la tocan</a:t>
            </a:r>
          </a:p>
          <a:p>
            <a:pPr lvl="1">
              <a:spcAft>
                <a:spcPts val="0"/>
              </a:spcAft>
              <a:buFont typeface="Wingdings"/>
              <a:buChar char="l"/>
            </a:pPr>
            <a:r>
              <a:rPr lang="es-ES" b="1" dirty="0">
                <a:ea typeface="ＭＳ Ｐゴシック"/>
                <a:cs typeface="ＭＳ Ｐゴシック"/>
              </a:rPr>
              <a:t>Olor:</a:t>
            </a:r>
            <a:r>
              <a:rPr lang="es-ES" dirty="0">
                <a:ea typeface="ＭＳ Ｐゴシック"/>
                <a:cs typeface="ＭＳ Ｐゴシック"/>
              </a:rPr>
              <a:t> Rechace los alimentos que tengan olor desagradable o anormal.</a:t>
            </a: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5-18</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925EE5-E94C-484F-9F32-33820B4FCAA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37220" name="Rectangle 11"/>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37218" name="Rectangle 3"/>
          <p:cNvSpPr>
            <a:spLocks noGrp="1" noChangeArrowheads="1"/>
          </p:cNvSpPr>
          <p:nvPr>
            <p:ph idx="1"/>
          </p:nvPr>
        </p:nvSpPr>
        <p:spPr/>
        <p:txBody>
          <a:bodyPr/>
          <a:lstStyle/>
          <a:p>
            <a:pPr marL="0" indent="0" eaLnBrk="1" hangingPunct="1">
              <a:tabLst>
                <a:tab pos="0" algn="l"/>
              </a:tabLst>
              <a:defRPr/>
            </a:pPr>
            <a:r>
              <a:rPr lang="es-ES_tradnl" dirty="0">
                <a:latin typeface="Arial Narrow" charset="0"/>
              </a:rPr>
              <a:t>Cómo etiquetar los alimentos para usarlos en el establecimiento:</a:t>
            </a:r>
          </a:p>
          <a:p>
            <a:pPr lvl="1" eaLnBrk="1" hangingPunct="1">
              <a:tabLst>
                <a:tab pos="0" algn="l"/>
              </a:tabLst>
              <a:defRPr/>
            </a:pPr>
            <a:r>
              <a:rPr lang="es-ES_tradnl" dirty="0">
                <a:solidFill>
                  <a:schemeClr val="tx1"/>
                </a:solidFill>
                <a:latin typeface="Arial Narrow" charset="0"/>
              </a:rPr>
              <a:t>Se deben etiquetar todos los artículos que no estén en sus recipientes originales.</a:t>
            </a:r>
          </a:p>
          <a:p>
            <a:pPr lvl="1" eaLnBrk="1" hangingPunct="1">
              <a:tabLst>
                <a:tab pos="0" algn="l"/>
              </a:tabLst>
              <a:defRPr/>
            </a:pPr>
            <a:r>
              <a:rPr lang="es-ES_tradnl" dirty="0">
                <a:solidFill>
                  <a:schemeClr val="tx1"/>
                </a:solidFill>
                <a:latin typeface="Arial Narrow" charset="0"/>
              </a:rPr>
              <a:t>Las etiquetas de los alimentos deben incluir el nombre común del alimento o una declaración que lo identifique con claridad y exactitud.</a:t>
            </a:r>
          </a:p>
          <a:p>
            <a:pPr lvl="1" eaLnBrk="1" hangingPunct="1">
              <a:tabLst>
                <a:tab pos="0" algn="l"/>
              </a:tabLst>
              <a:defRPr/>
            </a:pPr>
            <a:r>
              <a:rPr lang="es-ES_tradnl" dirty="0">
                <a:solidFill>
                  <a:schemeClr val="tx1"/>
                </a:solidFill>
                <a:latin typeface="Arial Narrow" charset="0"/>
              </a:rPr>
              <a:t>No es necesario etiquetar los alimentos si es obvio que no se confundirán con otros.</a:t>
            </a: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5-19</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11"/>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38242" name="Rectangle 3"/>
          <p:cNvSpPr>
            <a:spLocks noGrp="1" noChangeArrowheads="1"/>
          </p:cNvSpPr>
          <p:nvPr>
            <p:ph idx="1"/>
          </p:nvPr>
        </p:nvSpPr>
        <p:spPr/>
        <p:txBody>
          <a:bodyPr/>
          <a:lstStyle/>
          <a:p>
            <a:pPr marL="0" indent="0" eaLnBrk="1" hangingPunct="1">
              <a:tabLst>
                <a:tab pos="0" algn="l"/>
              </a:tabLst>
              <a:defRPr/>
            </a:pPr>
            <a:r>
              <a:rPr lang="es-ES_tradnl" dirty="0">
                <a:latin typeface="Arial Narrow" charset="0"/>
              </a:rPr>
              <a:t>Cómo etiquetar los alimentos que se empacan en el establecimiento para venderse al menudeo:</a:t>
            </a:r>
          </a:p>
          <a:p>
            <a:pPr lvl="1" eaLnBrk="1" hangingPunct="1">
              <a:tabLst>
                <a:tab pos="0" algn="l"/>
              </a:tabLst>
              <a:defRPr/>
            </a:pPr>
            <a:r>
              <a:rPr lang="es-ES_tradnl" dirty="0">
                <a:solidFill>
                  <a:schemeClr val="tx1"/>
                </a:solidFill>
                <a:latin typeface="Arial Narrow" charset="0"/>
              </a:rPr>
              <a:t>El nombre común del alimento o una declaración que lo identifique con claridad.</a:t>
            </a:r>
          </a:p>
          <a:p>
            <a:pPr lvl="1" eaLnBrk="1" hangingPunct="1">
              <a:tabLst>
                <a:tab pos="0" algn="l"/>
              </a:tabLst>
              <a:defRPr/>
            </a:pPr>
            <a:r>
              <a:rPr lang="es-ES_tradnl" dirty="0">
                <a:solidFill>
                  <a:schemeClr val="tx1"/>
                </a:solidFill>
                <a:latin typeface="Arial Narrow" charset="0"/>
              </a:rPr>
              <a:t>La cantidad del alimento.</a:t>
            </a:r>
          </a:p>
          <a:p>
            <a:pPr lvl="1" eaLnBrk="1" hangingPunct="1">
              <a:tabLst>
                <a:tab pos="0" algn="l"/>
              </a:tabLst>
              <a:defRPr/>
            </a:pPr>
            <a:r>
              <a:rPr lang="es-ES_tradnl" dirty="0">
                <a:solidFill>
                  <a:schemeClr val="tx1"/>
                </a:solidFill>
                <a:latin typeface="Arial Narrow" charset="0"/>
              </a:rPr>
              <a:t>Si el artículo contiene dos ingredientes o más, la lista de ingredientes y subingredientes por peso, en orden descendente.</a:t>
            </a:r>
          </a:p>
          <a:p>
            <a:pPr lvl="1" eaLnBrk="1" hangingPunct="1">
              <a:tabLst>
                <a:tab pos="0" algn="l"/>
              </a:tabLst>
              <a:defRPr/>
            </a:pPr>
            <a:r>
              <a:rPr lang="es-ES_tradnl" dirty="0">
                <a:solidFill>
                  <a:schemeClr val="tx1"/>
                </a:solidFill>
                <a:latin typeface="Arial Narrow" charset="0"/>
              </a:rPr>
              <a:t>La lista de saborizantes y colorantes artificiales que tiene el alimento, incluyendo los conservantes químicos.</a:t>
            </a:r>
          </a:p>
          <a:p>
            <a:pPr lvl="1" eaLnBrk="1" hangingPunct="1">
              <a:tabLst>
                <a:tab pos="0" algn="l"/>
              </a:tabLst>
              <a:defRPr/>
            </a:pPr>
            <a:r>
              <a:rPr lang="es-ES_tradnl" dirty="0">
                <a:solidFill>
                  <a:schemeClr val="tx1"/>
                </a:solidFill>
                <a:latin typeface="Arial Narrow" charset="0"/>
              </a:rPr>
              <a:t>El nombre y el lugar del negocio del fabricante, empacador o distribuidor.</a:t>
            </a:r>
          </a:p>
          <a:p>
            <a:pPr lvl="1" eaLnBrk="1" hangingPunct="1">
              <a:tabLst>
                <a:tab pos="0" algn="l"/>
              </a:tabLst>
              <a:defRPr/>
            </a:pPr>
            <a:r>
              <a:rPr lang="es-ES_tradnl" dirty="0">
                <a:solidFill>
                  <a:schemeClr val="tx1"/>
                </a:solidFill>
                <a:latin typeface="Arial Narrow" charset="0"/>
              </a:rPr>
              <a:t>La fuente de cada sustancia alergénica importante que contiene el alimento.</a:t>
            </a: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5-20</a:t>
            </a:r>
          </a:p>
        </p:txBody>
      </p:sp>
    </p:spTree>
    <p:extLst>
      <p:ext uri="{BB962C8B-B14F-4D97-AF65-F5344CB8AC3E}">
        <p14:creationId xmlns:p14="http://schemas.microsoft.com/office/powerpoint/2010/main" val="400679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6627" name="Rectangle 3"/>
          <p:cNvSpPr>
            <a:spLocks noGrp="1" noChangeArrowheads="1"/>
          </p:cNvSpPr>
          <p:nvPr>
            <p:ph idx="1"/>
          </p:nvPr>
        </p:nvSpPr>
        <p:spPr/>
        <p:txBody>
          <a:bodyPr/>
          <a:lstStyle/>
          <a:p>
            <a:pPr marL="0" indent="0">
              <a:spcBef>
                <a:spcPts val="0"/>
              </a:spcBef>
              <a:spcAft>
                <a:spcPts val="0"/>
              </a:spcAft>
            </a:pPr>
            <a:r>
              <a:rPr lang="es-ES" dirty="0"/>
              <a:t>Contaminación cruzada: </a:t>
            </a:r>
          </a:p>
          <a:p>
            <a:pPr lvl="1">
              <a:spcAft>
                <a:spcPts val="0"/>
              </a:spcAft>
              <a:buFont typeface="Wingdings"/>
              <a:buChar char="l"/>
            </a:pPr>
            <a:r>
              <a:rPr lang="es-ES" dirty="0">
                <a:ea typeface="ＭＳ Ｐゴシック"/>
                <a:cs typeface="ＭＳ Ｐゴシック"/>
              </a:rPr>
              <a:t>Cuando los patógenos se transfieren de un alimento, o una superficie, a otros.</a:t>
            </a:r>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1-15</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0991D6-B2FC-4DF9-985E-63CAD1C3B98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139268"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0290" name="Rectangle 3"/>
          <p:cNvSpPr>
            <a:spLocks noGrp="1" noChangeArrowheads="1"/>
          </p:cNvSpPr>
          <p:nvPr>
            <p:ph idx="1"/>
          </p:nvPr>
        </p:nvSpPr>
        <p:spPr>
          <a:xfrm>
            <a:off x="409575" y="1143000"/>
            <a:ext cx="5909338" cy="4983163"/>
          </a:xfrm>
        </p:spPr>
        <p:txBody>
          <a:bodyPr/>
          <a:lstStyle/>
          <a:p>
            <a:pPr marL="0" indent="0" eaLnBrk="1" hangingPunct="1">
              <a:buFont typeface="Wingdings" pitchFamily="2" charset="2"/>
              <a:buNone/>
              <a:defRPr/>
            </a:pPr>
            <a:r>
              <a:rPr lang="es-ES_tradnl" dirty="0"/>
              <a:t>Marcado de la fecha:</a:t>
            </a:r>
          </a:p>
          <a:p>
            <a:pPr lvl="1" eaLnBrk="1" hangingPunct="1">
              <a:buFont typeface="Wingdings" pitchFamily="2" charset="2"/>
              <a:buChar char="l"/>
              <a:tabLst>
                <a:tab pos="0" algn="l"/>
              </a:tabLst>
              <a:defRPr/>
            </a:pPr>
            <a:r>
              <a:rPr lang="es-ES_tradnl" dirty="0"/>
              <a:t>Los alimentos TCS listos para comer </a:t>
            </a:r>
            <a:r>
              <a:rPr lang="es-ES_tradnl" dirty="0">
                <a:solidFill>
                  <a:srgbClr val="000000"/>
                </a:solidFill>
              </a:rPr>
              <a:t>se deben marcar si se van a mantener más de 24 horas:</a:t>
            </a:r>
          </a:p>
          <a:p>
            <a:pPr lvl="2" eaLnBrk="1" hangingPunct="1">
              <a:buFont typeface="Courier New" pitchFamily="49" charset="0"/>
              <a:buChar char="o"/>
              <a:tabLst>
                <a:tab pos="0" algn="l"/>
              </a:tabLst>
              <a:defRPr/>
            </a:pPr>
            <a:r>
              <a:rPr lang="es-ES_tradnl" dirty="0">
                <a:solidFill>
                  <a:srgbClr val="000000"/>
                </a:solidFill>
              </a:rPr>
              <a:t>La marca debe indicar cuándo vender, comer o tirar el alimento.</a:t>
            </a:r>
          </a:p>
          <a:p>
            <a:pPr lvl="1" eaLnBrk="1" hangingPunct="1">
              <a:defRPr/>
            </a:pPr>
            <a:r>
              <a:rPr lang="es-ES_tradnl" dirty="0">
                <a:latin typeface="Arial Narrow" charset="0"/>
              </a:rPr>
              <a:t>Los alimentos TCS listos para comer pueden almacenar sólo por siete días si se mantienen a 41</a:t>
            </a:r>
            <a:r>
              <a:rPr lang="es-ES_tradnl" dirty="0">
                <a:solidFill>
                  <a:schemeClr val="tx1"/>
                </a:solidFill>
              </a:rPr>
              <a:t>ºF</a:t>
            </a:r>
            <a:r>
              <a:rPr lang="es-ES_tradnl" dirty="0">
                <a:latin typeface="Arial Narrow" charset="0"/>
              </a:rPr>
              <a:t> (5</a:t>
            </a:r>
            <a:r>
              <a:rPr lang="es-ES_tradnl" dirty="0">
                <a:solidFill>
                  <a:schemeClr val="tx1"/>
                </a:solidFill>
              </a:rPr>
              <a:t>ºC</a:t>
            </a:r>
            <a:r>
              <a:rPr lang="es-ES_tradnl" dirty="0">
                <a:latin typeface="Arial Narrow" charset="0"/>
              </a:rPr>
              <a:t>), o menos:</a:t>
            </a:r>
          </a:p>
          <a:p>
            <a:pPr lvl="2" eaLnBrk="1" hangingPunct="1">
              <a:defRPr/>
            </a:pPr>
            <a:r>
              <a:rPr lang="es-ES_tradnl" dirty="0"/>
              <a:t>El conteo comienza el día que se preparan los alimentos o que se abre el recipiente comercial.</a:t>
            </a:r>
          </a:p>
          <a:p>
            <a:pPr lvl="2" eaLnBrk="1" hangingPunct="1">
              <a:defRPr/>
            </a:pPr>
            <a:r>
              <a:rPr lang="es-ES_tradnl" dirty="0"/>
              <a:t>Por ejemplo, la ensalada de papas se preparó y almacenó el 1 de octubre, y debería tener en la etiqueta el 7 de octubre como la fecha para tirarla.</a:t>
            </a:r>
            <a:endParaRPr lang="es-ES_tradnl" dirty="0">
              <a:solidFill>
                <a:srgbClr val="000000"/>
              </a:solidFill>
              <a:latin typeface="Arial Narrow" charset="0"/>
            </a:endParaRP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36F3413-7DA8-491E-8538-23F3FCDAB4D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40292"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20482" name="Rectangle 3"/>
          <p:cNvSpPr>
            <a:spLocks noGrp="1" noChangeArrowheads="1"/>
          </p:cNvSpPr>
          <p:nvPr>
            <p:ph idx="1"/>
          </p:nvPr>
        </p:nvSpPr>
        <p:spPr/>
        <p:txBody>
          <a:bodyPr/>
          <a:lstStyle/>
          <a:p>
            <a:pPr marL="0" indent="0" eaLnBrk="1" hangingPunct="1">
              <a:defRPr/>
            </a:pPr>
            <a:r>
              <a:rPr lang="es-ES_tradnl" dirty="0">
                <a:latin typeface="Arial Narrow" charset="0"/>
              </a:rPr>
              <a:t>Marcado de la fecha: </a:t>
            </a:r>
            <a:endParaRPr lang="es-ES_tradnl" sz="1800" dirty="0">
              <a:latin typeface="Arial Narrow" charset="0"/>
            </a:endParaRPr>
          </a:p>
          <a:p>
            <a:pPr lvl="1" eaLnBrk="1" hangingPunct="1">
              <a:defRPr/>
            </a:pPr>
            <a:r>
              <a:rPr lang="es-ES_tradnl" dirty="0">
                <a:solidFill>
                  <a:srgbClr val="000000"/>
                </a:solidFill>
                <a:latin typeface="Arial Narrow" charset="0"/>
              </a:rPr>
              <a:t>Los establecimientos tienen diferentes sistemas para marcar la fecha:</a:t>
            </a:r>
          </a:p>
          <a:p>
            <a:pPr lvl="2" eaLnBrk="1" hangingPunct="1">
              <a:defRPr/>
            </a:pPr>
            <a:r>
              <a:rPr lang="es-ES_tradnl" dirty="0">
                <a:solidFill>
                  <a:srgbClr val="000000"/>
                </a:solidFill>
                <a:latin typeface="Arial Narrow" charset="0"/>
              </a:rPr>
              <a:t>Algunos escriben en la etiqueta el día o la fecha en que se prepararon los alimentos.</a:t>
            </a:r>
          </a:p>
          <a:p>
            <a:pPr lvl="2" eaLnBrk="1" hangingPunct="1">
              <a:defRPr/>
            </a:pPr>
            <a:r>
              <a:rPr lang="es-ES_tradnl" dirty="0">
                <a:solidFill>
                  <a:srgbClr val="000000"/>
                </a:solidFill>
                <a:latin typeface="Arial Narrow" charset="0"/>
              </a:rPr>
              <a:t>Otros escriben la fecha o el día de uso.</a:t>
            </a: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2338" name="Rectangle 3"/>
          <p:cNvSpPr>
            <a:spLocks noGrp="1" noChangeArrowheads="1"/>
          </p:cNvSpPr>
          <p:nvPr>
            <p:ph idx="1"/>
          </p:nvPr>
        </p:nvSpPr>
        <p:spPr/>
        <p:txBody>
          <a:bodyPr/>
          <a:lstStyle/>
          <a:p>
            <a:pPr marL="0" indent="0" eaLnBrk="1" hangingPunct="1">
              <a:buFont typeface="Wingdings" pitchFamily="2" charset="2"/>
              <a:buNone/>
              <a:defRPr/>
            </a:pPr>
            <a:r>
              <a:rPr lang="es-ES_tradnl" dirty="0"/>
              <a:t>Marcado de la fecha:</a:t>
            </a:r>
            <a:endParaRPr lang="es-ES_tradnl" sz="1800" dirty="0"/>
          </a:p>
          <a:p>
            <a:pPr marL="0" lvl="1" indent="0" eaLnBrk="1" hangingPunct="1">
              <a:buFont typeface="Wingdings" pitchFamily="2" charset="2"/>
              <a:buNone/>
              <a:defRPr/>
            </a:pPr>
            <a:r>
              <a:rPr lang="es-ES_tradnl" sz="2400" b="1" dirty="0">
                <a:solidFill>
                  <a:srgbClr val="E97635"/>
                </a:solidFill>
              </a:rPr>
              <a:t>Si:</a:t>
            </a:r>
          </a:p>
          <a:p>
            <a:pPr lvl="1" eaLnBrk="1" hangingPunct="1">
              <a:buFont typeface="Wingdings" pitchFamily="2" charset="2"/>
              <a:buChar char="l"/>
              <a:tabLst>
                <a:tab pos="0" algn="l"/>
              </a:tabLst>
              <a:defRPr/>
            </a:pPr>
            <a:r>
              <a:rPr lang="es-ES_tradnl" dirty="0">
                <a:solidFill>
                  <a:srgbClr val="000000"/>
                </a:solidFill>
              </a:rPr>
              <a:t>Los alimentos procesados comercialmente tendrán una fecha de uso que es menor a siete días desde que se abrió el recipiente.</a:t>
            </a:r>
          </a:p>
          <a:p>
            <a:pPr marL="0" lvl="1" indent="0" eaLnBrk="1" hangingPunct="1">
              <a:buNone/>
              <a:defRPr/>
            </a:pPr>
            <a:r>
              <a:rPr lang="es-ES_tradnl" sz="2400" b="1" dirty="0">
                <a:solidFill>
                  <a:srgbClr val="E97635"/>
                </a:solidFill>
              </a:rPr>
              <a:t>Entonces:</a:t>
            </a:r>
          </a:p>
          <a:p>
            <a:pPr lvl="1" eaLnBrk="1" hangingPunct="1">
              <a:buFont typeface="Wingdings" pitchFamily="2" charset="2"/>
              <a:buChar char="l"/>
              <a:tabLst>
                <a:tab pos="0" algn="l"/>
              </a:tabLst>
              <a:defRPr/>
            </a:pPr>
            <a:r>
              <a:rPr lang="es-ES_tradnl" dirty="0">
                <a:solidFill>
                  <a:srgbClr val="000000"/>
                </a:solidFill>
              </a:rPr>
              <a:t>El recipiente se debe marcar con esta fecha de uso, si la fecha se basa en la seguridad de los alimentos.</a:t>
            </a: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5-23</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42340"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25602" name="Rectangle 3"/>
          <p:cNvSpPr>
            <a:spLocks noGrp="1" noChangeArrowheads="1"/>
          </p:cNvSpPr>
          <p:nvPr>
            <p:ph idx="1"/>
          </p:nvPr>
        </p:nvSpPr>
        <p:spPr>
          <a:xfrm>
            <a:off x="409575" y="1143000"/>
            <a:ext cx="5682467" cy="4983163"/>
          </a:xfrm>
        </p:spPr>
        <p:txBody>
          <a:bodyPr/>
          <a:lstStyle/>
          <a:p>
            <a:pPr marL="0" indent="0" eaLnBrk="1" hangingPunct="1">
              <a:buFont typeface="Wingdings" pitchFamily="2" charset="2"/>
              <a:buNone/>
              <a:defRPr/>
            </a:pPr>
            <a:r>
              <a:rPr lang="es-ES_tradnl" dirty="0"/>
              <a:t>Marcado de la fecha:</a:t>
            </a:r>
            <a:endParaRPr lang="es-ES_tradnl" sz="1800" i="1" dirty="0"/>
          </a:p>
          <a:p>
            <a:pPr lvl="1" eaLnBrk="1" hangingPunct="1">
              <a:buFont typeface="Wingdings" pitchFamily="2" charset="2"/>
              <a:buChar char="l"/>
              <a:tabLst>
                <a:tab pos="0" algn="l"/>
              </a:tabLst>
              <a:defRPr/>
            </a:pPr>
            <a:r>
              <a:rPr lang="es-ES_tradnl" dirty="0">
                <a:solidFill>
                  <a:srgbClr val="000000"/>
                </a:solidFill>
              </a:rPr>
              <a:t>Al combinar en un platillo alimentos con diferentes fechas de uso, la fecha para tirar el platillo se debe basar en el alimento que se preparó primero.</a:t>
            </a:r>
          </a:p>
          <a:p>
            <a:pPr lvl="1" eaLnBrk="1" hangingPunct="1">
              <a:buFont typeface="Wingdings" pitchFamily="2" charset="2"/>
              <a:buChar char="l"/>
              <a:tabLst>
                <a:tab pos="0" algn="l"/>
              </a:tabLst>
              <a:defRPr/>
            </a:pPr>
            <a:r>
              <a:rPr lang="es-ES_tradnl" dirty="0">
                <a:solidFill>
                  <a:srgbClr val="000000"/>
                </a:solidFill>
              </a:rPr>
              <a:t>Vea este ejemplo, el 4 de diciembre se preparó un platillo jambalaya con camarones y salchicha:</a:t>
            </a:r>
          </a:p>
          <a:p>
            <a:pPr lvl="2" eaLnBrk="1" hangingPunct="1">
              <a:buFont typeface="Courier New" pitchFamily="49" charset="0"/>
              <a:buChar char="o"/>
              <a:defRPr/>
            </a:pPr>
            <a:r>
              <a:rPr lang="es-ES_tradnl" dirty="0">
                <a:solidFill>
                  <a:srgbClr val="000000"/>
                </a:solidFill>
              </a:rPr>
              <a:t>La fecha de uso de los camarones </a:t>
            </a:r>
            <a:br>
              <a:rPr lang="es-ES_tradnl" dirty="0">
                <a:solidFill>
                  <a:srgbClr val="000000"/>
                </a:solidFill>
              </a:rPr>
            </a:br>
            <a:r>
              <a:rPr lang="es-ES_tradnl" dirty="0">
                <a:solidFill>
                  <a:srgbClr val="000000"/>
                </a:solidFill>
              </a:rPr>
              <a:t>es el 8 de diciembre</a:t>
            </a:r>
          </a:p>
          <a:p>
            <a:pPr lvl="2" eaLnBrk="1" hangingPunct="1">
              <a:buFont typeface="Courier New" pitchFamily="49" charset="0"/>
              <a:buChar char="o"/>
              <a:defRPr/>
            </a:pPr>
            <a:r>
              <a:rPr lang="es-ES_tradnl" dirty="0">
                <a:solidFill>
                  <a:srgbClr val="000000"/>
                </a:solidFill>
              </a:rPr>
              <a:t>La fecha de uso de la salchicha </a:t>
            </a:r>
            <a:br>
              <a:rPr lang="es-ES_tradnl" dirty="0">
                <a:solidFill>
                  <a:srgbClr val="000000"/>
                </a:solidFill>
              </a:rPr>
            </a:br>
            <a:r>
              <a:rPr lang="es-ES_tradnl" dirty="0">
                <a:solidFill>
                  <a:srgbClr val="000000"/>
                </a:solidFill>
              </a:rPr>
              <a:t>es el 10 de diciembre</a:t>
            </a:r>
          </a:p>
          <a:p>
            <a:pPr lvl="2" eaLnBrk="1" hangingPunct="1">
              <a:buFont typeface="Courier New" pitchFamily="49" charset="0"/>
              <a:buChar char="o"/>
              <a:defRPr/>
            </a:pPr>
            <a:r>
              <a:rPr lang="es-ES_tradnl" dirty="0">
                <a:solidFill>
                  <a:srgbClr val="000000"/>
                </a:solidFill>
              </a:rPr>
              <a:t>La fecha de uso del jambalaya es el 8 de diciembre.</a:t>
            </a: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5-24</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2982" y="1798320"/>
            <a:ext cx="2016028" cy="111887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143365"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3362" name="Rectangle 3"/>
          <p:cNvSpPr>
            <a:spLocks noGrp="1" noChangeArrowheads="1"/>
          </p:cNvSpPr>
          <p:nvPr>
            <p:ph idx="1"/>
          </p:nvPr>
        </p:nvSpPr>
        <p:spPr>
          <a:xfrm>
            <a:off x="409575" y="1143000"/>
            <a:ext cx="5786510" cy="4983163"/>
          </a:xfrm>
        </p:spPr>
        <p:txBody>
          <a:bodyPr/>
          <a:lstStyle/>
          <a:p>
            <a:pPr marL="0" indent="0" eaLnBrk="1" hangingPunct="1">
              <a:defRPr/>
            </a:pPr>
            <a:r>
              <a:rPr lang="es-ES_tradnl" dirty="0">
                <a:latin typeface="Arial Narrow" charset="0"/>
                <a:cs typeface="+mn-cs"/>
              </a:rPr>
              <a:t>Temperaturas:</a:t>
            </a:r>
          </a:p>
          <a:p>
            <a:pPr lvl="1" eaLnBrk="1" hangingPunct="1">
              <a:defRPr/>
            </a:pPr>
            <a:r>
              <a:rPr lang="es-ES_tradnl" dirty="0"/>
              <a:t>Almacene los alimentos TCS a una temperatura interna de 41ºF (5ºC), o menos, o de 135ºF (57ºC), o más.</a:t>
            </a:r>
          </a:p>
          <a:p>
            <a:pPr lvl="1" eaLnBrk="1" hangingPunct="1">
              <a:defRPr/>
            </a:pPr>
            <a:r>
              <a:rPr lang="es-ES_tradnl" dirty="0"/>
              <a:t>Almacene los alimentos congelados a temperaturas que los mantengan congelados.</a:t>
            </a:r>
          </a:p>
          <a:p>
            <a:pPr lvl="1" eaLnBrk="1" hangingPunct="1">
              <a:defRPr/>
            </a:pPr>
            <a:r>
              <a:rPr lang="es-ES_tradnl" dirty="0"/>
              <a:t>Asegúrese de que las unidades de almacenamiento tengan por lo menos un dispositivo para medir la temperatura del aire:</a:t>
            </a:r>
          </a:p>
          <a:p>
            <a:pPr lvl="2" eaLnBrk="1" hangingPunct="1">
              <a:defRPr/>
            </a:pPr>
            <a:r>
              <a:rPr lang="es-ES_tradnl" dirty="0"/>
              <a:t>Debe tener una exactitud de +/- 3ºF o +/- 1.5ºC.</a:t>
            </a:r>
          </a:p>
          <a:p>
            <a:pPr lvl="2" eaLnBrk="1" hangingPunct="1">
              <a:defRPr/>
            </a:pPr>
            <a:r>
              <a:rPr lang="es-ES_tradnl" dirty="0"/>
              <a:t>Póngalo en la parte más caliente de las unidades refrigeradas o en la parte más fría de las unidades de mantenimiento caliente</a:t>
            </a: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5-25</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4386" name="Rectangle 3"/>
          <p:cNvSpPr>
            <a:spLocks noGrp="1" noChangeArrowheads="1"/>
          </p:cNvSpPr>
          <p:nvPr>
            <p:ph idx="1"/>
          </p:nvPr>
        </p:nvSpPr>
        <p:spPr>
          <a:xfrm>
            <a:off x="409575" y="1143000"/>
            <a:ext cx="5936634" cy="5440363"/>
          </a:xfrm>
        </p:spPr>
        <p:txBody>
          <a:bodyPr/>
          <a:lstStyle/>
          <a:p>
            <a:pPr marL="0" indent="0">
              <a:spcBef>
                <a:spcPts val="0"/>
              </a:spcBef>
              <a:spcAft>
                <a:spcPts val="0"/>
              </a:spcAft>
            </a:pPr>
            <a:r>
              <a:rPr lang="es-ES_tradnl" dirty="0">
                <a:ea typeface="ＭＳ Ｐゴシック"/>
              </a:rPr>
              <a:t>Temperaturas:</a:t>
            </a:r>
          </a:p>
          <a:p>
            <a:pPr lvl="1">
              <a:spcAft>
                <a:spcPts val="0"/>
              </a:spcAft>
              <a:buFont typeface="Wingdings"/>
              <a:buChar char="l"/>
            </a:pPr>
            <a:r>
              <a:rPr lang="es-ES_tradnl" dirty="0">
                <a:solidFill>
                  <a:srgbClr val="B5121B"/>
                </a:solidFill>
                <a:ea typeface="ＭＳ Ｐゴシック"/>
                <a:cs typeface="ＭＳ Ｐゴシック"/>
              </a:rPr>
              <a:t>NO</a:t>
            </a:r>
            <a:r>
              <a:rPr lang="es-ES_tradnl" dirty="0">
                <a:solidFill>
                  <a:srgbClr val="000000"/>
                </a:solidFill>
                <a:ea typeface="ＭＳ Ｐゴシック"/>
                <a:cs typeface="ＭＳ Ｐゴシック"/>
              </a:rPr>
              <a:t> llene demasiado los refrigeradores y congeladores.</a:t>
            </a:r>
          </a:p>
          <a:p>
            <a:pPr lvl="1">
              <a:spcAft>
                <a:spcPts val="0"/>
              </a:spcAft>
              <a:buFont typeface="Wingdings"/>
              <a:buChar char="l"/>
            </a:pPr>
            <a:r>
              <a:rPr lang="es-ES_tradnl" dirty="0">
                <a:solidFill>
                  <a:srgbClr val="000000"/>
                </a:solidFill>
                <a:ea typeface="ＭＳ Ｐゴシック"/>
                <a:cs typeface="ＭＳ Ｐゴシック"/>
              </a:rPr>
              <a:t>Al abrir con frecuencia el refrigerador entrará aire caliente, lo que puede afectar la seguridad de los alimentos.</a:t>
            </a:r>
          </a:p>
          <a:p>
            <a:pPr lvl="1">
              <a:spcAft>
                <a:spcPts val="0"/>
              </a:spcAft>
              <a:buFont typeface="Wingdings"/>
              <a:buChar char="l"/>
            </a:pPr>
            <a:r>
              <a:rPr lang="es-ES_tradnl" dirty="0">
                <a:solidFill>
                  <a:srgbClr val="000000"/>
                </a:solidFill>
                <a:ea typeface="ＭＳ Ｐゴシック"/>
                <a:cs typeface="ＭＳ Ｐゴシック"/>
              </a:rPr>
              <a:t>Use estantes abiertos:</a:t>
            </a:r>
          </a:p>
          <a:p>
            <a:pPr lvl="2">
              <a:spcAft>
                <a:spcPts val="0"/>
              </a:spcAft>
              <a:buFont typeface="Courier New"/>
              <a:buChar char="o"/>
            </a:pPr>
            <a:r>
              <a:rPr lang="es-ES_tradnl" dirty="0">
                <a:solidFill>
                  <a:srgbClr val="000000"/>
                </a:solidFill>
                <a:ea typeface="ＭＳ Ｐゴシック"/>
                <a:cs typeface="ＭＳ Ｐゴシック"/>
              </a:rPr>
              <a:t>Al forrar los estantes se impide la circulación del aire.</a:t>
            </a:r>
          </a:p>
          <a:p>
            <a:pPr lvl="1">
              <a:spcAft>
                <a:spcPts val="0"/>
              </a:spcAft>
              <a:buFont typeface="Wingdings"/>
              <a:buChar char="l"/>
            </a:pPr>
            <a:r>
              <a:rPr lang="es-ES_tradnl" dirty="0">
                <a:solidFill>
                  <a:srgbClr val="000000"/>
                </a:solidFill>
                <a:ea typeface="ＭＳ Ｐゴシック"/>
                <a:cs typeface="ＭＳ Ｐゴシック"/>
              </a:rPr>
              <a:t>Monitoree con frecuencia la temperatura de los alimentos:</a:t>
            </a:r>
          </a:p>
          <a:p>
            <a:pPr lvl="2">
              <a:spcAft>
                <a:spcPts val="0"/>
              </a:spcAft>
              <a:buFont typeface="Courier New"/>
              <a:buChar char="o"/>
            </a:pPr>
            <a:r>
              <a:rPr lang="es-ES_tradnl" dirty="0">
                <a:solidFill>
                  <a:srgbClr val="000000"/>
                </a:solidFill>
                <a:ea typeface="ＭＳ Ｐゴシック"/>
                <a:cs typeface="ＭＳ Ｐゴシック"/>
              </a:rPr>
              <a:t>Tome al azar la temperatura de los alimentos.</a:t>
            </a:r>
          </a:p>
          <a:p>
            <a:pPr lvl="2">
              <a:spcAft>
                <a:spcPts val="0"/>
              </a:spcAft>
              <a:buFont typeface="Courier New"/>
              <a:buChar char="o"/>
            </a:pPr>
            <a:r>
              <a:rPr lang="es-ES_tradnl" dirty="0">
                <a:solidFill>
                  <a:srgbClr val="000000"/>
                </a:solidFill>
                <a:ea typeface="ＭＳ Ｐゴシック"/>
                <a:cs typeface="ＭＳ Ｐゴシック"/>
              </a:rPr>
              <a:t>Si los alimentos no están a la temperatura correcta, deséchelos.</a:t>
            </a:r>
          </a:p>
        </p:txBody>
      </p:sp>
      <p:sp>
        <p:nvSpPr>
          <p:cNvPr id="14438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5-26</a:t>
            </a:r>
          </a:p>
        </p:txBody>
      </p:sp>
      <p:pic>
        <p:nvPicPr>
          <p:cNvPr id="7"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15"/>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5411" name="Rectangle 3"/>
          <p:cNvSpPr>
            <a:spLocks noGrp="1" noChangeArrowheads="1"/>
          </p:cNvSpPr>
          <p:nvPr>
            <p:ph idx="1"/>
          </p:nvPr>
        </p:nvSpPr>
        <p:spPr>
          <a:xfrm>
            <a:off x="409575" y="1143000"/>
            <a:ext cx="5650031" cy="4983163"/>
          </a:xfrm>
        </p:spPr>
        <p:txBody>
          <a:bodyPr/>
          <a:lstStyle/>
          <a:p>
            <a:pPr marL="0" indent="0" eaLnBrk="1" hangingPunct="1"/>
            <a:r>
              <a:rPr lang="es-ES_tradnl" dirty="0">
                <a:latin typeface="Arial Narrow" charset="0"/>
              </a:rPr>
              <a:t>Rote los alimentos para usar primero los productos más viejos:</a:t>
            </a:r>
          </a:p>
          <a:p>
            <a:pPr lvl="1" eaLnBrk="1" hangingPunct="1"/>
            <a:r>
              <a:rPr lang="es-ES_tradnl" dirty="0">
                <a:solidFill>
                  <a:srgbClr val="000000"/>
                </a:solidFill>
                <a:latin typeface="Arial Narrow" charset="0"/>
              </a:rPr>
              <a:t>Una manera de rotar los productos es seguir el método Primeras entradas, primeras salidas (PEPS o FIFO):</a:t>
            </a:r>
          </a:p>
          <a:p>
            <a:pPr lvl="2" eaLnBrk="1" hangingPunct="1">
              <a:buSzPct val="100000"/>
              <a:buFont typeface="Arial Narrow" charset="0"/>
              <a:buAutoNum type="arabicPeriod"/>
            </a:pPr>
            <a:r>
              <a:rPr lang="es-ES_tradnl" dirty="0">
                <a:solidFill>
                  <a:srgbClr val="000000"/>
                </a:solidFill>
                <a:latin typeface="Arial Narrow" charset="0"/>
              </a:rPr>
              <a:t>Identifique la fecha de uso o de caducidad del alimento.</a:t>
            </a:r>
          </a:p>
          <a:p>
            <a:pPr lvl="2" eaLnBrk="1" hangingPunct="1">
              <a:buSzPct val="100000"/>
              <a:buFont typeface="Arial Narrow" charset="0"/>
              <a:buAutoNum type="arabicPeriod"/>
            </a:pPr>
            <a:r>
              <a:rPr lang="es-ES_tradnl" dirty="0">
                <a:solidFill>
                  <a:srgbClr val="000000"/>
                </a:solidFill>
                <a:latin typeface="Arial Narrow" charset="0"/>
              </a:rPr>
              <a:t>Ponga los productos con fecha de caducidad o expiración más cercana enfrente de los que tienen fechas posteriores.</a:t>
            </a:r>
          </a:p>
          <a:p>
            <a:pPr lvl="2" eaLnBrk="1" hangingPunct="1">
              <a:buSzPct val="100000"/>
              <a:buFont typeface="Arial Narrow" charset="0"/>
              <a:buAutoNum type="arabicPeriod"/>
            </a:pPr>
            <a:r>
              <a:rPr lang="es-ES_tradnl" dirty="0">
                <a:solidFill>
                  <a:srgbClr val="000000"/>
                </a:solidFill>
                <a:latin typeface="Arial Narrow" charset="0"/>
              </a:rPr>
              <a:t>Después de almacenar los artículos, use primero los del frente.</a:t>
            </a:r>
          </a:p>
          <a:p>
            <a:pPr lvl="2" eaLnBrk="1" hangingPunct="1">
              <a:buSzPct val="100000"/>
              <a:buFont typeface="Arial Narrow" charset="0"/>
              <a:buAutoNum type="arabicPeriod"/>
            </a:pPr>
            <a:r>
              <a:rPr lang="es-ES_tradnl" dirty="0">
                <a:solidFill>
                  <a:srgbClr val="000000"/>
                </a:solidFill>
                <a:latin typeface="Arial Narrow" charset="0"/>
              </a:rPr>
              <a:t>Tire los alimentos que hayan rebasado la fecha de uso o de caducidad establecida por el fabricante.</a:t>
            </a: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5-27</a:t>
            </a:r>
          </a:p>
        </p:txBody>
      </p:sp>
      <p:pic>
        <p:nvPicPr>
          <p:cNvPr id="2" name="Picture 1" descr="6e_c05_10_stockRota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00491"/>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BEEB956-E889-4761-A8C0-E37193F028E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46436" name="Rectangle 6"/>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6434" name="Rectangle 3"/>
          <p:cNvSpPr>
            <a:spLocks noGrp="1" noChangeArrowheads="1"/>
          </p:cNvSpPr>
          <p:nvPr>
            <p:ph idx="1"/>
          </p:nvPr>
        </p:nvSpPr>
        <p:spPr>
          <a:xfrm>
            <a:off x="409575" y="1143000"/>
            <a:ext cx="5093758" cy="4983163"/>
          </a:xfrm>
        </p:spPr>
        <p:txBody>
          <a:bodyPr/>
          <a:lstStyle/>
          <a:p>
            <a:pPr marL="0" indent="0">
              <a:lnSpc>
                <a:spcPct val="80000"/>
              </a:lnSpc>
              <a:spcBef>
                <a:spcPts val="0"/>
              </a:spcBef>
              <a:spcAft>
                <a:spcPts val="0"/>
              </a:spcAft>
            </a:pPr>
            <a:r>
              <a:rPr lang="es-ES" dirty="0">
                <a:ea typeface="ＭＳ Ｐゴシック"/>
              </a:rPr>
              <a:t>Prevención de la contaminación cruzada: </a:t>
            </a:r>
          </a:p>
          <a:p>
            <a:pPr lvl="1">
              <a:spcAft>
                <a:spcPts val="0"/>
              </a:spcAft>
              <a:buFont typeface="Wingdings"/>
              <a:buChar char="l"/>
            </a:pPr>
            <a:r>
              <a:rPr lang="es-ES" dirty="0">
                <a:solidFill>
                  <a:srgbClr val="000000"/>
                </a:solidFill>
                <a:ea typeface="ＭＳ Ｐゴシック"/>
                <a:cs typeface="ＭＳ Ｐゴシック"/>
              </a:rPr>
              <a:t>Coloque los artículos en las áreas de almacenamiento designadas.</a:t>
            </a:r>
          </a:p>
          <a:p>
            <a:pPr lvl="2">
              <a:spcAft>
                <a:spcPts val="0"/>
              </a:spcAft>
              <a:buFont typeface="Courier New"/>
              <a:buChar char="o"/>
            </a:pPr>
            <a:r>
              <a:rPr lang="es-ES" dirty="0">
                <a:solidFill>
                  <a:srgbClr val="000000"/>
                </a:solidFill>
                <a:ea typeface="ＭＳ Ｐゴシック"/>
                <a:cs typeface="ＭＳ Ｐゴシック"/>
              </a:rPr>
              <a:t>Almacene los artículos lejos de las paredes y separados por lo menos 6 pulgadas </a:t>
            </a:r>
            <a:br>
              <a:rPr lang="es-ES" dirty="0">
                <a:solidFill>
                  <a:srgbClr val="000000"/>
                </a:solidFill>
                <a:ea typeface="ＭＳ Ｐゴシック"/>
                <a:cs typeface="ＭＳ Ｐゴシック"/>
              </a:rPr>
            </a:br>
            <a:r>
              <a:rPr lang="es-ES" dirty="0">
                <a:solidFill>
                  <a:srgbClr val="000000"/>
                </a:solidFill>
                <a:ea typeface="ＭＳ Ｐゴシック"/>
                <a:cs typeface="ＭＳ Ｐゴシック"/>
              </a:rPr>
              <a:t>(15 centímetros) del piso.</a:t>
            </a:r>
          </a:p>
          <a:p>
            <a:pPr lvl="2">
              <a:spcAft>
                <a:spcPts val="0"/>
              </a:spcAft>
              <a:buFont typeface="Courier New"/>
              <a:buChar char="o"/>
            </a:pPr>
            <a:r>
              <a:rPr lang="es-ES" dirty="0">
                <a:solidFill>
                  <a:srgbClr val="000000"/>
                </a:solidFill>
                <a:ea typeface="ＭＳ Ｐゴシック"/>
                <a:cs typeface="ＭＳ Ｐゴシック"/>
              </a:rPr>
              <a:t>Almacene los artículos de un solo uso (por ejemplo, vasos de un solo uso, guantes de un solo uso) en su empaque original.</a:t>
            </a: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5-28</a:t>
            </a:r>
          </a:p>
        </p:txBody>
      </p:sp>
      <p:grpSp>
        <p:nvGrpSpPr>
          <p:cNvPr id="2" name="Group 1"/>
          <p:cNvGrpSpPr/>
          <p:nvPr/>
        </p:nvGrpSpPr>
        <p:grpSpPr>
          <a:xfrm>
            <a:off x="7204365" y="2147455"/>
            <a:ext cx="1315430" cy="1004454"/>
            <a:chOff x="7204365" y="2147455"/>
            <a:chExt cx="1315430" cy="1004454"/>
          </a:xfrm>
        </p:grpSpPr>
        <p:cxnSp>
          <p:nvCxnSpPr>
            <p:cNvPr id="3" name="Straight Connector 2"/>
            <p:cNvCxnSpPr/>
            <p:nvPr/>
          </p:nvCxnSpPr>
          <p:spPr bwMode="auto">
            <a:xfrm flipH="1">
              <a:off x="7204365" y="2147455"/>
              <a:ext cx="6926" cy="1004454"/>
            </a:xfrm>
            <a:prstGeom prst="line">
              <a:avLst/>
            </a:prstGeom>
            <a:noFill/>
            <a:ln w="28575">
              <a:solidFill>
                <a:schemeClr val="bg1"/>
              </a:solidFill>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7314883" y="2359521"/>
              <a:ext cx="1204912" cy="307777"/>
            </a:xfrm>
            <a:prstGeom prst="rect">
              <a:avLst/>
            </a:prstGeom>
            <a:noFill/>
          </p:spPr>
          <p:txBody>
            <a:bodyPr wrap="square" rtlCol="0">
              <a:spAutoFit/>
            </a:bodyPr>
            <a:lstStyle/>
            <a:p>
              <a:r>
                <a:rPr lang="en-US" sz="1400" dirty="0"/>
                <a:t>6" (15 cm)</a:t>
              </a:r>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6"/>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7458" name="Rectangle 3"/>
          <p:cNvSpPr>
            <a:spLocks noGrp="1" noChangeArrowheads="1"/>
          </p:cNvSpPr>
          <p:nvPr>
            <p:ph idx="1"/>
          </p:nvPr>
        </p:nvSpPr>
        <p:spPr>
          <a:xfrm>
            <a:off x="409575" y="1143000"/>
            <a:ext cx="5540849" cy="4983163"/>
          </a:xfrm>
        </p:spPr>
        <p:txBody>
          <a:bodyPr/>
          <a:lstStyle/>
          <a:p>
            <a:pPr marL="0" indent="0">
              <a:lnSpc>
                <a:spcPct val="80000"/>
              </a:lnSpc>
              <a:spcBef>
                <a:spcPts val="0"/>
              </a:spcBef>
              <a:spcAft>
                <a:spcPts val="0"/>
              </a:spcAft>
            </a:pPr>
            <a:r>
              <a:rPr lang="es-ES" dirty="0">
                <a:ea typeface="ＭＳ Ｐゴシック"/>
              </a:rPr>
              <a:t>Prevención de la contaminación cruzada: </a:t>
            </a:r>
            <a:endParaRPr lang="es-ES" sz="1800" dirty="0">
              <a:ea typeface="ＭＳ Ｐゴシック"/>
            </a:endParaRPr>
          </a:p>
          <a:p>
            <a:pPr lvl="1">
              <a:spcAft>
                <a:spcPts val="0"/>
              </a:spcAft>
              <a:buFont typeface="Wingdings"/>
              <a:buChar char="l"/>
            </a:pPr>
            <a:r>
              <a:rPr lang="es-ES" dirty="0">
                <a:solidFill>
                  <a:srgbClr val="000000"/>
                </a:solidFill>
                <a:ea typeface="ＭＳ Ｐゴシック"/>
                <a:cs typeface="ＭＳ Ｐゴシック"/>
              </a:rPr>
              <a:t>Almacene los alimentos en recipientes diseñados para este propósito.</a:t>
            </a:r>
          </a:p>
          <a:p>
            <a:pPr lvl="1">
              <a:spcAft>
                <a:spcPts val="0"/>
              </a:spcAft>
              <a:buFont typeface="Wingdings"/>
              <a:buChar char="l"/>
            </a:pPr>
            <a:r>
              <a:rPr lang="es-ES" dirty="0">
                <a:solidFill>
                  <a:srgbClr val="000000"/>
                </a:solidFill>
                <a:ea typeface="ＭＳ Ｐゴシック"/>
                <a:cs typeface="ＭＳ Ｐゴシック"/>
              </a:rPr>
              <a:t>Use recipientes que sean duraderos, a prueba de goteo y se puedan tapar o sellar.</a:t>
            </a:r>
          </a:p>
          <a:p>
            <a:pPr lvl="1">
              <a:spcAft>
                <a:spcPts val="0"/>
              </a:spcAft>
              <a:buFont typeface="Wingdings"/>
              <a:buChar char="l"/>
            </a:pPr>
            <a:r>
              <a:rPr lang="es-ES" dirty="0">
                <a:solidFill>
                  <a:srgbClr val="B5121B"/>
                </a:solidFill>
                <a:ea typeface="ＭＳ Ｐゴシック"/>
                <a:cs typeface="ＭＳ Ｐゴシック"/>
              </a:rPr>
              <a:t>NUNCA</a:t>
            </a:r>
            <a:r>
              <a:rPr lang="es-ES" dirty="0">
                <a:solidFill>
                  <a:srgbClr val="000000"/>
                </a:solidFill>
                <a:ea typeface="ＭＳ Ｐゴシック"/>
                <a:cs typeface="ＭＳ Ｐゴシック"/>
              </a:rPr>
              <a:t> use envases vacíos de alimentos para guardar productos químicos, </a:t>
            </a:r>
            <a:r>
              <a:rPr lang="es-ES" dirty="0">
                <a:solidFill>
                  <a:srgbClr val="B5121B"/>
                </a:solidFill>
                <a:ea typeface="ＭＳ Ｐゴシック"/>
                <a:cs typeface="ＭＳ Ｐゴシック"/>
              </a:rPr>
              <a:t>NUNCA</a:t>
            </a:r>
            <a:r>
              <a:rPr lang="es-ES" dirty="0">
                <a:solidFill>
                  <a:srgbClr val="000000"/>
                </a:solidFill>
                <a:ea typeface="ＭＳ Ｐゴシック"/>
                <a:cs typeface="ＭＳ Ｐゴシック"/>
              </a:rPr>
              <a:t> ni ponga alimentos en envases vacíos de productos químicos.</a:t>
            </a:r>
          </a:p>
        </p:txBody>
      </p:sp>
      <p:sp>
        <p:nvSpPr>
          <p:cNvPr id="14745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5-29</a:t>
            </a:r>
          </a:p>
        </p:txBody>
      </p:sp>
      <p:pic>
        <p:nvPicPr>
          <p:cNvPr id="7" name="Picture Placeholder 6" descr="6e_c05_29.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8"/>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8482"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Prevención de la contaminación cruzada: </a:t>
            </a:r>
            <a:endParaRPr lang="es-ES" sz="1800" dirty="0">
              <a:ea typeface="ＭＳ Ｐゴシック"/>
            </a:endParaRPr>
          </a:p>
          <a:p>
            <a:pPr lvl="1">
              <a:spcAft>
                <a:spcPts val="0"/>
              </a:spcAft>
              <a:buFont typeface="Wingdings"/>
              <a:buChar char="l"/>
            </a:pPr>
            <a:r>
              <a:rPr lang="es-ES_tradnl" dirty="0">
                <a:solidFill>
                  <a:srgbClr val="000000"/>
                </a:solidFill>
                <a:ea typeface="ＭＳ Ｐゴシック"/>
                <a:cs typeface="ＭＳ Ｐゴシック"/>
              </a:rPr>
              <a:t>Mantenga las áreas de almacenamiento limpias y secas.</a:t>
            </a:r>
          </a:p>
          <a:p>
            <a:pPr lvl="1">
              <a:spcAft>
                <a:spcPts val="0"/>
              </a:spcAft>
              <a:buFont typeface="Wingdings"/>
              <a:buChar char="l"/>
            </a:pPr>
            <a:r>
              <a:rPr lang="es-ES_tradnl" dirty="0">
                <a:solidFill>
                  <a:srgbClr val="000000"/>
                </a:solidFill>
                <a:ea typeface="ＭＳ Ｐゴシック"/>
                <a:cs typeface="ＭＳ Ｐゴシック"/>
              </a:rPr>
              <a:t>Limpie los derrames y los goteos de inmediato.</a:t>
            </a:r>
          </a:p>
          <a:p>
            <a:pPr lvl="1">
              <a:spcAft>
                <a:spcPts val="0"/>
              </a:spcAft>
              <a:buFont typeface="Wingdings"/>
              <a:buChar char="l"/>
            </a:pPr>
            <a:r>
              <a:rPr lang="es-ES_tradnl" dirty="0">
                <a:solidFill>
                  <a:srgbClr val="000000"/>
                </a:solidFill>
                <a:ea typeface="ＭＳ Ｐゴシック"/>
                <a:cs typeface="ＭＳ Ｐゴシック"/>
              </a:rPr>
              <a:t>Limpie los carritos, diablitos, transportadores y las bandejas con frecuencia.</a:t>
            </a:r>
          </a:p>
          <a:p>
            <a:pPr lvl="1">
              <a:spcAft>
                <a:spcPts val="0"/>
              </a:spcAft>
              <a:buFont typeface="Wingdings"/>
              <a:buChar char="l"/>
            </a:pPr>
            <a:r>
              <a:rPr lang="es-ES_tradnl" dirty="0">
                <a:solidFill>
                  <a:srgbClr val="000000"/>
                </a:solidFill>
                <a:ea typeface="ＭＳ Ｐゴシック"/>
                <a:cs typeface="ＭＳ Ｐゴシック"/>
              </a:rPr>
              <a:t>Almacene los alimentos en recipientes que hayan sido limpiados y sanitizados.</a:t>
            </a:r>
          </a:p>
          <a:p>
            <a:pPr lvl="1">
              <a:spcAft>
                <a:spcPts val="0"/>
              </a:spcAft>
              <a:buFont typeface="Wingdings"/>
              <a:buChar char="l"/>
            </a:pPr>
            <a:r>
              <a:rPr lang="es-ES_tradnl" dirty="0">
                <a:solidFill>
                  <a:srgbClr val="000000"/>
                </a:solidFill>
                <a:ea typeface="ＭＳ Ｐゴシック"/>
                <a:cs typeface="ＭＳ Ｐゴシック"/>
              </a:rPr>
              <a:t>Guarde las servilletas y manteles sucios en contenedores limpios y no absorbentes o en bolsas para ropa sucia que se puedan lavar.</a:t>
            </a:r>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5-30</a:t>
            </a:r>
          </a:p>
        </p:txBody>
      </p:sp>
      <p:pic>
        <p:nvPicPr>
          <p:cNvPr id="2" name="Picture 1" descr="6e_c05_10_cleanCooler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140" y="1238002"/>
            <a:ext cx="2106168" cy="20665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6627" name="Rectangle 3"/>
          <p:cNvSpPr>
            <a:spLocks noGrp="1" noChangeArrowheads="1"/>
          </p:cNvSpPr>
          <p:nvPr>
            <p:ph idx="1"/>
          </p:nvPr>
        </p:nvSpPr>
        <p:spPr>
          <a:xfrm>
            <a:off x="409575" y="1143000"/>
            <a:ext cx="5772861" cy="4983163"/>
          </a:xfrm>
        </p:spPr>
        <p:txBody>
          <a:bodyPr/>
          <a:lstStyle/>
          <a:p>
            <a:pPr marL="0" lvl="1" indent="0" eaLnBrk="1" hangingPunct="1">
              <a:spcAft>
                <a:spcPts val="0"/>
              </a:spcAft>
              <a:buNone/>
            </a:pPr>
            <a:r>
              <a:rPr lang="es-ES" sz="2400" b="1" dirty="0">
                <a:solidFill>
                  <a:srgbClr val="E97635"/>
                </a:solidFill>
                <a:ea typeface="ＭＳ Ｐゴシック"/>
                <a:cs typeface="ＭＳ Ｐゴシック"/>
              </a:rPr>
              <a:t>La contaminación cruzada puede causar una enfermedad transmitida por alimentos cuando: </a:t>
            </a:r>
          </a:p>
          <a:p>
            <a:pPr lvl="1" eaLnBrk="1" hangingPunct="1">
              <a:spcAft>
                <a:spcPts val="0"/>
              </a:spcAft>
              <a:buFont typeface="Wingdings"/>
              <a:buChar char="l"/>
            </a:pPr>
            <a:r>
              <a:rPr lang="es-ES" dirty="0">
                <a:ea typeface="ＭＳ Ｐゴシック"/>
                <a:cs typeface="ＭＳ Ｐゴシック"/>
              </a:rPr>
              <a:t>Se agregan ingredientes contaminados a alimentos que ya no se cocinan más.</a:t>
            </a:r>
          </a:p>
          <a:p>
            <a:pPr lvl="1" eaLnBrk="1" hangingPunct="1">
              <a:spcAft>
                <a:spcPts val="0"/>
              </a:spcAft>
              <a:buFont typeface="Wingdings"/>
              <a:buChar char="l"/>
            </a:pPr>
            <a:r>
              <a:rPr lang="es-ES" dirty="0">
                <a:ea typeface="ＭＳ Ｐゴシック"/>
                <a:cs typeface="ＭＳ Ｐゴシック"/>
              </a:rPr>
              <a:t>Los alimentos listos para comer tocan superficies contaminadas.</a:t>
            </a:r>
          </a:p>
          <a:p>
            <a:pPr lvl="1" eaLnBrk="1" hangingPunct="1">
              <a:spcAft>
                <a:spcPts val="0"/>
              </a:spcAft>
              <a:buFont typeface="Wingdings"/>
              <a:buChar char="l"/>
            </a:pPr>
            <a:r>
              <a:rPr lang="es-ES" dirty="0">
                <a:ea typeface="ＭＳ Ｐゴシック"/>
                <a:cs typeface="ＭＳ Ｐゴシック"/>
              </a:rPr>
              <a:t>Los alimentos contaminados tocan alimentos cocinados o listos para comer, o gotean líquidos sobre ellos.</a:t>
            </a:r>
          </a:p>
          <a:p>
            <a:pPr lvl="1" eaLnBrk="1" hangingPunct="1">
              <a:spcAft>
                <a:spcPts val="0"/>
              </a:spcAft>
              <a:buFont typeface="Wingdings"/>
              <a:buChar char="l"/>
            </a:pPr>
            <a:r>
              <a:rPr lang="es-ES" dirty="0">
                <a:ea typeface="ＭＳ Ｐゴシック"/>
                <a:cs typeface="ＭＳ Ｐゴシック"/>
              </a:rPr>
              <a:t>Un empleado toca alimentos contaminados y después toca alimentos listos para comer.</a:t>
            </a:r>
          </a:p>
          <a:p>
            <a:pPr lvl="1" eaLnBrk="1" hangingPunct="1">
              <a:spcAft>
                <a:spcPts val="0"/>
              </a:spcAft>
              <a:buFont typeface="Wingdings"/>
              <a:buChar char="l"/>
            </a:pPr>
            <a:r>
              <a:rPr lang="es-ES" dirty="0">
                <a:ea typeface="ＭＳ Ｐゴシック"/>
                <a:cs typeface="ＭＳ Ｐゴシック"/>
              </a:rPr>
              <a:t>Los trapos de limpieza contaminados tocan superficies que tienen contacto con alimentos.</a:t>
            </a:r>
            <a:endParaRPr lang="es-ES" dirty="0"/>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1-16</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5-31</a:t>
            </a:r>
          </a:p>
        </p:txBody>
      </p:sp>
      <p:sp>
        <p:nvSpPr>
          <p:cNvPr id="149507" name="Rectangle 8"/>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3" name="Content Placeholder 2"/>
          <p:cNvSpPr>
            <a:spLocks noGrp="1"/>
          </p:cNvSpPr>
          <p:nvPr>
            <p:ph idx="1"/>
          </p:nvPr>
        </p:nvSpPr>
        <p:spPr>
          <a:xfrm>
            <a:off x="409575" y="1143000"/>
            <a:ext cx="5663679" cy="4983163"/>
          </a:xfrm>
        </p:spPr>
        <p:txBody>
          <a:bodyPr/>
          <a:lstStyle/>
          <a:p>
            <a:pPr marL="0" indent="0"/>
            <a:r>
              <a:rPr lang="es-ES_tradnl" dirty="0">
                <a:latin typeface="Arial Narrow" pitchFamily="34" charset="0"/>
                <a:ea typeface="ＭＳ Ｐゴシック"/>
                <a:cs typeface="ＭＳ Ｐゴシック"/>
              </a:rPr>
              <a:t>Prevención de la contaminación cruzada: </a:t>
            </a:r>
          </a:p>
          <a:p>
            <a:pPr lvl="1"/>
            <a:r>
              <a:rPr lang="es-ES_tradnl" dirty="0">
                <a:solidFill>
                  <a:srgbClr val="000000"/>
                </a:solidFill>
                <a:latin typeface="Arial Narrow" pitchFamily="34" charset="0"/>
              </a:rPr>
              <a:t>Envuelva o cubra los alimentos.</a:t>
            </a:r>
          </a:p>
          <a:p>
            <a:pPr lvl="1"/>
            <a:r>
              <a:rPr lang="es-ES_tradnl" dirty="0">
                <a:solidFill>
                  <a:srgbClr val="000000"/>
                </a:solidFill>
                <a:latin typeface="Arial Narrow" pitchFamily="34" charset="0"/>
              </a:rPr>
              <a:t>Almacene la carne, las aves y los mariscos crudos separados de los alimentos listos para comer.</a:t>
            </a:r>
          </a:p>
          <a:p>
            <a:pPr lvl="2"/>
            <a:r>
              <a:rPr lang="es-ES_tradnl" sz="2200" dirty="0">
                <a:solidFill>
                  <a:srgbClr val="000000"/>
                </a:solidFill>
                <a:latin typeface="Arial Narrow" pitchFamily="34" charset="0"/>
              </a:rPr>
              <a:t>Si esto no es posible, almacene los alimentos listos para comer arriba de la carne, las aves y los mariscos crudos.</a:t>
            </a:r>
          </a:p>
          <a:p>
            <a:pPr lvl="2"/>
            <a:r>
              <a:rPr lang="es-ES_tradnl" sz="2200" dirty="0">
                <a:solidFill>
                  <a:srgbClr val="000000"/>
                </a:solidFill>
                <a:latin typeface="Arial Narrow" pitchFamily="34" charset="0"/>
              </a:rPr>
              <a:t>Así se evitará que los jugos de los alimentos crudos caigan sobre los alimentos listos para comer.</a:t>
            </a:r>
          </a:p>
        </p:txBody>
      </p:sp>
      <p:pic>
        <p:nvPicPr>
          <p:cNvPr id="7" name="Picture Placeholder 6" descr="6e_c05_31.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B70B48-91A4-4112-B824-71637392EB7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102626" y="1243013"/>
            <a:ext cx="2604812" cy="4184904"/>
          </a:xfrm>
        </p:spPr>
      </p:pic>
      <p:sp>
        <p:nvSpPr>
          <p:cNvPr id="150533" name="Rectangle 7"/>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50530" name="Rectangle 2"/>
          <p:cNvSpPr>
            <a:spLocks noGrp="1" noChangeArrowheads="1"/>
          </p:cNvSpPr>
          <p:nvPr>
            <p:ph idx="1"/>
          </p:nvPr>
        </p:nvSpPr>
        <p:spPr/>
        <p:txBody>
          <a:bodyPr/>
          <a:lstStyle/>
          <a:p>
            <a:pPr marL="0" indent="0">
              <a:spcBef>
                <a:spcPts val="0"/>
              </a:spcBef>
              <a:spcAft>
                <a:spcPts val="0"/>
              </a:spcAft>
            </a:pPr>
            <a:r>
              <a:rPr lang="es-ES_tradnl" dirty="0">
                <a:ea typeface="ＭＳ Ｐゴシック"/>
              </a:rPr>
              <a:t>Prevención de la contaminación cruzada:</a:t>
            </a:r>
          </a:p>
          <a:p>
            <a:pPr lvl="1">
              <a:spcAft>
                <a:spcPts val="0"/>
              </a:spcAft>
              <a:buFont typeface="Wingdings"/>
              <a:buChar char="l"/>
            </a:pPr>
            <a:r>
              <a:rPr lang="es-ES_tradnl" dirty="0">
                <a:solidFill>
                  <a:srgbClr val="000000"/>
                </a:solidFill>
                <a:ea typeface="ＭＳ Ｐゴシック"/>
                <a:cs typeface="ＭＳ Ｐゴシック"/>
              </a:rPr>
              <a:t>Almacene los alimentos en el orden siguiente de arriba hacia abajo:</a:t>
            </a:r>
          </a:p>
          <a:p>
            <a:pPr marL="804672" lvl="2" indent="-457200">
              <a:spcAft>
                <a:spcPts val="0"/>
              </a:spcAft>
              <a:buSzPct val="100000"/>
              <a:buFont typeface="Arial Narrow"/>
              <a:buAutoNum type="alphaUcPeriod"/>
            </a:pPr>
            <a:r>
              <a:rPr lang="es-ES_tradnl" dirty="0">
                <a:ea typeface="ＭＳ Ｐゴシック"/>
                <a:cs typeface="ＭＳ Ｐゴシック"/>
              </a:rPr>
              <a:t>Alimentos listos para comer</a:t>
            </a:r>
          </a:p>
          <a:p>
            <a:pPr marL="804672" lvl="2" indent="-457200">
              <a:spcAft>
                <a:spcPts val="0"/>
              </a:spcAft>
              <a:buSzPct val="100000"/>
              <a:buFont typeface="Arial Narrow"/>
              <a:buAutoNum type="alphaUcPeriod"/>
            </a:pPr>
            <a:r>
              <a:rPr lang="es-ES_tradnl" dirty="0">
                <a:ea typeface="ＭＳ Ｐゴシック"/>
                <a:cs typeface="ＭＳ Ｐゴシック"/>
              </a:rPr>
              <a:t>Mariscos</a:t>
            </a:r>
          </a:p>
          <a:p>
            <a:pPr marL="804672" lvl="2" indent="-457200">
              <a:spcAft>
                <a:spcPts val="0"/>
              </a:spcAft>
              <a:buSzPct val="100000"/>
              <a:buFont typeface="Arial Narrow"/>
              <a:buAutoNum type="alphaUcPeriod"/>
            </a:pPr>
            <a:r>
              <a:rPr lang="es-ES_tradnl" dirty="0">
                <a:ea typeface="ＭＳ Ｐゴシック"/>
                <a:cs typeface="ＭＳ Ｐゴシック"/>
              </a:rPr>
              <a:t>Cortes enteros de res y cerdo</a:t>
            </a:r>
          </a:p>
          <a:p>
            <a:pPr marL="804672" lvl="2" indent="-457200">
              <a:spcAft>
                <a:spcPts val="0"/>
              </a:spcAft>
              <a:buSzPct val="100000"/>
              <a:buFont typeface="Arial Narrow"/>
              <a:buAutoNum type="alphaUcPeriod"/>
            </a:pPr>
            <a:r>
              <a:rPr lang="es-ES_tradnl" dirty="0">
                <a:ea typeface="ＭＳ Ｐゴシック"/>
                <a:cs typeface="ＭＳ Ｐゴシック"/>
              </a:rPr>
              <a:t>Carne molida y pescado molido</a:t>
            </a:r>
          </a:p>
          <a:p>
            <a:pPr marL="804672" lvl="2" indent="-457200">
              <a:spcAft>
                <a:spcPts val="0"/>
              </a:spcAft>
              <a:buSzPct val="100000"/>
              <a:buFont typeface="Arial Narrow"/>
              <a:buAutoNum type="alphaUcPeriod"/>
            </a:pPr>
            <a:r>
              <a:rPr lang="es-ES_tradnl" dirty="0">
                <a:ea typeface="ＭＳ Ｐゴシック"/>
                <a:cs typeface="ＭＳ Ｐゴシック"/>
              </a:rPr>
              <a:t>Aves enteras y molidas</a:t>
            </a:r>
          </a:p>
          <a:p>
            <a:pPr lvl="1">
              <a:spcAft>
                <a:spcPts val="0"/>
              </a:spcAft>
              <a:buFont typeface="Wingdings"/>
              <a:buChar char="l"/>
            </a:pPr>
            <a:r>
              <a:rPr lang="es-ES_tradnl" dirty="0">
                <a:solidFill>
                  <a:srgbClr val="000000"/>
                </a:solidFill>
                <a:ea typeface="ＭＳ Ｐゴシック"/>
                <a:cs typeface="ＭＳ Ｐゴシック"/>
              </a:rPr>
              <a:t>Este orden de almacenamiento se basa en la temperatura interna mínima de cocción de cada alimento.</a:t>
            </a: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5-32</a:t>
            </a:r>
          </a:p>
        </p:txBody>
      </p:sp>
      <p:sp>
        <p:nvSpPr>
          <p:cNvPr id="16" name="TextBox 15"/>
          <p:cNvSpPr txBox="1"/>
          <p:nvPr/>
        </p:nvSpPr>
        <p:spPr>
          <a:xfrm>
            <a:off x="6170331" y="1659735"/>
            <a:ext cx="356188" cy="400110"/>
          </a:xfrm>
          <a:prstGeom prst="rect">
            <a:avLst/>
          </a:prstGeom>
          <a:noFill/>
        </p:spPr>
        <p:txBody>
          <a:bodyPr wrap="none" rtlCol="0">
            <a:spAutoFit/>
          </a:bodyPr>
          <a:lstStyle/>
          <a:p>
            <a:r>
              <a:rPr lang="en-US" sz="2000" b="0" dirty="0">
                <a:solidFill>
                  <a:schemeClr val="tx1"/>
                </a:solidFill>
              </a:rPr>
              <a:t>A</a:t>
            </a:r>
          </a:p>
        </p:txBody>
      </p:sp>
      <p:sp>
        <p:nvSpPr>
          <p:cNvPr id="17" name="TextBox 16"/>
          <p:cNvSpPr txBox="1"/>
          <p:nvPr/>
        </p:nvSpPr>
        <p:spPr>
          <a:xfrm>
            <a:off x="6170331" y="2547819"/>
            <a:ext cx="356188" cy="400110"/>
          </a:xfrm>
          <a:prstGeom prst="rect">
            <a:avLst/>
          </a:prstGeom>
          <a:noFill/>
        </p:spPr>
        <p:txBody>
          <a:bodyPr wrap="none" rtlCol="0">
            <a:spAutoFit/>
          </a:bodyPr>
          <a:lstStyle/>
          <a:p>
            <a:r>
              <a:rPr lang="en-US" sz="2000" b="0" dirty="0">
                <a:solidFill>
                  <a:schemeClr val="tx1"/>
                </a:solidFill>
              </a:rPr>
              <a:t>B</a:t>
            </a:r>
          </a:p>
        </p:txBody>
      </p:sp>
      <p:sp>
        <p:nvSpPr>
          <p:cNvPr id="18" name="TextBox 17"/>
          <p:cNvSpPr txBox="1"/>
          <p:nvPr/>
        </p:nvSpPr>
        <p:spPr>
          <a:xfrm>
            <a:off x="6163118" y="3436232"/>
            <a:ext cx="370614" cy="400110"/>
          </a:xfrm>
          <a:prstGeom prst="rect">
            <a:avLst/>
          </a:prstGeom>
          <a:noFill/>
        </p:spPr>
        <p:txBody>
          <a:bodyPr wrap="none" rtlCol="0">
            <a:spAutoFit/>
          </a:bodyPr>
          <a:lstStyle/>
          <a:p>
            <a:r>
              <a:rPr lang="en-US" sz="2000" b="0" dirty="0">
                <a:solidFill>
                  <a:schemeClr val="tx1"/>
                </a:solidFill>
              </a:rPr>
              <a:t>C</a:t>
            </a:r>
          </a:p>
        </p:txBody>
      </p:sp>
      <p:sp>
        <p:nvSpPr>
          <p:cNvPr id="19" name="TextBox 18"/>
          <p:cNvSpPr txBox="1"/>
          <p:nvPr/>
        </p:nvSpPr>
        <p:spPr>
          <a:xfrm>
            <a:off x="6163118" y="4257819"/>
            <a:ext cx="370614" cy="400110"/>
          </a:xfrm>
          <a:prstGeom prst="rect">
            <a:avLst/>
          </a:prstGeom>
          <a:noFill/>
        </p:spPr>
        <p:txBody>
          <a:bodyPr wrap="none" rtlCol="0">
            <a:spAutoFit/>
          </a:bodyPr>
          <a:lstStyle/>
          <a:p>
            <a:r>
              <a:rPr lang="en-US" sz="2000" b="0" dirty="0">
                <a:solidFill>
                  <a:schemeClr val="tx1"/>
                </a:solidFill>
              </a:rPr>
              <a:t>D</a:t>
            </a:r>
          </a:p>
        </p:txBody>
      </p:sp>
      <p:sp>
        <p:nvSpPr>
          <p:cNvPr id="20" name="TextBox 19"/>
          <p:cNvSpPr txBox="1"/>
          <p:nvPr/>
        </p:nvSpPr>
        <p:spPr>
          <a:xfrm>
            <a:off x="6170331" y="4958117"/>
            <a:ext cx="356188" cy="400110"/>
          </a:xfrm>
          <a:prstGeom prst="rect">
            <a:avLst/>
          </a:prstGeom>
          <a:noFill/>
        </p:spPr>
        <p:txBody>
          <a:bodyPr wrap="none" rtlCol="0">
            <a:spAutoFit/>
          </a:bodyPr>
          <a:lstStyle/>
          <a:p>
            <a:r>
              <a:rPr lang="en-US" sz="2000" b="0" dirty="0">
                <a:solidFill>
                  <a:schemeClr val="tx1"/>
                </a:solidFill>
              </a:rPr>
              <a:t>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51554" name="Rectangle 3"/>
          <p:cNvSpPr>
            <a:spLocks noGrp="1" noChangeArrowheads="1"/>
          </p:cNvSpPr>
          <p:nvPr>
            <p:ph idx="1"/>
          </p:nvPr>
        </p:nvSpPr>
        <p:spPr/>
        <p:txBody>
          <a:bodyPr/>
          <a:lstStyle/>
          <a:p>
            <a:pPr marL="0" lvl="1" indent="0" eaLnBrk="1" hangingPunct="1">
              <a:buNone/>
              <a:defRPr/>
            </a:pPr>
            <a:r>
              <a:rPr lang="es-ES_tradnl" sz="2400" b="1" dirty="0">
                <a:solidFill>
                  <a:srgbClr val="E97635"/>
                </a:solidFill>
                <a:latin typeface="Arial Narrow" charset="0"/>
              </a:rPr>
              <a:t>Los alimentos se deben almacenar en un lugar limpio y seco, lejos del polvo y otros contaminantes:</a:t>
            </a:r>
          </a:p>
          <a:p>
            <a:pPr lvl="1" eaLnBrk="1" hangingPunct="1">
              <a:defRPr/>
            </a:pPr>
            <a:r>
              <a:rPr lang="es-ES_tradnl" dirty="0">
                <a:solidFill>
                  <a:srgbClr val="000000"/>
                </a:solidFill>
                <a:latin typeface="Arial Narrow" charset="0"/>
              </a:rPr>
              <a:t>Para prevenir la contaminación, </a:t>
            </a:r>
            <a:r>
              <a:rPr lang="es-ES_tradnl" dirty="0">
                <a:solidFill>
                  <a:srgbClr val="FF0000"/>
                </a:solidFill>
                <a:latin typeface="Arial Narrow" charset="0"/>
              </a:rPr>
              <a:t>NUNCA</a:t>
            </a:r>
            <a:r>
              <a:rPr lang="es-ES_tradnl" dirty="0">
                <a:solidFill>
                  <a:srgbClr val="000000"/>
                </a:solidFill>
                <a:latin typeface="Arial Narrow" charset="0"/>
              </a:rPr>
              <a:t> debe almacenar alimentos en estas áreas:</a:t>
            </a:r>
          </a:p>
          <a:p>
            <a:pPr lvl="2" eaLnBrk="1" hangingPunct="1">
              <a:defRPr/>
            </a:pPr>
            <a:r>
              <a:rPr lang="es-ES_tradnl" dirty="0">
                <a:solidFill>
                  <a:srgbClr val="000000"/>
                </a:solidFill>
                <a:latin typeface="Arial Narrow" charset="0"/>
              </a:rPr>
              <a:t>Armarios o vestidores</a:t>
            </a:r>
          </a:p>
          <a:p>
            <a:pPr lvl="2" eaLnBrk="1" hangingPunct="1">
              <a:defRPr/>
            </a:pPr>
            <a:r>
              <a:rPr lang="es-ES_tradnl" dirty="0">
                <a:solidFill>
                  <a:srgbClr val="000000"/>
                </a:solidFill>
                <a:latin typeface="Arial Narrow" charset="0"/>
              </a:rPr>
              <a:t>Baños o áreas para basura</a:t>
            </a:r>
          </a:p>
          <a:p>
            <a:pPr lvl="2" eaLnBrk="1" hangingPunct="1">
              <a:defRPr/>
            </a:pPr>
            <a:r>
              <a:rPr lang="es-ES_tradnl" dirty="0">
                <a:solidFill>
                  <a:srgbClr val="000000"/>
                </a:solidFill>
                <a:latin typeface="Arial Narrow" charset="0"/>
              </a:rPr>
              <a:t>Cuartos de máquinas</a:t>
            </a:r>
          </a:p>
          <a:p>
            <a:pPr lvl="2" eaLnBrk="1" hangingPunct="1">
              <a:defRPr/>
            </a:pPr>
            <a:r>
              <a:rPr lang="es-ES_tradnl" dirty="0">
                <a:solidFill>
                  <a:srgbClr val="000000"/>
                </a:solidFill>
                <a:latin typeface="Arial Narrow" charset="0"/>
              </a:rPr>
              <a:t>Debajo de cañerías expuestas o de tuberías que goteen</a:t>
            </a:r>
          </a:p>
          <a:p>
            <a:pPr lvl="2" eaLnBrk="1" hangingPunct="1">
              <a:defRPr/>
            </a:pPr>
            <a:r>
              <a:rPr lang="es-ES_tradnl" dirty="0">
                <a:solidFill>
                  <a:srgbClr val="000000"/>
                </a:solidFill>
                <a:latin typeface="Arial Narrow" charset="0"/>
              </a:rPr>
              <a:t>Debajo de escaleras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5-33</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7"/>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50530" name="Rectangle 2"/>
          <p:cNvSpPr>
            <a:spLocks noGrp="1" noChangeArrowheads="1"/>
          </p:cNvSpPr>
          <p:nvPr>
            <p:ph idx="1"/>
          </p:nvPr>
        </p:nvSpPr>
        <p:spPr>
          <a:xfrm>
            <a:off x="409575" y="1143000"/>
            <a:ext cx="6113463" cy="5577681"/>
          </a:xfrm>
        </p:spPr>
        <p:txBody>
          <a:bodyPr/>
          <a:lstStyle/>
          <a:p>
            <a:pPr marL="0" indent="0" eaLnBrk="1" hangingPunct="1">
              <a:defRPr/>
            </a:pPr>
            <a:r>
              <a:rPr lang="es-ES_tradnl" dirty="0">
                <a:latin typeface="Arial Narrow" charset="0"/>
              </a:rPr>
              <a:t>Manejo de alimentos dañados, echados a perder o almacenados incorrectamente:</a:t>
            </a:r>
            <a:endParaRPr lang="es-ES_tradnl" sz="1800" i="1" dirty="0">
              <a:latin typeface="Arial Narrow" charset="0"/>
            </a:endParaRPr>
          </a:p>
          <a:p>
            <a:pPr lvl="1" eaLnBrk="1" hangingPunct="1">
              <a:defRPr/>
            </a:pPr>
            <a:r>
              <a:rPr lang="es-ES_tradnl" dirty="0">
                <a:solidFill>
                  <a:srgbClr val="000000"/>
                </a:solidFill>
                <a:latin typeface="Arial Narrow" charset="0"/>
              </a:rPr>
              <a:t>Deseche los alimentos que ya no son seguros:</a:t>
            </a:r>
          </a:p>
          <a:p>
            <a:pPr lvl="2" eaLnBrk="1" hangingPunct="1">
              <a:defRPr/>
            </a:pPr>
            <a:r>
              <a:rPr lang="es-ES_tradnl" dirty="0"/>
              <a:t>Alimentos expirados, dañados, echados a perder o almacenados incorrectamente.</a:t>
            </a:r>
          </a:p>
          <a:p>
            <a:pPr lvl="2" eaLnBrk="1" hangingPunct="1">
              <a:defRPr/>
            </a:pPr>
            <a:r>
              <a:rPr lang="es-ES_tradnl" dirty="0"/>
              <a:t>Alimentos a los que les falta la fecha.</a:t>
            </a:r>
          </a:p>
          <a:p>
            <a:pPr lvl="2" eaLnBrk="1" hangingPunct="1">
              <a:defRPr/>
            </a:pPr>
            <a:r>
              <a:rPr lang="es-ES_tradnl" dirty="0"/>
              <a:t>Alimentos TCS listos para comer que han caducado.</a:t>
            </a:r>
          </a:p>
          <a:p>
            <a:pPr lvl="2" eaLnBrk="1" hangingPunct="1">
              <a:defRPr/>
            </a:pPr>
            <a:r>
              <a:rPr lang="es-ES_tradnl" dirty="0"/>
              <a:t>Alimentos que han excedido los requerimientos de tiempo y temperatura.</a:t>
            </a:r>
          </a:p>
          <a:p>
            <a:pPr lvl="1" eaLnBrk="1" hangingPunct="1">
              <a:defRPr/>
            </a:pPr>
            <a:r>
              <a:rPr lang="es-ES_tradnl" dirty="0"/>
              <a:t> </a:t>
            </a:r>
            <a:r>
              <a:rPr lang="es-ES_tradnl" dirty="0">
                <a:solidFill>
                  <a:srgbClr val="000000"/>
                </a:solidFill>
                <a:latin typeface="Arial Narrow" charset="0"/>
              </a:rPr>
              <a:t>Si va a regresar un producto al proveedor:</a:t>
            </a:r>
            <a:endParaRPr lang="es-ES_tradnl" dirty="0"/>
          </a:p>
          <a:p>
            <a:pPr lvl="2" eaLnBrk="1" hangingPunct="1">
              <a:defRPr/>
            </a:pPr>
            <a:r>
              <a:rPr lang="es-ES_tradnl" dirty="0"/>
              <a:t>Almacene el alimento lejos de otros alimentos y del equipo.</a:t>
            </a:r>
          </a:p>
          <a:p>
            <a:pPr lvl="2" eaLnBrk="1" hangingPunct="1">
              <a:defRPr/>
            </a:pPr>
            <a:r>
              <a:rPr lang="es-ES_tradnl" dirty="0"/>
              <a:t>Etiquete el alimento para que no lo usen.</a:t>
            </a:r>
            <a:endParaRPr lang="es-ES_tradnl"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5-34</a:t>
            </a:r>
          </a:p>
        </p:txBody>
      </p:sp>
      <p:pic>
        <p:nvPicPr>
          <p:cNvPr id="10" name="Picture Placeholder 9">
            <a:extLst>
              <a:ext uri="{FF2B5EF4-FFF2-40B4-BE49-F238E27FC236}">
                <a16:creationId xmlns:a16="http://schemas.microsoft.com/office/drawing/2014/main" id="{D012F699-E74D-44A2-ADE1-B911006CE232}"/>
              </a:ext>
            </a:extLst>
          </p:cNvPr>
          <p:cNvPicPr>
            <a:picLocks noGrp="1" noChangeAspect="1"/>
          </p:cNvPicPr>
          <p:nvPr>
            <p:ph type="pic" sz="quarter" idx="12"/>
          </p:nvPr>
        </p:nvPicPr>
        <p:blipFill>
          <a:blip r:embed="rId3"/>
          <a:stretch>
            <a:fillRect/>
          </a:stretch>
        </p:blipFill>
        <p:spPr>
          <a:xfrm>
            <a:off x="6523038" y="1346502"/>
            <a:ext cx="2103437" cy="1896141"/>
          </a:xfrm>
        </p:spPr>
      </p:pic>
    </p:spTree>
    <p:extLst>
      <p:ext uri="{BB962C8B-B14F-4D97-AF65-F5344CB8AC3E}">
        <p14:creationId xmlns:p14="http://schemas.microsoft.com/office/powerpoint/2010/main" val="19700473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9"/>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 Preparación</a:t>
            </a:r>
          </a:p>
        </p:txBody>
      </p:sp>
      <p:sp>
        <p:nvSpPr>
          <p:cNvPr id="152578" name="Rectangle 4"/>
          <p:cNvSpPr>
            <a:spLocks noGrp="1" noChangeArrowheads="1"/>
          </p:cNvSpPr>
          <p:nvPr>
            <p:ph idx="1"/>
          </p:nvPr>
        </p:nvSpPr>
        <p:spPr>
          <a:xfrm>
            <a:off x="409576" y="1143000"/>
            <a:ext cx="7904692" cy="4983163"/>
          </a:xfrm>
          <a:noFill/>
        </p:spPr>
        <p:txBody>
          <a:bodyPr/>
          <a:lstStyle/>
          <a:p>
            <a:pPr marL="0" indent="0" eaLnBrk="1" hangingPunct="1">
              <a:defRPr/>
            </a:pPr>
            <a:r>
              <a:rPr lang="es-ES_tradnl" dirty="0">
                <a:latin typeface="Arial Narrow" charset="0"/>
                <a:cs typeface="+mn-cs"/>
              </a:rPr>
              <a:t>Objetivos:</a:t>
            </a:r>
            <a:endParaRPr lang="es-ES_tradnl" i="1" dirty="0">
              <a:latin typeface="Arial Narrow" charset="0"/>
              <a:cs typeface="+mn-cs"/>
            </a:endParaRPr>
          </a:p>
          <a:p>
            <a:pPr marL="0" lvl="1" indent="0" eaLnBrk="1" hangingPunct="1">
              <a:buNone/>
              <a:defRPr/>
            </a:pPr>
            <a:r>
              <a:rPr lang="es-ES_tradnl" dirty="0">
                <a:latin typeface="Arial Narrow" charset="0"/>
              </a:rPr>
              <a:t>Al final de este capítulo, usted podrá identificar lo siguiente:</a:t>
            </a:r>
          </a:p>
          <a:p>
            <a:pPr lvl="1" eaLnBrk="1" hangingPunct="1">
              <a:defRPr/>
            </a:pPr>
            <a:r>
              <a:rPr lang="es-ES_tradnl" dirty="0">
                <a:latin typeface="Arial Narrow" charset="0"/>
              </a:rPr>
              <a:t>Las formas de prevenir la contaminación cruzada, y el abuso de tiempo y temperatura.</a:t>
            </a:r>
          </a:p>
          <a:p>
            <a:pPr lvl="1" eaLnBrk="1" hangingPunct="1">
              <a:defRPr/>
            </a:pPr>
            <a:r>
              <a:rPr lang="es-ES_tradnl" dirty="0">
                <a:latin typeface="Arial Narrow" charset="0"/>
              </a:rPr>
              <a:t>Las formas correctas de descongelar los alimentos.</a:t>
            </a:r>
          </a:p>
          <a:p>
            <a:pPr lvl="1" eaLnBrk="1" hangingPunct="1">
              <a:defRPr/>
            </a:pPr>
            <a:r>
              <a:rPr lang="es-ES_tradnl" dirty="0">
                <a:latin typeface="Arial Narrow" charset="0"/>
              </a:rPr>
              <a:t>Las temperaturas internas mínimas para cocinar los alimentos de manera segura.</a:t>
            </a:r>
          </a:p>
          <a:p>
            <a:pPr lvl="1" eaLnBrk="1" hangingPunct="1">
              <a:defRPr/>
            </a:pPr>
            <a:r>
              <a:rPr lang="es-ES_tradnl" dirty="0">
                <a:latin typeface="Arial Narrow" charset="0"/>
              </a:rPr>
              <a:t>Las formas correctas de enfriar y recalentar alimentos.</a:t>
            </a:r>
          </a:p>
        </p:txBody>
      </p:sp>
      <p:sp>
        <p:nvSpPr>
          <p:cNvPr id="15257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206"/>
          <a:stretch/>
        </p:blipFill>
        <p:spPr>
          <a:xfrm>
            <a:off x="6523038" y="1243013"/>
            <a:ext cx="2103437" cy="2103120"/>
          </a:xfrm>
        </p:spPr>
      </p:pic>
      <p:sp>
        <p:nvSpPr>
          <p:cNvPr id="153605"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 </a:t>
            </a:r>
          </a:p>
        </p:txBody>
      </p:sp>
      <p:sp>
        <p:nvSpPr>
          <p:cNvPr id="153602" name="Rectangle 4"/>
          <p:cNvSpPr>
            <a:spLocks noGrp="1" noChangeArrowheads="1"/>
          </p:cNvSpPr>
          <p:nvPr>
            <p:ph idx="1"/>
          </p:nvPr>
        </p:nvSpPr>
        <p:spPr>
          <a:xfrm>
            <a:off x="409575" y="1143000"/>
            <a:ext cx="5854747" cy="4983163"/>
          </a:xfrm>
        </p:spPr>
        <p:txBody>
          <a:bodyPr/>
          <a:lstStyle/>
          <a:p>
            <a:pPr marL="0" indent="0" eaLnBrk="1" hangingPunct="1">
              <a:defRPr/>
            </a:pPr>
            <a:r>
              <a:rPr lang="es-ES_tradnl" dirty="0">
                <a:latin typeface="Arial Narrow" charset="0"/>
              </a:rPr>
              <a:t>Al preparar alimentos:</a:t>
            </a:r>
            <a:endParaRPr lang="es-ES_tradnl" i="1" dirty="0">
              <a:latin typeface="Arial Narrow" charset="0"/>
            </a:endParaRPr>
          </a:p>
          <a:p>
            <a:pPr lvl="1" eaLnBrk="1" hangingPunct="1">
              <a:defRPr/>
            </a:pPr>
            <a:r>
              <a:rPr lang="es-ES_tradnl" dirty="0">
                <a:latin typeface="Arial Narrow" charset="0"/>
              </a:rPr>
              <a:t>Asegúrese de que los puestos de trabajo, las tablas de cortar y los utensilios estén limpios y sanitizados.</a:t>
            </a:r>
          </a:p>
          <a:p>
            <a:pPr lvl="1" eaLnBrk="1" hangingPunct="1">
              <a:defRPr/>
            </a:pPr>
            <a:r>
              <a:rPr lang="es-ES_tradnl" dirty="0">
                <a:latin typeface="Arial Narrow" charset="0"/>
              </a:rPr>
              <a:t>Saque del refrigerador sólo la cantidad de alimentos que pueda preparar en un período corto.</a:t>
            </a:r>
          </a:p>
          <a:p>
            <a:pPr lvl="2" eaLnBrk="1" hangingPunct="1">
              <a:defRPr/>
            </a:pPr>
            <a:r>
              <a:rPr lang="es-ES_tradnl" dirty="0">
                <a:latin typeface="Arial Narrow" charset="0"/>
              </a:rPr>
              <a:t>Así previene el abuso de tiempo y temperatura.</a:t>
            </a:r>
          </a:p>
          <a:p>
            <a:pPr lvl="1" eaLnBrk="1" hangingPunct="1">
              <a:defRPr/>
            </a:pPr>
            <a:r>
              <a:rPr lang="es-ES_tradnl" dirty="0">
                <a:latin typeface="Arial Narrow" charset="0"/>
              </a:rPr>
              <a:t>Vuelva a poner en el refrigerador los alimentos preparados, o cocínelos, lo más pronto posible.</a:t>
            </a: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a:t>
            </a:r>
          </a:p>
        </p:txBody>
      </p:sp>
      <p:sp>
        <p:nvSpPr>
          <p:cNvPr id="154626" name="Rectangle 4"/>
          <p:cNvSpPr>
            <a:spLocks noGrp="1" noChangeArrowheads="1"/>
          </p:cNvSpPr>
          <p:nvPr>
            <p:ph idx="1"/>
          </p:nvPr>
        </p:nvSpPr>
        <p:spPr/>
        <p:txBody>
          <a:bodyPr/>
          <a:lstStyle/>
          <a:p>
            <a:pPr marL="0" indent="0" eaLnBrk="1" hangingPunct="1">
              <a:defRPr/>
            </a:pPr>
            <a:r>
              <a:rPr lang="es-ES_tradnl" dirty="0">
                <a:latin typeface="Arial Narrow" charset="0"/>
              </a:rPr>
              <a:t>Aditivos para alimentos o aditivos de color:</a:t>
            </a:r>
            <a:endParaRPr lang="es-ES_tradnl" i="1" dirty="0">
              <a:latin typeface="Arial Narrow" charset="0"/>
            </a:endParaRPr>
          </a:p>
          <a:p>
            <a:pPr lvl="1" eaLnBrk="1" hangingPunct="1">
              <a:defRPr/>
            </a:pPr>
            <a:r>
              <a:rPr lang="es-ES_tradnl" dirty="0"/>
              <a:t>Use sólo los aditivos aprobados por la autoridad reguladora local.</a:t>
            </a:r>
          </a:p>
          <a:p>
            <a:pPr lvl="1" eaLnBrk="1" hangingPunct="1">
              <a:defRPr/>
            </a:pPr>
            <a:r>
              <a:rPr lang="es-ES_tradnl" dirty="0">
                <a:solidFill>
                  <a:srgbClr val="FF0000"/>
                </a:solidFill>
              </a:rPr>
              <a:t>NUNCA</a:t>
            </a:r>
            <a:r>
              <a:rPr lang="es-ES_tradnl" dirty="0"/>
              <a:t> use más aditivos que los permitidos por la ley.</a:t>
            </a:r>
          </a:p>
          <a:p>
            <a:pPr lvl="1" eaLnBrk="1" hangingPunct="1">
              <a:defRPr/>
            </a:pPr>
            <a:r>
              <a:rPr lang="es-ES_tradnl" dirty="0">
                <a:solidFill>
                  <a:srgbClr val="FF0000"/>
                </a:solidFill>
              </a:rPr>
              <a:t>NUNCA</a:t>
            </a:r>
            <a:r>
              <a:rPr lang="es-ES_tradnl" dirty="0"/>
              <a:t> use aditivos para alterar la apariencia de los alimentos.</a:t>
            </a:r>
          </a:p>
          <a:p>
            <a:pPr lvl="1" eaLnBrk="1" hangingPunct="1">
              <a:defRPr/>
            </a:pPr>
            <a:r>
              <a:rPr lang="es-ES_tradnl" dirty="0">
                <a:solidFill>
                  <a:srgbClr val="FF0000"/>
                </a:solidFill>
              </a:rPr>
              <a:t>NO</a:t>
            </a:r>
            <a:r>
              <a:rPr lang="es-ES_tradnl" dirty="0"/>
              <a:t> venda frutas y verduras que hayan recibido tratamiento con sulfitos antes de llegar al establecimiento.</a:t>
            </a:r>
          </a:p>
          <a:p>
            <a:pPr lvl="1" eaLnBrk="1" hangingPunct="1">
              <a:defRPr/>
            </a:pPr>
            <a:r>
              <a:rPr lang="es-ES_tradnl" dirty="0">
                <a:solidFill>
                  <a:srgbClr val="FF0000"/>
                </a:solidFill>
              </a:rPr>
              <a:t>NUNCA</a:t>
            </a:r>
            <a:r>
              <a:rPr lang="es-ES_tradnl" dirty="0"/>
              <a:t> agregue sulfitos a las frutas y verduras que se comerán crudas.</a:t>
            </a: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a:t>
            </a:r>
          </a:p>
        </p:txBody>
      </p:sp>
      <p:sp>
        <p:nvSpPr>
          <p:cNvPr id="155650" name="Rectangle 4"/>
          <p:cNvSpPr>
            <a:spLocks noGrp="1" noChangeArrowheads="1"/>
          </p:cNvSpPr>
          <p:nvPr>
            <p:ph idx="1"/>
          </p:nvPr>
        </p:nvSpPr>
        <p:spPr/>
        <p:txBody>
          <a:bodyPr/>
          <a:lstStyle/>
          <a:p>
            <a:pPr marL="0" indent="0" eaLnBrk="1" hangingPunct="1">
              <a:defRPr/>
            </a:pPr>
            <a:r>
              <a:rPr lang="es-ES_tradnl" dirty="0">
                <a:latin typeface="Arial Narrow" charset="0"/>
              </a:rPr>
              <a:t>Presente los alimentos con honestidad:</a:t>
            </a:r>
            <a:endParaRPr lang="es-ES_tradnl" i="1" dirty="0">
              <a:latin typeface="Arial Narrow" charset="0"/>
            </a:endParaRPr>
          </a:p>
          <a:p>
            <a:pPr lvl="1" eaLnBrk="1" hangingPunct="1">
              <a:defRPr/>
            </a:pPr>
            <a:r>
              <a:rPr lang="es-ES_tradnl" dirty="0">
                <a:solidFill>
                  <a:srgbClr val="FF0000"/>
                </a:solidFill>
                <a:latin typeface="Arial Narrow" charset="0"/>
              </a:rPr>
              <a:t>NO</a:t>
            </a:r>
            <a:r>
              <a:rPr lang="es-ES_tradnl" dirty="0">
                <a:latin typeface="Arial Narrow" charset="0"/>
              </a:rPr>
              <a:t> use nada de lo siguiente para dar una apariencia falsa de los alimentos:</a:t>
            </a:r>
          </a:p>
          <a:p>
            <a:pPr lvl="2" eaLnBrk="1" hangingPunct="1">
              <a:defRPr/>
            </a:pPr>
            <a:r>
              <a:rPr lang="es-ES_tradnl" dirty="0">
                <a:latin typeface="Arial Narrow" charset="0"/>
              </a:rPr>
              <a:t>Aditivos para alimentos o aditivos de color</a:t>
            </a:r>
          </a:p>
          <a:p>
            <a:pPr lvl="2" eaLnBrk="1" hangingPunct="1">
              <a:defRPr/>
            </a:pPr>
            <a:r>
              <a:rPr lang="es-ES_tradnl" dirty="0">
                <a:latin typeface="Arial Narrow" charset="0"/>
              </a:rPr>
              <a:t>Envolturas de color</a:t>
            </a:r>
          </a:p>
          <a:p>
            <a:pPr lvl="2" eaLnBrk="1" hangingPunct="1">
              <a:defRPr/>
            </a:pPr>
            <a:r>
              <a:rPr lang="es-ES_tradnl" dirty="0">
                <a:latin typeface="Arial Narrow" charset="0"/>
              </a:rPr>
              <a:t>Luces</a:t>
            </a:r>
          </a:p>
          <a:p>
            <a:pPr lvl="1" eaLnBrk="1" hangingPunct="1">
              <a:defRPr/>
            </a:pPr>
            <a:r>
              <a:rPr lang="es-ES_tradnl" dirty="0">
                <a:latin typeface="Arial Narrow" charset="0"/>
              </a:rPr>
              <a:t>Los alimentos deben presentarse tal como se describen.</a:t>
            </a:r>
          </a:p>
          <a:p>
            <a:pPr lvl="2" eaLnBrk="1" hangingPunct="1">
              <a:defRPr/>
            </a:pPr>
            <a:r>
              <a:rPr lang="es-ES_tradnl" dirty="0">
                <a:latin typeface="Arial Narrow" charset="0"/>
              </a:rPr>
              <a:t>Por ejemplo, si su menú ofrece “Bacalao frito”, no puede substituirlo por otro pescado.</a:t>
            </a:r>
          </a:p>
          <a:p>
            <a:pPr lvl="1" eaLnBrk="1" hangingPunct="1">
              <a:defRPr/>
            </a:pPr>
            <a:r>
              <a:rPr lang="es-ES_tradnl" dirty="0">
                <a:latin typeface="Arial Narrow" charset="0"/>
              </a:rPr>
              <a:t>Los alimentos que no se presenten honestamente, se deben tirar.</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a:t>
            </a:r>
          </a:p>
        </p:txBody>
      </p:sp>
      <p:sp>
        <p:nvSpPr>
          <p:cNvPr id="156674" name="Rectangle 4"/>
          <p:cNvSpPr>
            <a:spLocks noGrp="1" noChangeArrowheads="1"/>
          </p:cNvSpPr>
          <p:nvPr>
            <p:ph idx="1"/>
          </p:nvPr>
        </p:nvSpPr>
        <p:spPr/>
        <p:txBody>
          <a:bodyPr/>
          <a:lstStyle/>
          <a:p>
            <a:pPr marL="0" indent="0" eaLnBrk="1" hangingPunct="1">
              <a:defRPr/>
            </a:pPr>
            <a:r>
              <a:rPr lang="es-ES_tradnl" dirty="0">
                <a:latin typeface="Arial Narrow" charset="0"/>
              </a:rPr>
              <a:t>Acciones correctivas:</a:t>
            </a:r>
            <a:endParaRPr lang="es-ES_tradnl" i="1" dirty="0">
              <a:latin typeface="Arial Narrow" charset="0"/>
            </a:endParaRPr>
          </a:p>
          <a:p>
            <a:pPr lvl="1" eaLnBrk="1" hangingPunct="1">
              <a:defRPr/>
            </a:pPr>
            <a:r>
              <a:rPr lang="es-ES_tradnl" dirty="0">
                <a:latin typeface="Arial Narrow" charset="0"/>
              </a:rPr>
              <a:t>Los alimentos se deben tirar en las siguientes situaciones:</a:t>
            </a:r>
          </a:p>
          <a:p>
            <a:pPr lvl="2" eaLnBrk="1" hangingPunct="1">
              <a:defRPr/>
            </a:pPr>
            <a:r>
              <a:rPr lang="es-ES_tradnl" dirty="0">
                <a:latin typeface="Arial Narrow" charset="0"/>
              </a:rPr>
              <a:t>Cuando los manejan empleados que han sido restringidos o excluidos del establecimiento debido a una enfermedad.</a:t>
            </a:r>
          </a:p>
          <a:p>
            <a:pPr lvl="2" eaLnBrk="1" hangingPunct="1">
              <a:defRPr/>
            </a:pPr>
            <a:r>
              <a:rPr lang="es-ES_tradnl" dirty="0">
                <a:latin typeface="Arial Narrow" charset="0"/>
              </a:rPr>
              <a:t>Cuando los contaminaron con las manos o los fluidos corporales, por ejemplo al estornudar.</a:t>
            </a:r>
          </a:p>
          <a:p>
            <a:pPr lvl="2" eaLnBrk="1" hangingPunct="1">
              <a:defRPr/>
            </a:pPr>
            <a:r>
              <a:rPr lang="es-ES_tradnl" dirty="0">
                <a:latin typeface="Arial Narrow" charset="0"/>
              </a:rPr>
              <a:t>Cuando ya no cumplen los requerimientos de tiempo y temperatura diseñados para mantener seguros los alimentos.</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7651" name="Rectangle 3"/>
          <p:cNvSpPr>
            <a:spLocks noGrp="1" noChangeArrowheads="1"/>
          </p:cNvSpPr>
          <p:nvPr>
            <p:ph idx="1"/>
          </p:nvPr>
        </p:nvSpPr>
        <p:spPr/>
        <p:txBody>
          <a:bodyPr/>
          <a:lstStyle/>
          <a:p>
            <a:pPr marL="0" lvl="1" indent="0" eaLnBrk="1" hangingPunct="1">
              <a:spcAft>
                <a:spcPts val="0"/>
              </a:spcAft>
              <a:buNone/>
            </a:pPr>
            <a:r>
              <a:rPr lang="es-ES" sz="2400" b="1" dirty="0">
                <a:solidFill>
                  <a:srgbClr val="E97635"/>
                </a:solidFill>
                <a:ea typeface="ＭＳ Ｐゴシック"/>
                <a:cs typeface="ＭＳ Ｐゴシック"/>
              </a:rPr>
              <a:t>Los malos hábitos de higiene personal pueden causar una enfermedad transmitida por alimentos cuando los empleados: </a:t>
            </a:r>
          </a:p>
          <a:p>
            <a:pPr lvl="1" eaLnBrk="1" hangingPunct="1">
              <a:spcAft>
                <a:spcPts val="0"/>
              </a:spcAft>
              <a:buFont typeface="Wingdings"/>
              <a:buChar char="l"/>
            </a:pPr>
            <a:r>
              <a:rPr lang="es-ES" dirty="0">
                <a:ea typeface="ＭＳ Ｐゴシック"/>
                <a:cs typeface="ＭＳ Ｐゴシック"/>
              </a:rPr>
              <a:t>No se lavan las manos correctamente después de ir al baño.</a:t>
            </a:r>
          </a:p>
          <a:p>
            <a:pPr lvl="1" eaLnBrk="1" hangingPunct="1">
              <a:spcAft>
                <a:spcPts val="0"/>
              </a:spcAft>
              <a:buFont typeface="Wingdings"/>
              <a:buChar char="l"/>
            </a:pPr>
            <a:r>
              <a:rPr lang="es-ES" dirty="0">
                <a:ea typeface="ＭＳ Ｐゴシック"/>
                <a:cs typeface="ＭＳ Ｐゴシック"/>
              </a:rPr>
              <a:t>Tosen o estornudan sobre los alimentos.</a:t>
            </a:r>
          </a:p>
          <a:p>
            <a:pPr lvl="1" eaLnBrk="1" hangingPunct="1">
              <a:spcAft>
                <a:spcPts val="0"/>
              </a:spcAft>
              <a:buFont typeface="Wingdings"/>
              <a:buChar char="l"/>
            </a:pPr>
            <a:r>
              <a:rPr lang="es-ES" dirty="0">
                <a:ea typeface="ＭＳ Ｐゴシック"/>
                <a:cs typeface="ＭＳ Ｐゴシック"/>
              </a:rPr>
              <a:t>Se tocan o rascan las heridas y después toca los alimentos.</a:t>
            </a:r>
          </a:p>
          <a:p>
            <a:pPr lvl="1" eaLnBrk="1" hangingPunct="1">
              <a:spcAft>
                <a:spcPts val="0"/>
              </a:spcAft>
              <a:buFont typeface="Wingdings"/>
              <a:buChar char="l"/>
            </a:pPr>
            <a:r>
              <a:rPr lang="es-ES" dirty="0">
                <a:ea typeface="ＭＳ Ｐゴシック"/>
                <a:cs typeface="ＭＳ Ｐゴシック"/>
              </a:rPr>
              <a:t>Trabajan cuando están enfermos.</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1-17</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18997BC-E32F-455A-BF7C-68D3AEF8265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s-ES_tradnl" dirty="0">
                <a:latin typeface="Arial Narrow" charset="0"/>
                <a:cs typeface="+mj-cs"/>
              </a:rPr>
              <a:t>Descongelación</a:t>
            </a:r>
          </a:p>
        </p:txBody>
      </p:sp>
      <p:sp>
        <p:nvSpPr>
          <p:cNvPr id="157698" name="Rectangle 15"/>
          <p:cNvSpPr>
            <a:spLocks noGrp="1" noChangeArrowheads="1"/>
          </p:cNvSpPr>
          <p:nvPr>
            <p:ph idx="1"/>
          </p:nvPr>
        </p:nvSpPr>
        <p:spPr>
          <a:xfrm>
            <a:off x="409575" y="1143000"/>
            <a:ext cx="5841100" cy="4983163"/>
          </a:xfrm>
        </p:spPr>
        <p:txBody>
          <a:bodyPr/>
          <a:lstStyle/>
          <a:p>
            <a:pPr marL="0" indent="0" eaLnBrk="1" hangingPunct="1">
              <a:defRPr/>
            </a:pPr>
            <a:r>
              <a:rPr lang="es-ES_tradnl" dirty="0">
                <a:latin typeface="Arial Narrow" charset="0"/>
                <a:cs typeface="+mn-cs"/>
              </a:rPr>
              <a:t>Pautas generales para los alimentos TCS:</a:t>
            </a:r>
            <a:endParaRPr lang="es-ES_tradnl" i="1" dirty="0">
              <a:latin typeface="Arial Narrow" charset="0"/>
              <a:cs typeface="+mn-cs"/>
            </a:endParaRPr>
          </a:p>
          <a:p>
            <a:pPr lvl="1" eaLnBrk="1" hangingPunct="1">
              <a:buSzTx/>
              <a:defRPr/>
            </a:pPr>
            <a:r>
              <a:rPr lang="es-ES_tradnl" dirty="0"/>
              <a:t>Descongele los alimentos en un refrigerador, manteniendo su temperatura </a:t>
            </a:r>
            <a:r>
              <a:rPr lang="es-ES_tradnl" dirty="0">
                <a:latin typeface="Arial Narrow" charset="0"/>
              </a:rPr>
              <a:t>a 41</a:t>
            </a:r>
            <a:r>
              <a:rPr lang="es-ES_tradnl" dirty="0">
                <a:solidFill>
                  <a:schemeClr val="tx1"/>
                </a:solidFill>
              </a:rPr>
              <a:t>ºF</a:t>
            </a:r>
            <a:r>
              <a:rPr lang="es-ES_tradnl" dirty="0">
                <a:latin typeface="Arial Narrow" charset="0"/>
              </a:rPr>
              <a:t> (5</a:t>
            </a:r>
            <a:r>
              <a:rPr lang="es-ES_tradnl" dirty="0">
                <a:solidFill>
                  <a:schemeClr val="tx1"/>
                </a:solidFill>
              </a:rPr>
              <a:t>ºC</a:t>
            </a:r>
            <a:r>
              <a:rPr lang="es-ES_tradnl" dirty="0">
                <a:latin typeface="Arial Narrow" charset="0"/>
              </a:rPr>
              <a:t>), </a:t>
            </a:r>
            <a:br>
              <a:rPr lang="es-ES_tradnl" dirty="0">
                <a:latin typeface="Arial Narrow" charset="0"/>
              </a:rPr>
            </a:br>
            <a:r>
              <a:rPr lang="es-ES_tradnl" dirty="0">
                <a:latin typeface="Arial Narrow" charset="0"/>
              </a:rPr>
              <a:t>o menos.</a:t>
            </a:r>
          </a:p>
          <a:p>
            <a:pPr lvl="1" eaLnBrk="1" hangingPunct="1">
              <a:defRPr/>
            </a:pPr>
            <a:r>
              <a:rPr lang="es-ES_tradnl" dirty="0">
                <a:latin typeface="Arial Narrow" charset="0"/>
              </a:rPr>
              <a:t>Sumerja los alimentos bajo un chorro de agua potable a 70ºF (21ºC), o menos.</a:t>
            </a:r>
          </a:p>
          <a:p>
            <a:pPr lvl="2" eaLnBrk="1" hangingPunct="1">
              <a:defRPr/>
            </a:pPr>
            <a:r>
              <a:rPr lang="es-ES_tradnl" dirty="0">
                <a:latin typeface="Arial Narrow" charset="0"/>
              </a:rPr>
              <a:t>Use un fregadero de preparación limpio y sanitizado.</a:t>
            </a:r>
          </a:p>
          <a:p>
            <a:pPr lvl="2" eaLnBrk="1" hangingPunct="1">
              <a:defRPr/>
            </a:pPr>
            <a:r>
              <a:rPr lang="es-ES_tradnl" dirty="0">
                <a:latin typeface="Arial Narrow" charset="0"/>
              </a:rPr>
              <a:t>El flujo del agua debe ser suficientemente fuerte para llevarse las partículas de alimentos sueltas.</a:t>
            </a:r>
          </a:p>
          <a:p>
            <a:pPr lvl="2" eaLnBrk="1" hangingPunct="1">
              <a:defRPr/>
            </a:pPr>
            <a:r>
              <a:rPr lang="es-ES_tradnl" dirty="0">
                <a:solidFill>
                  <a:srgbClr val="FF0000"/>
                </a:solidFill>
                <a:latin typeface="Arial Narrow" charset="0"/>
              </a:rPr>
              <a:t>NUNCA</a:t>
            </a:r>
            <a:r>
              <a:rPr lang="es-ES_tradnl" dirty="0">
                <a:latin typeface="Arial Narrow" charset="0"/>
              </a:rPr>
              <a:t> deje que la temperatura de los alimentos suba a más de 41ºF (5ºC) por más de cuatro horas.</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6-7</a:t>
            </a:r>
          </a:p>
        </p:txBody>
      </p:sp>
      <p:pic>
        <p:nvPicPr>
          <p:cNvPr id="8"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57646"/>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850B81F-A818-472B-B5C9-502D775379B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s-ES_tradnl" dirty="0">
                <a:latin typeface="Arial Narrow" charset="0"/>
                <a:cs typeface="+mj-cs"/>
              </a:rPr>
              <a:t>Descongelación</a:t>
            </a:r>
          </a:p>
        </p:txBody>
      </p:sp>
      <p:sp>
        <p:nvSpPr>
          <p:cNvPr id="157698" name="Rectangle 15"/>
          <p:cNvSpPr>
            <a:spLocks noGrp="1" noChangeArrowheads="1"/>
          </p:cNvSpPr>
          <p:nvPr>
            <p:ph idx="1"/>
          </p:nvPr>
        </p:nvSpPr>
        <p:spPr/>
        <p:txBody>
          <a:bodyPr/>
          <a:lstStyle/>
          <a:p>
            <a:pPr marL="0" indent="0" eaLnBrk="1" hangingPunct="1">
              <a:defRPr/>
            </a:pPr>
            <a:r>
              <a:rPr lang="es-ES_tradnl" dirty="0">
                <a:latin typeface="Arial Narrow" charset="0"/>
                <a:cs typeface="+mn-cs"/>
              </a:rPr>
              <a:t>Pautas generales para alimentos TCS:</a:t>
            </a:r>
            <a:endParaRPr lang="es-ES_tradnl" i="1" dirty="0">
              <a:latin typeface="Arial Narrow" charset="0"/>
              <a:cs typeface="+mn-cs"/>
            </a:endParaRPr>
          </a:p>
          <a:p>
            <a:pPr lvl="1" eaLnBrk="1" hangingPunct="1">
              <a:buSzTx/>
              <a:defRPr/>
            </a:pPr>
            <a:r>
              <a:rPr lang="es-ES_tradnl" dirty="0">
                <a:latin typeface="Arial Narrow" charset="0"/>
              </a:rPr>
              <a:t>Descongele los alimentos en un horno de microondas.</a:t>
            </a:r>
          </a:p>
          <a:p>
            <a:pPr lvl="2" eaLnBrk="1" hangingPunct="1">
              <a:buSzTx/>
              <a:defRPr/>
            </a:pPr>
            <a:r>
              <a:rPr lang="es-ES_tradnl" dirty="0">
                <a:latin typeface="Arial Narrow" charset="0"/>
              </a:rPr>
              <a:t>Cocínelos en equipo de cocción convencional, inmediatamente después de descongelarlos.</a:t>
            </a:r>
          </a:p>
          <a:p>
            <a:pPr lvl="1" eaLnBrk="1" hangingPunct="1">
              <a:buSzTx/>
              <a:defRPr/>
            </a:pPr>
            <a:r>
              <a:rPr lang="es-ES_tradnl" dirty="0">
                <a:latin typeface="Arial Narrow" charset="0"/>
              </a:rPr>
              <a:t>Descongele los alimentos como parte del proceso de cocción.</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6-8</a:t>
            </a:r>
          </a:p>
        </p:txBody>
      </p:sp>
      <p:pic>
        <p:nvPicPr>
          <p:cNvPr id="12"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63461"/>
            <a:ext cx="2103437" cy="2103119"/>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01589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Descongelación</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rPr>
              <a:t>Pescado empacado con reducción de oxígeno (ROP):</a:t>
            </a:r>
          </a:p>
          <a:p>
            <a:pPr lvl="1" eaLnBrk="1" hangingPunct="1">
              <a:defRPr/>
            </a:pPr>
            <a:r>
              <a:rPr lang="es-ES_tradnl" dirty="0">
                <a:latin typeface="Arial Narrow" charset="0"/>
              </a:rPr>
              <a:t>El pescado congelado que se recibe en un empaque con reducción de oxígeno se debe descongelar con mucho cuidado.</a:t>
            </a:r>
          </a:p>
          <a:p>
            <a:pPr lvl="1" eaLnBrk="1" hangingPunct="1">
              <a:defRPr/>
            </a:pPr>
            <a:r>
              <a:rPr lang="es-ES_tradnl" dirty="0">
                <a:latin typeface="Arial Narrow" charset="0"/>
              </a:rPr>
              <a:t>Si la etiqueta indica que el producto debe permanecer congelado hasta su uso, debe quitar el pescado del paquete:</a:t>
            </a:r>
          </a:p>
          <a:p>
            <a:pPr lvl="2" eaLnBrk="1" hangingPunct="1">
              <a:defRPr/>
            </a:pPr>
            <a:r>
              <a:rPr lang="es-ES_tradnl" dirty="0">
                <a:latin typeface="Arial Narrow" charset="0"/>
              </a:rPr>
              <a:t>Antes de descongelarlo en el refrigerador</a:t>
            </a:r>
          </a:p>
          <a:p>
            <a:pPr lvl="2" eaLnBrk="1" hangingPunct="1">
              <a:defRPr/>
            </a:pPr>
            <a:r>
              <a:rPr lang="es-ES_tradnl" dirty="0">
                <a:latin typeface="Arial Narrow" charset="0"/>
              </a:rPr>
              <a:t>Antes o inmediatamente después de descongelarlo bajo un chorro de agua</a:t>
            </a:r>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6-9</a:t>
            </a:r>
          </a:p>
        </p:txBody>
      </p:sp>
      <p:pic>
        <p:nvPicPr>
          <p:cNvPr id="6" name="Picture 5" descr="fishshrinkwrapp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645421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3"/>
          <p:cNvSpPr>
            <a:spLocks noGrp="1" noChangeArrowheads="1"/>
          </p:cNvSpPr>
          <p:nvPr>
            <p:ph type="title"/>
          </p:nvPr>
        </p:nvSpPr>
        <p:spPr/>
        <p:txBody>
          <a:bodyPr/>
          <a:lstStyle/>
          <a:p>
            <a:pPr eaLnBrk="1" hangingPunct="1">
              <a:defRPr/>
            </a:pPr>
            <a:r>
              <a:rPr lang="es-MX" dirty="0">
                <a:latin typeface="Arial Narrow" charset="0"/>
                <a:cs typeface="+mj-cs"/>
              </a:rPr>
              <a:t>Preparación de alimentos específicos</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s-MX" sz="2400" b="1" dirty="0">
                <a:solidFill>
                  <a:srgbClr val="E97635"/>
                </a:solidFill>
                <a:latin typeface="Arial Narrow" charset="0"/>
                <a:cs typeface="+mn-cs"/>
              </a:rPr>
              <a:t>Si empaca pescado usando el método de reducción de oxigeno, el pescado debe:</a:t>
            </a:r>
          </a:p>
          <a:p>
            <a:pPr lvl="1"/>
            <a:r>
              <a:rPr lang="es-MX" dirty="0"/>
              <a:t>Mantenerse congelado antes, después y durante el empaque</a:t>
            </a:r>
          </a:p>
          <a:p>
            <a:pPr lvl="1"/>
            <a:r>
              <a:rPr lang="es-MX" dirty="0"/>
              <a:t>Incluir una etiqueta que indique que el pescado debe mantenerse congelado hasta el momento de usarse</a:t>
            </a:r>
          </a:p>
          <a:p>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6-10</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10223414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8724" name="Rectangle 13"/>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58722" name="Rectangle 3"/>
          <p:cNvSpPr>
            <a:spLocks noGrp="1" noChangeArrowheads="1"/>
          </p:cNvSpPr>
          <p:nvPr>
            <p:ph idx="1"/>
          </p:nvPr>
        </p:nvSpPr>
        <p:spPr>
          <a:xfrm>
            <a:off x="409575" y="1143000"/>
            <a:ext cx="5952036" cy="5440363"/>
          </a:xfrm>
        </p:spPr>
        <p:txBody>
          <a:bodyPr/>
          <a:lstStyle/>
          <a:p>
            <a:pPr marL="0" indent="0" eaLnBrk="1" hangingPunct="1">
              <a:tabLst>
                <a:tab pos="571500" algn="l"/>
              </a:tabLst>
              <a:defRPr/>
            </a:pPr>
            <a:r>
              <a:rPr lang="es-ES_tradnl" dirty="0"/>
              <a:t>Frutas y verduras</a:t>
            </a:r>
            <a:r>
              <a:rPr lang="es-ES_tradnl" dirty="0">
                <a:latin typeface="Arial Narrow" charset="0"/>
                <a:cs typeface="+mn-cs"/>
              </a:rPr>
              <a:t>:</a:t>
            </a:r>
          </a:p>
          <a:p>
            <a:pPr lvl="1" eaLnBrk="1" hangingPunct="1">
              <a:tabLst>
                <a:tab pos="571500" algn="l"/>
              </a:tabLst>
              <a:defRPr/>
            </a:pPr>
            <a:r>
              <a:rPr lang="es-ES_tradnl" dirty="0"/>
              <a:t>Asegúrese de que las frutas y verduras no toquen superficies que están expuestas a la carne, las aves o los mariscos crudos.</a:t>
            </a:r>
          </a:p>
          <a:p>
            <a:pPr lvl="1" eaLnBrk="1" hangingPunct="1">
              <a:tabLst>
                <a:tab pos="571500" algn="l"/>
              </a:tabLst>
              <a:defRPr/>
            </a:pPr>
            <a:r>
              <a:rPr lang="es-ES_tradnl" dirty="0"/>
              <a:t>Lave muy bien las frutas y verduras antes de cortarlas, cocinarlas o combinarlas con otros ingredientes.</a:t>
            </a:r>
          </a:p>
          <a:p>
            <a:pPr lvl="1" eaLnBrk="1" hangingPunct="1">
              <a:tabLst>
                <a:tab pos="571500" algn="l"/>
              </a:tabLst>
              <a:defRPr/>
            </a:pPr>
            <a:r>
              <a:rPr lang="es-ES_tradnl" dirty="0"/>
              <a:t>Para lavar las frutas y verduras:</a:t>
            </a:r>
          </a:p>
          <a:p>
            <a:pPr lvl="2" eaLnBrk="1" hangingPunct="1">
              <a:tabLst>
                <a:tab pos="571500" algn="l"/>
              </a:tabLst>
              <a:defRPr/>
            </a:pPr>
            <a:r>
              <a:rPr lang="es-ES_tradnl" dirty="0"/>
              <a:t>El agua debe estar un poco más caliente que las frutas y verduras.</a:t>
            </a:r>
          </a:p>
          <a:p>
            <a:pPr lvl="2" eaLnBrk="1" hangingPunct="1">
              <a:tabLst>
                <a:tab pos="571500" algn="l"/>
              </a:tabLst>
              <a:defRPr/>
            </a:pPr>
            <a:r>
              <a:rPr lang="es-ES_tradnl" dirty="0"/>
              <a:t>Separe completamente las hojas de vegetales con hojas y enjuáguelas bien.</a:t>
            </a:r>
          </a:p>
          <a:p>
            <a:pPr lvl="1" eaLnBrk="1" hangingPunct="1">
              <a:tabLst>
                <a:tab pos="571500" algn="l"/>
              </a:tabLst>
              <a:defRPr/>
            </a:pPr>
            <a:r>
              <a:rPr lang="es-ES_tradnl" dirty="0"/>
              <a:t>Se puede usar ciertos productos químicos para lavar las frutas y verduras.</a:t>
            </a:r>
          </a:p>
          <a:p>
            <a:pPr lvl="1" eaLnBrk="1" hangingPunct="1">
              <a:tabLst>
                <a:tab pos="571500" algn="l"/>
              </a:tabLst>
              <a:defRPr/>
            </a:pPr>
            <a:endParaRPr lang="en-US" dirty="0">
              <a:latin typeface="Arial Narrow" charset="0"/>
            </a:endParaRP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6-11</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7"/>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59746" name="Rectangle 2"/>
          <p:cNvSpPr>
            <a:spLocks noGrp="1" noChangeArrowheads="1"/>
          </p:cNvSpPr>
          <p:nvPr>
            <p:ph idx="1"/>
          </p:nvPr>
        </p:nvSpPr>
        <p:spPr/>
        <p:txBody>
          <a:bodyPr/>
          <a:lstStyle/>
          <a:p>
            <a:pPr marL="0" indent="0" eaLnBrk="1" hangingPunct="1">
              <a:defRPr/>
            </a:pPr>
            <a:r>
              <a:rPr lang="es-ES_tradnl" dirty="0">
                <a:latin typeface="Arial Narrow" charset="0"/>
              </a:rPr>
              <a:t>Frutas y verduras: </a:t>
            </a:r>
            <a:endParaRPr lang="es-ES_tradnl" sz="2000" i="1" dirty="0">
              <a:latin typeface="Arial Narrow" charset="0"/>
            </a:endParaRPr>
          </a:p>
          <a:p>
            <a:pPr lvl="1" eaLnBrk="1" hangingPunct="1">
              <a:defRPr/>
            </a:pPr>
            <a:r>
              <a:rPr lang="es-ES_tradnl" dirty="0">
                <a:latin typeface="Arial Narrow" charset="0"/>
              </a:rPr>
              <a:t>Al remojar o almacenar frutas y verduras en agua estancada o en agua con hielo, </a:t>
            </a:r>
            <a:r>
              <a:rPr lang="es-ES_tradnl" dirty="0">
                <a:solidFill>
                  <a:srgbClr val="FF0000"/>
                </a:solidFill>
                <a:latin typeface="Arial Narrow" charset="0"/>
              </a:rPr>
              <a:t>NO</a:t>
            </a:r>
            <a:r>
              <a:rPr lang="es-ES_tradnl" dirty="0">
                <a:latin typeface="Arial Narrow" charset="0"/>
              </a:rPr>
              <a:t> mezcle.</a:t>
            </a:r>
          </a:p>
          <a:p>
            <a:pPr lvl="2" eaLnBrk="1" hangingPunct="1">
              <a:defRPr/>
            </a:pPr>
            <a:r>
              <a:rPr lang="es-ES_tradnl" dirty="0">
                <a:latin typeface="Arial Narrow" charset="0"/>
              </a:rPr>
              <a:t>Diferentes productos.</a:t>
            </a:r>
          </a:p>
          <a:p>
            <a:pPr lvl="2" eaLnBrk="1" hangingPunct="1">
              <a:defRPr/>
            </a:pPr>
            <a:r>
              <a:rPr lang="es-ES_tradnl" dirty="0">
                <a:latin typeface="Arial Narrow" charset="0"/>
              </a:rPr>
              <a:t>Varias tandas del mismo producto.</a:t>
            </a:r>
          </a:p>
          <a:p>
            <a:pPr lvl="1" eaLnBrk="1" hangingPunct="1">
              <a:tabLst>
                <a:tab pos="571500" algn="l"/>
              </a:tabLst>
              <a:defRPr/>
            </a:pPr>
            <a:r>
              <a:rPr lang="es-ES_tradnl" dirty="0">
                <a:latin typeface="Arial Narrow" charset="0"/>
              </a:rPr>
              <a:t>Refrigere y mantenga a 41</a:t>
            </a:r>
            <a:r>
              <a:rPr lang="es-ES_tradnl" dirty="0"/>
              <a:t>º</a:t>
            </a:r>
            <a:r>
              <a:rPr lang="es-ES_tradnl" dirty="0">
                <a:solidFill>
                  <a:schemeClr val="tx1"/>
                </a:solidFill>
              </a:rPr>
              <a:t>F</a:t>
            </a:r>
            <a:r>
              <a:rPr lang="es-ES_tradnl" dirty="0">
                <a:latin typeface="Arial Narrow" charset="0"/>
              </a:rPr>
              <a:t> (5</a:t>
            </a:r>
            <a:r>
              <a:rPr lang="es-ES_tradnl" dirty="0"/>
              <a:t>º</a:t>
            </a:r>
            <a:r>
              <a:rPr lang="es-ES_tradnl" dirty="0">
                <a:solidFill>
                  <a:schemeClr val="tx1"/>
                </a:solidFill>
              </a:rPr>
              <a:t>C</a:t>
            </a:r>
            <a:r>
              <a:rPr lang="es-ES_tradnl" dirty="0">
                <a:latin typeface="Arial Narrow" charset="0"/>
              </a:rPr>
              <a:t>), o menos, los melones rebanados, los tomates cortados y las verduras de hoja cortadas.</a:t>
            </a:r>
          </a:p>
          <a:p>
            <a:pPr lvl="1" eaLnBrk="1" hangingPunct="1">
              <a:tabLst>
                <a:tab pos="571500" algn="l"/>
              </a:tabLst>
              <a:defRPr/>
            </a:pPr>
            <a:r>
              <a:rPr lang="es-ES_tradnl" dirty="0">
                <a:solidFill>
                  <a:srgbClr val="FF0000"/>
                </a:solidFill>
                <a:latin typeface="Arial Narrow" charset="0"/>
              </a:rPr>
              <a:t>NO</a:t>
            </a:r>
            <a:r>
              <a:rPr lang="es-ES_tradnl" dirty="0">
                <a:latin typeface="Arial Narrow" charset="0"/>
              </a:rPr>
              <a:t> sirva brotes vegetales crudos si su establecimiento sirve principalmente a una población de alto riesgo.</a:t>
            </a: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6-12</a:t>
            </a:r>
          </a:p>
        </p:txBody>
      </p:sp>
      <p:pic>
        <p:nvPicPr>
          <p:cNvPr id="7"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91" r="-1037"/>
          <a:stretch/>
        </p:blipFill>
        <p:spPr>
          <a:ln w="3175">
            <a:solidFill>
              <a:schemeClr val="tx1"/>
            </a:solidFill>
          </a:ln>
        </p:spPr>
      </p:pic>
      <p:sp>
        <p:nvSpPr>
          <p:cNvPr id="161798" name="Rectangle 1032"/>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1796" name="Rectangle 2"/>
          <p:cNvSpPr>
            <a:spLocks noGrp="1" noChangeArrowheads="1"/>
          </p:cNvSpPr>
          <p:nvPr>
            <p:ph idx="1"/>
          </p:nvPr>
        </p:nvSpPr>
        <p:spPr/>
        <p:txBody>
          <a:bodyPr/>
          <a:lstStyle/>
          <a:p>
            <a:pPr marL="0" indent="0" eaLnBrk="1" hangingPunct="1">
              <a:defRPr/>
            </a:pPr>
            <a:r>
              <a:rPr lang="es-ES_tradnl" dirty="0">
                <a:latin typeface="Arial Narrow" charset="0"/>
              </a:rPr>
              <a:t>Huevos y mezclas de huevos:</a:t>
            </a:r>
            <a:endParaRPr lang="es-ES_tradnl" i="1" dirty="0">
              <a:solidFill>
                <a:srgbClr val="000000"/>
              </a:solidFill>
              <a:latin typeface="Arial Narrow" charset="0"/>
            </a:endParaRPr>
          </a:p>
          <a:p>
            <a:pPr lvl="1" eaLnBrk="1" hangingPunct="1">
              <a:defRPr/>
            </a:pPr>
            <a:r>
              <a:rPr lang="es-ES_tradnl" dirty="0">
                <a:solidFill>
                  <a:srgbClr val="000000"/>
                </a:solidFill>
                <a:latin typeface="Arial Narrow" charset="0"/>
              </a:rPr>
              <a:t>Manipule con cuidado los huevos combinados (si se permite usarlos):</a:t>
            </a:r>
          </a:p>
          <a:p>
            <a:pPr lvl="2" eaLnBrk="1" hangingPunct="1">
              <a:defRPr/>
            </a:pPr>
            <a:r>
              <a:rPr lang="es-ES_tradnl" dirty="0">
                <a:solidFill>
                  <a:srgbClr val="000000"/>
                </a:solidFill>
                <a:latin typeface="Arial Narrow" charset="0"/>
              </a:rPr>
              <a:t>Cocínelos inmediatamente después de combinarlos o almacénelos 41</a:t>
            </a:r>
            <a:r>
              <a:rPr lang="es-ES_tradnl" dirty="0"/>
              <a:t>º</a:t>
            </a:r>
            <a:r>
              <a:rPr lang="es-ES_tradnl" dirty="0">
                <a:solidFill>
                  <a:schemeClr val="tx1"/>
                </a:solidFill>
              </a:rPr>
              <a:t>F</a:t>
            </a:r>
            <a:r>
              <a:rPr lang="es-ES_tradnl" dirty="0">
                <a:solidFill>
                  <a:srgbClr val="000000"/>
                </a:solidFill>
                <a:latin typeface="Arial Narrow" charset="0"/>
              </a:rPr>
              <a:t> (5</a:t>
            </a:r>
            <a:r>
              <a:rPr lang="es-ES_tradnl" dirty="0"/>
              <a:t>º</a:t>
            </a:r>
            <a:r>
              <a:rPr lang="es-ES_tradnl" dirty="0">
                <a:solidFill>
                  <a:schemeClr val="tx1"/>
                </a:solidFill>
              </a:rPr>
              <a:t>C</a:t>
            </a:r>
            <a:r>
              <a:rPr lang="es-ES_tradnl" dirty="0">
                <a:solidFill>
                  <a:srgbClr val="000000"/>
                </a:solidFill>
                <a:latin typeface="Arial Narrow" charset="0"/>
              </a:rPr>
              <a:t>), </a:t>
            </a:r>
            <a:br>
              <a:rPr lang="es-ES_tradnl" dirty="0">
                <a:solidFill>
                  <a:srgbClr val="000000"/>
                </a:solidFill>
                <a:latin typeface="Arial Narrow" charset="0"/>
              </a:rPr>
            </a:br>
            <a:r>
              <a:rPr lang="es-ES_tradnl" dirty="0">
                <a:solidFill>
                  <a:srgbClr val="000000"/>
                </a:solidFill>
                <a:latin typeface="Arial Narrow" charset="0"/>
              </a:rPr>
              <a:t>o menos </a:t>
            </a:r>
          </a:p>
          <a:p>
            <a:pPr lvl="2" eaLnBrk="1" hangingPunct="1">
              <a:defRPr/>
            </a:pPr>
            <a:r>
              <a:rPr lang="es-ES_tradnl" dirty="0">
                <a:solidFill>
                  <a:srgbClr val="000000"/>
                </a:solidFill>
                <a:latin typeface="Arial Narrow" charset="0"/>
              </a:rPr>
              <a:t>Antes de hacer una nueva tanda, limpie y sanitice los recipientes</a:t>
            </a:r>
          </a:p>
          <a:p>
            <a:pPr lvl="1">
              <a:spcAft>
                <a:spcPts val="0"/>
              </a:spcAft>
              <a:buFont typeface="Wingdings"/>
              <a:buChar char="l"/>
            </a:pPr>
            <a:r>
              <a:rPr lang="es-ES_tradnl" dirty="0">
                <a:solidFill>
                  <a:srgbClr val="000000"/>
                </a:solidFill>
                <a:ea typeface="ＭＳ Ｐゴシック"/>
                <a:cs typeface="ＭＳ Ｐゴシック"/>
              </a:rPr>
              <a:t>Considere la posibilidad de usar productos de huevo o huevos en cascarón pasteurizados para preparar platillos que requieren poca o ninguna cocción.</a:t>
            </a:r>
          </a:p>
        </p:txBody>
      </p:sp>
      <p:sp>
        <p:nvSpPr>
          <p:cNvPr id="161797"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6-13</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11"/>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2818" name="Rectangle 3"/>
          <p:cNvSpPr>
            <a:spLocks noGrp="1" noChangeArrowheads="1"/>
          </p:cNvSpPr>
          <p:nvPr>
            <p:ph idx="1"/>
          </p:nvPr>
        </p:nvSpPr>
        <p:spPr/>
        <p:txBody>
          <a:bodyPr/>
          <a:lstStyle/>
          <a:p>
            <a:pPr marL="0" indent="0" eaLnBrk="1" hangingPunct="1">
              <a:defRPr/>
            </a:pPr>
            <a:r>
              <a:rPr lang="es-ES_tradnl" dirty="0">
                <a:latin typeface="Arial Narrow" charset="0"/>
              </a:rPr>
              <a:t>Huevos y mezclas de huevos:</a:t>
            </a:r>
            <a:endParaRPr lang="es-ES_tradnl" i="1" dirty="0">
              <a:solidFill>
                <a:srgbClr val="000000"/>
              </a:solidFill>
              <a:latin typeface="Arial Narrow" charset="0"/>
            </a:endParaRPr>
          </a:p>
          <a:p>
            <a:pPr lvl="1" eaLnBrk="1" hangingPunct="1">
              <a:defRPr/>
            </a:pPr>
            <a:r>
              <a:rPr lang="es-ES_tradnl" dirty="0"/>
              <a:t>Ponga atención especial al servir a poblaciones de alto riesgo:</a:t>
            </a:r>
          </a:p>
          <a:p>
            <a:pPr lvl="2" indent="-342900" eaLnBrk="1" hangingPunct="1">
              <a:defRPr/>
            </a:pPr>
            <a:r>
              <a:rPr lang="es-ES_tradnl" dirty="0"/>
              <a:t>Use huevos pasteurizados o productos de huevo para platillos que se servirán crudos o poco cocinados.</a:t>
            </a:r>
          </a:p>
          <a:p>
            <a:pPr lvl="2" indent="-342900" eaLnBrk="1" hangingPunct="1">
              <a:defRPr/>
            </a:pPr>
            <a:r>
              <a:rPr lang="es-ES_tradnl" dirty="0"/>
              <a:t>Puede usar huevos en cascarón sin pasteurizar si el platillo se cocinará completamente (por ejemplo los omeletes y los pasteles).</a:t>
            </a:r>
          </a:p>
          <a:p>
            <a:pPr lvl="2" indent="-342900" eaLnBrk="1" hangingPunct="1">
              <a:defRPr/>
            </a:pPr>
            <a:r>
              <a:rPr lang="es-ES_tradnl" dirty="0"/>
              <a:t>Si va a combinar huevos, use huevos en cascarón pasteurizados.</a:t>
            </a:r>
          </a:p>
        </p:txBody>
      </p:sp>
      <p:sp>
        <p:nvSpPr>
          <p:cNvPr id="1628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6-14</a:t>
            </a:r>
          </a:p>
        </p:txBody>
      </p:sp>
      <p:pic>
        <p:nvPicPr>
          <p:cNvPr id="7"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91" r="-1037"/>
          <a:stretch/>
        </p:blipFill>
        <p:spPr>
          <a:xfrm>
            <a:off x="6523038" y="1243013"/>
            <a:ext cx="2103437" cy="2103120"/>
          </a:xfrm>
          <a:ln w="3175">
            <a:solidFill>
              <a:schemeClr val="tx1"/>
            </a:solid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163844" name="Rectangle 2056"/>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3842" name="Rectangle 2"/>
          <p:cNvSpPr>
            <a:spLocks noGrp="1" noChangeArrowheads="1"/>
          </p:cNvSpPr>
          <p:nvPr>
            <p:ph idx="1"/>
          </p:nvPr>
        </p:nvSpPr>
        <p:spPr/>
        <p:txBody>
          <a:bodyPr/>
          <a:lstStyle/>
          <a:p>
            <a:pPr marL="0" indent="0" eaLnBrk="1" hangingPunct="1">
              <a:defRPr/>
            </a:pPr>
            <a:r>
              <a:rPr lang="es-ES_tradnl" dirty="0">
                <a:latin typeface="Arial Narrow" charset="0"/>
                <a:cs typeface="+mn-cs"/>
              </a:rPr>
              <a:t>Ensaladas que contienen alimentos TCS:</a:t>
            </a:r>
          </a:p>
          <a:p>
            <a:pPr lvl="1" eaLnBrk="1" hangingPunct="1">
              <a:defRPr/>
            </a:pPr>
            <a:r>
              <a:rPr lang="es-ES_tradnl" dirty="0">
                <a:solidFill>
                  <a:srgbClr val="000000"/>
                </a:solidFill>
                <a:latin typeface="Arial Narrow" charset="0"/>
              </a:rPr>
              <a:t>Sólo use las sobras de alimentos TCS que se cocinaron, mantuvieron, enfriaron y almacenaron correctamente.</a:t>
            </a:r>
          </a:p>
          <a:p>
            <a:pPr lvl="1" eaLnBrk="1" hangingPunct="1">
              <a:defRPr/>
            </a:pPr>
            <a:r>
              <a:rPr lang="es-ES_tradnl" dirty="0">
                <a:solidFill>
                  <a:srgbClr val="FF0000"/>
                </a:solidFill>
                <a:latin typeface="Arial Narrow" charset="0"/>
              </a:rPr>
              <a:t>NO</a:t>
            </a:r>
            <a:r>
              <a:rPr lang="es-ES_tradnl" dirty="0">
                <a:solidFill>
                  <a:srgbClr val="000000"/>
                </a:solidFill>
                <a:latin typeface="Arial Narrow" charset="0"/>
              </a:rPr>
              <a:t> use las sobras de alimentos TCS que tengan más de siete días.</a:t>
            </a:r>
          </a:p>
        </p:txBody>
      </p:sp>
      <p:sp>
        <p:nvSpPr>
          <p:cNvPr id="163843"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6-15</a:t>
            </a:r>
          </a:p>
        </p:txBody>
      </p:sp>
      <p:pic>
        <p:nvPicPr>
          <p:cNvPr id="2" name="Picture 1" descr="6e_c06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13"/>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4866" name="Rectangle 3"/>
          <p:cNvSpPr>
            <a:spLocks noGrp="1" noChangeArrowheads="1"/>
          </p:cNvSpPr>
          <p:nvPr>
            <p:ph idx="1"/>
          </p:nvPr>
        </p:nvSpPr>
        <p:spPr>
          <a:xfrm>
            <a:off x="409575" y="1143000"/>
            <a:ext cx="5385744" cy="4983163"/>
          </a:xfrm>
        </p:spPr>
        <p:txBody>
          <a:bodyPr/>
          <a:lstStyle/>
          <a:p>
            <a:pPr marL="0" indent="0" eaLnBrk="1" hangingPunct="1">
              <a:defRPr/>
            </a:pPr>
            <a:r>
              <a:rPr lang="es-ES_tradnl" dirty="0">
                <a:latin typeface="Arial Narrow" charset="0"/>
              </a:rPr>
              <a:t>Hielo: </a:t>
            </a:r>
          </a:p>
          <a:p>
            <a:pPr lvl="1" eaLnBrk="1" hangingPunct="1">
              <a:defRPr/>
            </a:pPr>
            <a:r>
              <a:rPr lang="es-ES_tradnl" dirty="0"/>
              <a:t>Haga el hielo con agua potable.</a:t>
            </a:r>
          </a:p>
          <a:p>
            <a:pPr lvl="1" eaLnBrk="1" hangingPunct="1">
              <a:defRPr/>
            </a:pPr>
            <a:r>
              <a:rPr lang="es-ES_tradnl" dirty="0">
                <a:solidFill>
                  <a:srgbClr val="FF0000"/>
                </a:solidFill>
                <a:latin typeface="Arial Narrow" charset="0"/>
              </a:rPr>
              <a:t>NUNCA</a:t>
            </a:r>
            <a:r>
              <a:rPr lang="es-ES_tradnl" dirty="0">
                <a:latin typeface="Arial Narrow" charset="0"/>
              </a:rPr>
              <a:t> use como ingrediente el hielo que se haya usado para enfriar alimentos.</a:t>
            </a:r>
          </a:p>
          <a:p>
            <a:pPr lvl="1" eaLnBrk="1" hangingPunct="1">
              <a:defRPr/>
            </a:pPr>
            <a:r>
              <a:rPr lang="es-ES_tradnl" dirty="0">
                <a:latin typeface="Arial Narrow" charset="0"/>
              </a:rPr>
              <a:t>Use cucharones y recipientes limpios y sanitizados:</a:t>
            </a:r>
          </a:p>
          <a:p>
            <a:pPr lvl="2" eaLnBrk="1" hangingPunct="1">
              <a:defRPr/>
            </a:pPr>
            <a:r>
              <a:rPr lang="es-ES_tradnl" dirty="0"/>
              <a:t>Guarde los cucharones para hielo fuera de la máquina de hielo, en un lugar limpio y protegido.</a:t>
            </a:r>
          </a:p>
          <a:p>
            <a:pPr lvl="2" eaLnBrk="1" hangingPunct="1">
              <a:defRPr/>
            </a:pPr>
            <a:r>
              <a:rPr lang="es-ES_tradnl" dirty="0">
                <a:solidFill>
                  <a:srgbClr val="FF0000"/>
                </a:solidFill>
              </a:rPr>
              <a:t>NUNCA</a:t>
            </a:r>
            <a:r>
              <a:rPr lang="es-ES_tradnl" dirty="0"/>
              <a:t> guarde ni transporte hielo en recipientes que hayan contenido carne, aves o mariscos crudos, o productos químicos.</a:t>
            </a:r>
          </a:p>
          <a:p>
            <a:pPr lvl="2" eaLnBrk="1" hangingPunct="1">
              <a:defRPr/>
            </a:pPr>
            <a:r>
              <a:rPr lang="es-ES_tradnl" dirty="0">
                <a:solidFill>
                  <a:srgbClr val="FF0000"/>
                </a:solidFill>
              </a:rPr>
              <a:t>NUNCA</a:t>
            </a:r>
            <a:r>
              <a:rPr lang="es-ES_tradnl" dirty="0"/>
              <a:t> toque el hielo con las manos ni use vasos de vidrio para sacar hielo.</a:t>
            </a: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6-16</a:t>
            </a:r>
          </a:p>
        </p:txBody>
      </p:sp>
      <p:pic>
        <p:nvPicPr>
          <p:cNvPr id="2" name="Picture 1" descr="6E_c06_05_IceScoo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860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0722" name="Rectangle 9"/>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15362" name="Rectangle 3"/>
          <p:cNvSpPr>
            <a:spLocks noGrp="1" noChangeArrowheads="1"/>
          </p:cNvSpPr>
          <p:nvPr>
            <p:ph idx="1"/>
          </p:nvPr>
        </p:nvSpPr>
        <p:spPr/>
        <p:txBody>
          <a:bodyPr/>
          <a:lstStyle/>
          <a:p>
            <a:pPr marL="0" indent="0" eaLnBrk="1" hangingPunct="1">
              <a:buFont typeface="Wingdings" pitchFamily="2" charset="2"/>
              <a:buNone/>
              <a:defRPr/>
            </a:pPr>
            <a:r>
              <a:rPr lang="es-ES" dirty="0"/>
              <a:t>Limpieza y sanitización deficientes pueden ayudar a que los patógenos pasen del equipo a los alimentos cuando</a:t>
            </a:r>
            <a:r>
              <a:rPr lang="es-ES_tradnl" dirty="0"/>
              <a:t>: </a:t>
            </a:r>
          </a:p>
          <a:p>
            <a:pPr lvl="1" eaLnBrk="1" hangingPunct="1">
              <a:buFont typeface="Wingdings" pitchFamily="2" charset="2"/>
              <a:buChar char="l"/>
              <a:defRPr/>
            </a:pPr>
            <a:r>
              <a:rPr lang="es-ES_tradnl" dirty="0"/>
              <a:t>El equipo y los utensilios no se lavan, enjuagan y sanitizan entre un uso y otro.</a:t>
            </a:r>
          </a:p>
          <a:p>
            <a:pPr lvl="1" eaLnBrk="1" hangingPunct="1">
              <a:buFont typeface="Wingdings" pitchFamily="2" charset="2"/>
              <a:buChar char="l"/>
              <a:defRPr/>
            </a:pPr>
            <a:r>
              <a:rPr lang="es-ES_tradnl" dirty="0"/>
              <a:t>Las superficies que tienen contacto con alimentos se limpian en lugar de lavarlas, enjuagarlas y sanitizarlas.</a:t>
            </a:r>
          </a:p>
          <a:p>
            <a:pPr lvl="1" eaLnBrk="1" hangingPunct="1">
              <a:buFont typeface="Wingdings" pitchFamily="2" charset="2"/>
              <a:buChar char="l"/>
              <a:defRPr/>
            </a:pPr>
            <a:r>
              <a:rPr lang="es-ES_tradnl" dirty="0"/>
              <a:t>Los trapos de limpieza no se guardan en solución sanitizante entre usos.</a:t>
            </a:r>
          </a:p>
          <a:p>
            <a:pPr lvl="1" eaLnBrk="1" hangingPunct="1">
              <a:buFont typeface="Wingdings" pitchFamily="2" charset="2"/>
              <a:buChar char="l"/>
              <a:defRPr/>
            </a:pPr>
            <a:r>
              <a:rPr lang="es-ES_tradnl" dirty="0"/>
              <a:t>Las soluciones sanitizantes no tienen los niveles de concentración requeridos.</a:t>
            </a:r>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1-18</a:t>
            </a:r>
          </a:p>
        </p:txBody>
      </p:sp>
      <p:pic>
        <p:nvPicPr>
          <p:cNvPr id="9"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8" name="Rectangle 10"/>
          <p:cNvSpPr>
            <a:spLocks noGrp="1" noChangeArrowheads="1"/>
          </p:cNvSpPr>
          <p:nvPr>
            <p:ph type="title"/>
          </p:nvPr>
        </p:nvSpPr>
        <p:spPr>
          <a:xfrm>
            <a:off x="400050" y="28328"/>
            <a:ext cx="8307388" cy="781752"/>
          </a:xfrm>
        </p:spPr>
        <p:txBody>
          <a:bodyPr/>
          <a:lstStyle/>
          <a:p>
            <a:pPr eaLnBrk="1" hangingPunct="1">
              <a:lnSpc>
                <a:spcPct val="80000"/>
              </a:lnSpc>
              <a:defRPr/>
            </a:pPr>
            <a:r>
              <a:rPr lang="es-ES_tradnl" dirty="0">
                <a:latin typeface="Arial Narrow" charset="0"/>
                <a:cs typeface="+mj-cs"/>
              </a:rPr>
              <a:t>Prácticas de preparación que tienen requerimientos especiales</a:t>
            </a:r>
          </a:p>
        </p:txBody>
      </p:sp>
      <p:sp>
        <p:nvSpPr>
          <p:cNvPr id="166914" name="Rectangle 3"/>
          <p:cNvSpPr>
            <a:spLocks noGrp="1" noChangeArrowheads="1"/>
          </p:cNvSpPr>
          <p:nvPr>
            <p:ph idx="1"/>
          </p:nvPr>
        </p:nvSpPr>
        <p:spPr>
          <a:xfrm>
            <a:off x="409575" y="1143000"/>
            <a:ext cx="5703842" cy="4983163"/>
          </a:xfrm>
        </p:spPr>
        <p:txBody>
          <a:bodyPr/>
          <a:lstStyle/>
          <a:p>
            <a:pPr marL="0" indent="0" eaLnBrk="1" hangingPunct="1">
              <a:defRPr/>
            </a:pPr>
            <a:r>
              <a:rPr lang="es-ES_tradnl" dirty="0">
                <a:latin typeface="Arial Narrow" charset="0"/>
              </a:rPr>
              <a:t>Se necesita un permiso para preparar alimentos en estas maneras:</a:t>
            </a:r>
          </a:p>
          <a:p>
            <a:pPr lvl="1" eaLnBrk="1" hangingPunct="1">
              <a:defRPr/>
            </a:pPr>
            <a:r>
              <a:rPr lang="es-ES_tradnl" dirty="0">
                <a:latin typeface="Arial Narrow" charset="0"/>
              </a:rPr>
              <a:t>Empacar jugo fresco en el establecimiento para venderlo después, a menos que el jugo tenga una etiqueta de advertencia.</a:t>
            </a:r>
          </a:p>
          <a:p>
            <a:pPr lvl="1" eaLnBrk="1" hangingPunct="1">
              <a:defRPr/>
            </a:pPr>
            <a:r>
              <a:rPr lang="es-ES_tradnl" dirty="0">
                <a:latin typeface="Arial Narrow" charset="0"/>
              </a:rPr>
              <a:t>Ahumar los alimentos para preservarlos, pero no para mejorar el sabor.</a:t>
            </a:r>
          </a:p>
          <a:p>
            <a:pPr lvl="1" eaLnBrk="1" hangingPunct="1">
              <a:defRPr/>
            </a:pPr>
            <a:r>
              <a:rPr lang="es-ES_tradnl" dirty="0">
                <a:latin typeface="Arial Narrow" charset="0"/>
              </a:rPr>
              <a:t>Usar aditivos para alimentos o componentes para preservar o alterar los alimentos para que no necesiten control de tiempo y temperatura para su seguridad.</a:t>
            </a:r>
          </a:p>
          <a:p>
            <a:pPr lvl="1" eaLnBrk="1" hangingPunct="1">
              <a:defRPr/>
            </a:pPr>
            <a:r>
              <a:rPr lang="es-ES_tradnl" dirty="0">
                <a:latin typeface="Arial Narrow" charset="0"/>
              </a:rPr>
              <a:t>Curar alimentos.</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6-17</a:t>
            </a:r>
          </a:p>
        </p:txBody>
      </p:sp>
      <p:pic>
        <p:nvPicPr>
          <p:cNvPr id="2" name="Picture 1" descr="6e_c06_06_smokeMeat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1059"/>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833880A-C629-4E23-8268-1F8D6C5E956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67940" name="Rectangle 7"/>
          <p:cNvSpPr>
            <a:spLocks noGrp="1" noChangeArrowheads="1"/>
          </p:cNvSpPr>
          <p:nvPr>
            <p:ph type="title"/>
          </p:nvPr>
        </p:nvSpPr>
        <p:spPr>
          <a:xfrm>
            <a:off x="400050" y="28328"/>
            <a:ext cx="8307388" cy="781752"/>
          </a:xfrm>
        </p:spPr>
        <p:txBody>
          <a:bodyPr/>
          <a:lstStyle/>
          <a:p>
            <a:pPr eaLnBrk="1" hangingPunct="1">
              <a:lnSpc>
                <a:spcPct val="80000"/>
              </a:lnSpc>
              <a:defRPr/>
            </a:pPr>
            <a:r>
              <a:rPr lang="es-ES" dirty="0">
                <a:latin typeface="Arial Narrow" charset="0"/>
              </a:rPr>
              <a:t>Prácticas de preparación que tienen requerimientos especiales</a:t>
            </a:r>
            <a:endParaRPr lang="en-US" dirty="0">
              <a:latin typeface="Arial Narrow" charset="0"/>
              <a:cs typeface="+mj-cs"/>
            </a:endParaRPr>
          </a:p>
        </p:txBody>
      </p:sp>
      <p:sp>
        <p:nvSpPr>
          <p:cNvPr id="166914" name="Rectangle 3"/>
          <p:cNvSpPr>
            <a:spLocks noGrp="1" noChangeArrowheads="1"/>
          </p:cNvSpPr>
          <p:nvPr>
            <p:ph idx="1"/>
          </p:nvPr>
        </p:nvSpPr>
        <p:spPr/>
        <p:txBody>
          <a:bodyPr/>
          <a:lstStyle/>
          <a:p>
            <a:pPr marL="0" indent="0" eaLnBrk="1" hangingPunct="1">
              <a:buFont typeface="Wingdings" pitchFamily="2" charset="2"/>
              <a:buNone/>
              <a:defRPr/>
            </a:pPr>
            <a:r>
              <a:rPr lang="es-ES_tradnl" dirty="0">
                <a:latin typeface="Arial Narrow" charset="0"/>
              </a:rPr>
              <a:t>Se necesita un permiso para preparar alimentos en estas maneras</a:t>
            </a:r>
            <a:r>
              <a:rPr lang="es-ES_tradnl" dirty="0"/>
              <a:t>: </a:t>
            </a:r>
          </a:p>
          <a:p>
            <a:pPr lvl="1" eaLnBrk="1" hangingPunct="1">
              <a:buFont typeface="Wingdings" pitchFamily="2" charset="2"/>
              <a:buChar char="l"/>
              <a:defRPr/>
            </a:pPr>
            <a:r>
              <a:rPr lang="es-ES_tradnl" dirty="0"/>
              <a:t>Procesar animales con métodos privados para uso personal (por ejemplo, aderezar la carne de venado).</a:t>
            </a:r>
          </a:p>
          <a:p>
            <a:pPr lvl="1" eaLnBrk="1" hangingPunct="1">
              <a:buFont typeface="Wingdings" pitchFamily="2" charset="2"/>
              <a:buChar char="l"/>
              <a:defRPr/>
            </a:pPr>
            <a:r>
              <a:rPr lang="es-ES_tradnl" dirty="0"/>
              <a:t>Empacar alimentos usando un método de empaque con reducción de oxígeno (ROP).</a:t>
            </a:r>
          </a:p>
          <a:p>
            <a:pPr lvl="1" eaLnBrk="1" hangingPunct="1">
              <a:buFont typeface="Wingdings" pitchFamily="2" charset="2"/>
              <a:buChar char="l"/>
              <a:defRPr/>
            </a:pPr>
            <a:r>
              <a:rPr lang="es-ES_tradnl" dirty="0"/>
              <a:t>Germinar semillas o brotes vegetales.</a:t>
            </a:r>
          </a:p>
          <a:p>
            <a:pPr lvl="1" eaLnBrk="1" hangingPunct="1">
              <a:buFont typeface="Wingdings" pitchFamily="2" charset="2"/>
              <a:buChar char="l"/>
              <a:defRPr/>
            </a:pPr>
            <a:r>
              <a:rPr lang="es-ES_tradnl" dirty="0"/>
              <a:t>Ofrecer mariscos vivos tomados de un tanque de exhibición.</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6-18</a:t>
            </a:r>
          </a:p>
        </p:txBody>
      </p:sp>
      <p:sp>
        <p:nvSpPr>
          <p:cNvPr id="2" name="Rectangle 1"/>
          <p:cNvSpPr/>
          <p:nvPr/>
        </p:nvSpPr>
        <p:spPr>
          <a:xfrm>
            <a:off x="4422760" y="3136613"/>
            <a:ext cx="298480" cy="584775"/>
          </a:xfrm>
          <a:prstGeom prst="rect">
            <a:avLst/>
          </a:prstGeom>
        </p:spPr>
        <p:txBody>
          <a:bodyPr wrap="none">
            <a:spAutoFit/>
          </a:bodyPr>
          <a:lstStyle/>
          <a:p>
            <a:r>
              <a:rPr lang="en-US" dirty="0"/>
              <a:t> </a:t>
            </a:r>
          </a:p>
        </p:txBody>
      </p:sp>
      <p:sp>
        <p:nvSpPr>
          <p:cNvPr id="3" name="Rectangle 2"/>
          <p:cNvSpPr/>
          <p:nvPr/>
        </p:nvSpPr>
        <p:spPr>
          <a:xfrm>
            <a:off x="4422760" y="3136613"/>
            <a:ext cx="298480" cy="584775"/>
          </a:xfrm>
          <a:prstGeom prst="rect">
            <a:avLst/>
          </a:prstGeom>
        </p:spPr>
        <p:txBody>
          <a:bodyPr wrap="none">
            <a:spAutoFit/>
          </a:bodyPr>
          <a:lstStyle/>
          <a:p>
            <a:r>
              <a:rPr lang="en-US" dirty="0"/>
              <a:t> </a:t>
            </a:r>
          </a:p>
        </p:txBody>
      </p:sp>
      <p:sp>
        <p:nvSpPr>
          <p:cNvPr id="4" name="Rectangle 3"/>
          <p:cNvSpPr/>
          <p:nvPr/>
        </p:nvSpPr>
        <p:spPr>
          <a:xfrm>
            <a:off x="4422760" y="3136613"/>
            <a:ext cx="298480" cy="584775"/>
          </a:xfrm>
          <a:prstGeom prst="rect">
            <a:avLst/>
          </a:prstGeom>
        </p:spPr>
        <p:txBody>
          <a:bodyPr wrap="none">
            <a:spAutoFit/>
          </a:bodyPr>
          <a:lstStyle/>
          <a:p>
            <a:r>
              <a:rPr lang="en-US" dirty="0"/>
              <a:t>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idx="1"/>
          </p:nvPr>
        </p:nvSpPr>
        <p:spPr>
          <a:xfrm>
            <a:off x="409576" y="1143000"/>
            <a:ext cx="8009806" cy="4983163"/>
          </a:xfrm>
        </p:spPr>
        <p:txBody>
          <a:bodyPr/>
          <a:lstStyle/>
          <a:p>
            <a:pPr marL="0" indent="0" eaLnBrk="1" hangingPunct="1">
              <a:buFont typeface="Wingdings" pitchFamily="2" charset="2"/>
              <a:buNone/>
              <a:defRPr/>
            </a:pPr>
            <a:r>
              <a:rPr lang="es-MX" dirty="0">
                <a:ea typeface="+mn-ea"/>
                <a:cs typeface="+mn-cs"/>
              </a:rPr>
              <a:t>Se podría requerir un plan </a:t>
            </a:r>
            <a:r>
              <a:rPr lang="es-MX" dirty="0" err="1">
                <a:ea typeface="+mn-ea"/>
                <a:cs typeface="+mn-cs"/>
              </a:rPr>
              <a:t>HACCP</a:t>
            </a:r>
            <a:r>
              <a:rPr lang="es-MX" dirty="0">
                <a:ea typeface="+mn-ea"/>
                <a:cs typeface="+mn-cs"/>
              </a:rPr>
              <a:t> al momento de solicitar un permiso</a:t>
            </a:r>
          </a:p>
          <a:p>
            <a:pPr lvl="1" eaLnBrk="1" hangingPunct="1">
              <a:buFont typeface="Wingdings" pitchFamily="2" charset="2"/>
              <a:buChar char="l"/>
              <a:defRPr/>
            </a:pPr>
            <a:r>
              <a:rPr lang="es-MX" dirty="0"/>
              <a:t>El plan debe tener en cuenta los riesgos a la seguridad alimentaria.</a:t>
            </a:r>
          </a:p>
          <a:p>
            <a:pPr lvl="1" eaLnBrk="1" hangingPunct="1">
              <a:buFont typeface="Wingdings" pitchFamily="2" charset="2"/>
              <a:buChar char="l"/>
              <a:defRPr/>
            </a:pPr>
            <a:r>
              <a:rPr lang="es-MX" dirty="0"/>
              <a:t>El establecimiento debe cumplir con el plan y con los procedimientos.</a:t>
            </a:r>
          </a:p>
          <a:p>
            <a:pPr lvl="1" eaLnBrk="1" hangingPunct="1">
              <a:buFont typeface="Wingdings" pitchFamily="2" charset="2"/>
              <a:buChar char="l"/>
              <a:defRPr/>
            </a:pPr>
            <a:r>
              <a:rPr lang="es-MX" dirty="0"/>
              <a:t>Se deben mantener todos los documentos relacionados y entregarlos si se los piden</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6-19</a:t>
            </a:r>
          </a:p>
        </p:txBody>
      </p:sp>
      <p:sp>
        <p:nvSpPr>
          <p:cNvPr id="9" name="Rectangle 7"/>
          <p:cNvSpPr txBox="1">
            <a:spLocks noChangeArrowheads="1"/>
          </p:cNvSpPr>
          <p:nvPr/>
        </p:nvSpPr>
        <p:spPr bwMode="auto">
          <a:xfrm>
            <a:off x="285750" y="0"/>
            <a:ext cx="8307388" cy="781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US" sz="2800" b="1" i="0" u="none" strike="noStrike" kern="0" cap="none" spc="0" normalizeH="0" baseline="0" noProof="0" dirty="0">
                <a:ln>
                  <a:noFill/>
                </a:ln>
                <a:solidFill>
                  <a:srgbClr val="FFFFFF"/>
                </a:solidFill>
                <a:effectLst/>
                <a:uLnTx/>
                <a:uFillTx/>
                <a:latin typeface="Arial Narrow" charset="0"/>
                <a:ea typeface="ＭＳ Ｐゴシック" charset="0"/>
                <a:cs typeface="+mj-cs"/>
              </a:rPr>
              <a:t>Prácticas de preparación que tienen requerimientos especiales</a:t>
            </a:r>
          </a:p>
        </p:txBody>
      </p:sp>
    </p:spTree>
    <p:custDataLst>
      <p:tags r:id="rId1"/>
    </p:custDataLst>
    <p:extLst>
      <p:ext uri="{BB962C8B-B14F-4D97-AF65-F5344CB8AC3E}">
        <p14:creationId xmlns:p14="http://schemas.microsoft.com/office/powerpoint/2010/main" val="1375148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s-MX" dirty="0">
                <a:ea typeface="+mn-ea"/>
                <a:cs typeface="+mn-cs"/>
              </a:rPr>
              <a:t>Los registros deben mostrar que usted:</a:t>
            </a:r>
          </a:p>
          <a:p>
            <a:pPr lvl="1" eaLnBrk="1" hangingPunct="1">
              <a:buFont typeface="Wingdings" pitchFamily="2" charset="2"/>
              <a:buChar char="l"/>
              <a:defRPr/>
            </a:pPr>
            <a:r>
              <a:rPr lang="es-MX" dirty="0"/>
              <a:t>Cuenta con procedimientos para monitorear los Puntos críticos de control.</a:t>
            </a:r>
          </a:p>
          <a:p>
            <a:pPr lvl="1" eaLnBrk="1" hangingPunct="1">
              <a:buFont typeface="Wingdings" pitchFamily="2" charset="2"/>
              <a:buChar char="l"/>
              <a:defRPr/>
            </a:pPr>
            <a:r>
              <a:rPr lang="es-MX" dirty="0"/>
              <a:t>Está monitoreando con regularidad los Puntos críticos de control.</a:t>
            </a:r>
          </a:p>
          <a:p>
            <a:pPr lvl="1" eaLnBrk="1" hangingPunct="1">
              <a:buFont typeface="Wingdings" pitchFamily="2" charset="2"/>
              <a:buChar char="l"/>
              <a:defRPr/>
            </a:pPr>
            <a:r>
              <a:rPr lang="es-MX" dirty="0"/>
              <a:t>Está tomando las medidas necesarias para corregir los problemas en caso de que falle un Punto criticó de control.</a:t>
            </a:r>
          </a:p>
          <a:p>
            <a:pPr lvl="1" eaLnBrk="1" hangingPunct="1">
              <a:buFont typeface="Wingdings" pitchFamily="2" charset="2"/>
              <a:buChar char="l"/>
              <a:defRPr/>
            </a:pPr>
            <a:r>
              <a:rPr lang="es-MX" dirty="0"/>
              <a:t>Está verificando la efectividad de los procedimientos o el proceso.</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6-20</a:t>
            </a:r>
          </a:p>
        </p:txBody>
      </p:sp>
      <p:sp>
        <p:nvSpPr>
          <p:cNvPr id="7" name="Rectangle 7"/>
          <p:cNvSpPr txBox="1">
            <a:spLocks noChangeArrowheads="1"/>
          </p:cNvSpPr>
          <p:nvPr/>
        </p:nvSpPr>
        <p:spPr bwMode="auto">
          <a:xfrm>
            <a:off x="285750" y="0"/>
            <a:ext cx="8307388" cy="781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US" sz="2800" b="1" i="0" u="none" strike="noStrike" kern="0" cap="none" spc="0" normalizeH="0" baseline="0" noProof="0" dirty="0">
                <a:ln>
                  <a:noFill/>
                </a:ln>
                <a:solidFill>
                  <a:srgbClr val="FFFFFF"/>
                </a:solidFill>
                <a:effectLst/>
                <a:uLnTx/>
                <a:uFillTx/>
                <a:latin typeface="Arial Narrow" charset="0"/>
                <a:ea typeface="ＭＳ Ｐゴシック" charset="0"/>
                <a:cs typeface="+mj-cs"/>
              </a:rPr>
              <a:t>Prácticas de preparación que tienen requerimientos especiales</a:t>
            </a:r>
          </a:p>
        </p:txBody>
      </p:sp>
    </p:spTree>
    <p:custDataLst>
      <p:tags r:id="rId1"/>
    </p:custDataLst>
    <p:extLst>
      <p:ext uri="{BB962C8B-B14F-4D97-AF65-F5344CB8AC3E}">
        <p14:creationId xmlns:p14="http://schemas.microsoft.com/office/powerpoint/2010/main" val="29796768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8"/>
          <p:cNvSpPr>
            <a:spLocks noGrp="1" noChangeArrowheads="1"/>
          </p:cNvSpPr>
          <p:nvPr>
            <p:ph type="title"/>
          </p:nvPr>
        </p:nvSpPr>
        <p:spPr/>
        <p:txBody>
          <a:bodyPr/>
          <a:lstStyle/>
          <a:p>
            <a:pPr eaLnBrk="1" hangingPunct="1">
              <a:defRPr/>
            </a:pPr>
            <a:r>
              <a:rPr lang="es-ES_tradnl" dirty="0">
                <a:latin typeface="Arial Narrow" charset="0"/>
                <a:cs typeface="+mj-cs"/>
              </a:rPr>
              <a:t>Cómo cocinar alimentos</a:t>
            </a:r>
          </a:p>
        </p:txBody>
      </p:sp>
      <p:sp>
        <p:nvSpPr>
          <p:cNvPr id="168962" name="Rectangle 3"/>
          <p:cNvSpPr>
            <a:spLocks noGrp="1" noChangeArrowheads="1"/>
          </p:cNvSpPr>
          <p:nvPr>
            <p:ph idx="1"/>
          </p:nvPr>
        </p:nvSpPr>
        <p:spPr>
          <a:xfrm>
            <a:off x="409575" y="1143000"/>
            <a:ext cx="5325019" cy="4983163"/>
          </a:xfrm>
        </p:spPr>
        <p:txBody>
          <a:bodyPr/>
          <a:lstStyle/>
          <a:p>
            <a:pPr marL="0" indent="0" eaLnBrk="1" hangingPunct="1">
              <a:defRPr/>
            </a:pPr>
            <a:r>
              <a:rPr lang="es-ES_tradnl" dirty="0">
                <a:latin typeface="Arial Narrow" charset="0"/>
                <a:cs typeface="+mn-cs"/>
              </a:rPr>
              <a:t>Al cocinar alimentos TCS, la porción interna debe:</a:t>
            </a:r>
          </a:p>
          <a:p>
            <a:pPr lvl="1" eaLnBrk="1" hangingPunct="1">
              <a:defRPr/>
            </a:pPr>
            <a:r>
              <a:rPr lang="es-ES_tradnl" dirty="0">
                <a:latin typeface="Arial Narrow" charset="0"/>
              </a:rPr>
              <a:t>Alcanzar la temperatura interna mínima requerida.</a:t>
            </a:r>
          </a:p>
          <a:p>
            <a:pPr lvl="1" eaLnBrk="1" hangingPunct="1">
              <a:defRPr/>
            </a:pPr>
            <a:r>
              <a:rPr lang="es-ES_tradnl" dirty="0">
                <a:latin typeface="Arial Narrow" charset="0"/>
              </a:rPr>
              <a:t>Mantener temperatura durante un tiempo específico.</a:t>
            </a:r>
          </a:p>
        </p:txBody>
      </p:sp>
      <p:sp>
        <p:nvSpPr>
          <p:cNvPr id="1689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6-21</a:t>
            </a:r>
          </a:p>
        </p:txBody>
      </p:sp>
      <p:pic>
        <p:nvPicPr>
          <p:cNvPr id="2" name="Picture 1" descr="6e_c06_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510" y="1277545"/>
            <a:ext cx="2103120" cy="140208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ln w="3175">
            <a:solidFill>
              <a:schemeClr val="tx1"/>
            </a:solidFill>
          </a:ln>
        </p:spPr>
      </p:pic>
      <p:sp>
        <p:nvSpPr>
          <p:cNvPr id="169988" name="Rectangle 8"/>
          <p:cNvSpPr>
            <a:spLocks noGrp="1" noChangeArrowheads="1"/>
          </p:cNvSpPr>
          <p:nvPr>
            <p:ph type="title"/>
          </p:nvPr>
        </p:nvSpPr>
        <p:spPr/>
        <p:txBody>
          <a:bodyPr/>
          <a:lstStyle/>
          <a:p>
            <a:pPr eaLnBrk="1" hangingPunct="1">
              <a:defRPr/>
            </a:pPr>
            <a:r>
              <a:rPr lang="es-ES_tradnl" dirty="0">
                <a:latin typeface="Arial Narrow" charset="0"/>
                <a:cs typeface="+mj-cs"/>
              </a:rPr>
              <a:t>Cómo cocinar alimentos</a:t>
            </a:r>
          </a:p>
        </p:txBody>
      </p:sp>
      <p:sp>
        <p:nvSpPr>
          <p:cNvPr id="18434" name="Rectangle 3"/>
          <p:cNvSpPr>
            <a:spLocks noGrp="1" noChangeArrowheads="1"/>
          </p:cNvSpPr>
          <p:nvPr>
            <p:ph idx="1"/>
          </p:nvPr>
        </p:nvSpPr>
        <p:spPr/>
        <p:txBody>
          <a:bodyPr/>
          <a:lstStyle/>
          <a:p>
            <a:pPr marL="109728" indent="-73152">
              <a:spcBef>
                <a:spcPts val="0"/>
              </a:spcBef>
              <a:spcAft>
                <a:spcPts val="0"/>
              </a:spcAft>
            </a:pPr>
            <a:r>
              <a:rPr lang="es-ES_tradnl" dirty="0"/>
              <a:t>Al revisar las temperaturas:</a:t>
            </a:r>
          </a:p>
          <a:p>
            <a:pPr lvl="1">
              <a:spcAft>
                <a:spcPts val="0"/>
              </a:spcAft>
              <a:buFont typeface="Wingdings"/>
              <a:buChar char="l"/>
            </a:pPr>
            <a:r>
              <a:rPr lang="es-ES_tradnl" dirty="0">
                <a:ea typeface="ＭＳ Ｐゴシック"/>
                <a:cs typeface="ＭＳ Ｐゴシック"/>
              </a:rPr>
              <a:t>Seleccione un termómetro que tenga la sonda del tamaño correcto para los alimentos.</a:t>
            </a:r>
          </a:p>
          <a:p>
            <a:pPr lvl="1">
              <a:spcAft>
                <a:spcPts val="0"/>
              </a:spcAft>
              <a:buFont typeface="Wingdings"/>
              <a:buChar char="l"/>
            </a:pPr>
            <a:r>
              <a:rPr lang="es-ES_tradnl" dirty="0">
                <a:ea typeface="ＭＳ Ｐゴシック"/>
                <a:cs typeface="ＭＳ Ｐゴシック"/>
              </a:rPr>
              <a:t>Revise la temperatura en la parte más gruesa de los alimentos.</a:t>
            </a:r>
          </a:p>
          <a:p>
            <a:pPr lvl="2">
              <a:spcAft>
                <a:spcPts val="0"/>
              </a:spcAft>
              <a:buFont typeface="Courier New"/>
              <a:buChar char="o"/>
            </a:pPr>
            <a:r>
              <a:rPr lang="es-ES_tradnl" dirty="0">
                <a:ea typeface="ＭＳ Ｐゴシック"/>
                <a:cs typeface="ＭＳ Ｐゴシック"/>
              </a:rPr>
              <a:t>Tome por lo menos dos lecturas en lugares distintos.</a:t>
            </a:r>
          </a:p>
        </p:txBody>
      </p:sp>
      <p:sp>
        <p:nvSpPr>
          <p:cNvPr id="16998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6-22</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C59F9-5611-40BC-8A32-B03BC2248B4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61301"/>
            <a:ext cx="2103437" cy="2103120"/>
          </a:xfrm>
          <a:ln w="3175">
            <a:solidFill>
              <a:schemeClr val="tx1"/>
            </a:solidFill>
          </a:ln>
        </p:spPr>
      </p:pic>
      <p:sp>
        <p:nvSpPr>
          <p:cNvPr id="171012" name="Rectangle 4"/>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1010" name="Rectangle 3"/>
          <p:cNvSpPr>
            <a:spLocks noGrp="1" noChangeArrowheads="1"/>
          </p:cNvSpPr>
          <p:nvPr>
            <p:ph idx="1"/>
          </p:nvPr>
        </p:nvSpPr>
        <p:spPr/>
        <p:txBody>
          <a:bodyPr/>
          <a:lstStyle/>
          <a:p>
            <a:pPr marL="0" indent="0" eaLnBrk="1" hangingPunct="1">
              <a:defRPr/>
            </a:pPr>
            <a:r>
              <a:rPr lang="es-MX" dirty="0">
                <a:latin typeface="Arial Narrow" charset="0"/>
              </a:rPr>
              <a:t>Temperatura interna mínima de cocción:</a:t>
            </a:r>
          </a:p>
          <a:p>
            <a:pPr marL="0" indent="0" eaLnBrk="1" hangingPunct="1">
              <a:defRPr/>
            </a:pPr>
            <a:r>
              <a:rPr lang="es-MX" dirty="0">
                <a:latin typeface="Arial Narrow" charset="0"/>
              </a:rPr>
              <a:t>165˚F (74˚C) por &lt;1 segundo (instantáneo)</a:t>
            </a:r>
          </a:p>
          <a:p>
            <a:pPr lvl="1" eaLnBrk="1" hangingPunct="1">
              <a:defRPr/>
            </a:pPr>
            <a:r>
              <a:rPr lang="es-MX" dirty="0">
                <a:latin typeface="Arial Narrow" charset="0"/>
              </a:rPr>
              <a:t>Aves, enteras o molidas, incluyendo pollo, pavo o pato</a:t>
            </a:r>
          </a:p>
          <a:p>
            <a:pPr lvl="1" eaLnBrk="1" hangingPunct="1">
              <a:defRPr/>
            </a:pPr>
            <a:r>
              <a:rPr lang="es-MX" dirty="0">
                <a:latin typeface="Arial Narrow" charset="0"/>
              </a:rPr>
              <a:t>Relleno hecho con pescado, carne o aves</a:t>
            </a:r>
          </a:p>
          <a:p>
            <a:pPr lvl="1" eaLnBrk="1" hangingPunct="1">
              <a:defRPr/>
            </a:pPr>
            <a:r>
              <a:rPr lang="es-MX" dirty="0">
                <a:latin typeface="Arial Narrow" charset="0"/>
              </a:rPr>
              <a:t>Carne, mariscos, aves y pasta rellenos</a:t>
            </a:r>
          </a:p>
          <a:p>
            <a:pPr lvl="1" eaLnBrk="1" hangingPunct="1">
              <a:defRPr/>
            </a:pPr>
            <a:r>
              <a:rPr lang="es-MX" dirty="0">
                <a:latin typeface="Arial Narrow" charset="0"/>
              </a:rPr>
              <a:t>Platillos que incluyen alimentos </a:t>
            </a:r>
            <a:r>
              <a:rPr lang="es-MX" dirty="0" err="1">
                <a:latin typeface="Arial Narrow" charset="0"/>
              </a:rPr>
              <a:t>TCS</a:t>
            </a:r>
            <a:r>
              <a:rPr lang="es-MX" dirty="0">
                <a:latin typeface="Arial Narrow" charset="0"/>
              </a:rPr>
              <a:t> cocinados</a:t>
            </a: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276" b="-6335"/>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2034" name="Rectangle 3"/>
          <p:cNvSpPr>
            <a:spLocks noGrp="1" noChangeArrowheads="1"/>
          </p:cNvSpPr>
          <p:nvPr>
            <p:ph idx="1"/>
          </p:nvPr>
        </p:nvSpPr>
        <p:spPr>
          <a:xfrm>
            <a:off x="409575" y="1143000"/>
            <a:ext cx="5636383" cy="4983163"/>
          </a:xfrm>
        </p:spPr>
        <p:txBody>
          <a:bodyPr/>
          <a:lstStyle/>
          <a:p>
            <a:pPr marL="0" indent="0" eaLnBrk="1" hangingPunct="1">
              <a:lnSpc>
                <a:spcPct val="80000"/>
              </a:lnSpc>
              <a:spcBef>
                <a:spcPts val="0"/>
              </a:spcBef>
              <a:spcAft>
                <a:spcPts val="300"/>
              </a:spcAft>
              <a:defRPr/>
            </a:pPr>
            <a:r>
              <a:rPr lang="es-MX" dirty="0">
                <a:latin typeface="Arial Narrow" charset="0"/>
              </a:rPr>
              <a:t>Temperatura interna mínima de cocción:</a:t>
            </a:r>
            <a:br>
              <a:rPr lang="es-MX" dirty="0">
                <a:latin typeface="Arial Narrow" charset="0"/>
              </a:rPr>
            </a:br>
            <a:endParaRPr lang="es-MX" dirty="0">
              <a:latin typeface="Arial Narrow" charset="0"/>
            </a:endParaRPr>
          </a:p>
          <a:p>
            <a:pPr marL="0" indent="0" eaLnBrk="1" hangingPunct="1">
              <a:lnSpc>
                <a:spcPct val="80000"/>
              </a:lnSpc>
              <a:spcBef>
                <a:spcPts val="0"/>
              </a:spcBef>
              <a:spcAft>
                <a:spcPts val="300"/>
              </a:spcAft>
              <a:defRPr/>
            </a:pPr>
            <a:r>
              <a:rPr lang="es-MX" dirty="0">
                <a:latin typeface="Arial Narrow" charset="0"/>
              </a:rPr>
              <a:t>155˚F (68˚C) por 17 segundos</a:t>
            </a:r>
          </a:p>
          <a:p>
            <a:pPr lvl="1" eaLnBrk="1" hangingPunct="1">
              <a:spcBef>
                <a:spcPts val="0"/>
              </a:spcBef>
              <a:spcAft>
                <a:spcPts val="300"/>
              </a:spcAft>
              <a:defRPr/>
            </a:pPr>
            <a:r>
              <a:rPr lang="es-MX" dirty="0">
                <a:latin typeface="Arial Narrow" charset="0"/>
              </a:rPr>
              <a:t>Carne molida, que incluye, entre otras, carne de res y cerdo</a:t>
            </a:r>
          </a:p>
          <a:p>
            <a:pPr lvl="1" eaLnBrk="1" hangingPunct="1">
              <a:spcBef>
                <a:spcPts val="0"/>
              </a:spcBef>
              <a:spcAft>
                <a:spcPts val="300"/>
              </a:spcAft>
              <a:defRPr/>
            </a:pPr>
            <a:r>
              <a:rPr lang="es-MX" dirty="0">
                <a:latin typeface="Arial Narrow" charset="0"/>
              </a:rPr>
              <a:t>Carne ablandada mecánicamente con agujas o navajas o inyectada con salmuera o sabores (por ejemplo jamón con salmuera y asados inyectados con sabores)</a:t>
            </a:r>
          </a:p>
          <a:p>
            <a:pPr lvl="1" eaLnBrk="1" hangingPunct="1">
              <a:spcBef>
                <a:spcPts val="0"/>
              </a:spcBef>
              <a:spcAft>
                <a:spcPts val="300"/>
              </a:spcAft>
              <a:defRPr/>
            </a:pPr>
            <a:r>
              <a:rPr lang="es-ES" dirty="0">
                <a:latin typeface="Arial Narrow" charset="0"/>
              </a:rPr>
              <a:t>Carne empacada al vacío con marinados u otras soluciones</a:t>
            </a:r>
          </a:p>
          <a:p>
            <a:pPr lvl="1" eaLnBrk="1" hangingPunct="1">
              <a:spcBef>
                <a:spcPts val="0"/>
              </a:spcBef>
              <a:spcAft>
                <a:spcPts val="300"/>
              </a:spcAft>
              <a:defRPr/>
            </a:pPr>
            <a:r>
              <a:rPr lang="es-MX" dirty="0"/>
              <a:t>Carne molida de animales de caza cridados e inspeccionados comercialmente</a:t>
            </a:r>
            <a:endParaRPr lang="es-MX"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s-ES_tradnl" dirty="0">
                <a:latin typeface="Arial Narrow" charset="0"/>
              </a:rPr>
              <a:t>Requerimientos de cocción para alimentos específicos</a:t>
            </a:r>
            <a:endParaRPr lang="en-US" dirty="0">
              <a:latin typeface="Arial Narrow" charset="0"/>
              <a:cs typeface="+mj-cs"/>
            </a:endParaRPr>
          </a:p>
        </p:txBody>
      </p:sp>
      <p:sp>
        <p:nvSpPr>
          <p:cNvPr id="172034" name="Rectangle 3"/>
          <p:cNvSpPr>
            <a:spLocks noGrp="1" noChangeArrowheads="1"/>
          </p:cNvSpPr>
          <p:nvPr>
            <p:ph idx="1"/>
          </p:nvPr>
        </p:nvSpPr>
        <p:spPr/>
        <p:txBody>
          <a:bodyPr/>
          <a:lstStyle/>
          <a:p>
            <a:pPr marL="0" indent="0" eaLnBrk="1" hangingPunct="1">
              <a:lnSpc>
                <a:spcPct val="80000"/>
              </a:lnSpc>
              <a:spcBef>
                <a:spcPts val="0"/>
              </a:spcBef>
              <a:spcAft>
                <a:spcPts val="300"/>
              </a:spcAft>
              <a:defRPr/>
            </a:pPr>
            <a:r>
              <a:rPr lang="es-MX" dirty="0">
                <a:latin typeface="Arial Narrow" charset="0"/>
              </a:rPr>
              <a:t>Temperatura interna mínima de cocción:</a:t>
            </a:r>
            <a:br>
              <a:rPr lang="es-MX" dirty="0">
                <a:latin typeface="Arial Narrow" charset="0"/>
              </a:rPr>
            </a:br>
            <a:endParaRPr lang="es-MX" dirty="0">
              <a:latin typeface="Arial Narrow" charset="0"/>
            </a:endParaRPr>
          </a:p>
          <a:p>
            <a:pPr marL="0" indent="0" eaLnBrk="1" hangingPunct="1">
              <a:lnSpc>
                <a:spcPct val="80000"/>
              </a:lnSpc>
              <a:spcBef>
                <a:spcPts val="0"/>
              </a:spcBef>
              <a:spcAft>
                <a:spcPts val="300"/>
              </a:spcAft>
              <a:defRPr/>
            </a:pPr>
            <a:r>
              <a:rPr lang="es-MX" dirty="0">
                <a:latin typeface="Arial Narrow" charset="0"/>
              </a:rPr>
              <a:t>155˚F (68˚C) por 17 segundos</a:t>
            </a:r>
          </a:p>
          <a:p>
            <a:pPr marL="0" lvl="1" indent="0" eaLnBrk="1" hangingPunct="1">
              <a:buNone/>
              <a:defRPr/>
            </a:pPr>
            <a:endParaRPr lang="en-US" dirty="0">
              <a:solidFill>
                <a:srgbClr val="FF0000"/>
              </a:solidFill>
              <a:latin typeface="Arial Narrow" charset="0"/>
            </a:endParaRPr>
          </a:p>
          <a:p>
            <a:pPr lvl="1" eaLnBrk="1" hangingPunct="1">
              <a:spcBef>
                <a:spcPts val="0"/>
              </a:spcBef>
              <a:spcAft>
                <a:spcPts val="300"/>
              </a:spcAft>
              <a:defRPr/>
            </a:pPr>
            <a:r>
              <a:rPr lang="es-MX" dirty="0">
                <a:latin typeface="Arial Narrow" charset="0"/>
              </a:rPr>
              <a:t>Aves </a:t>
            </a:r>
            <a:r>
              <a:rPr lang="es-MX" dirty="0" err="1">
                <a:latin typeface="Arial Narrow" charset="0"/>
              </a:rPr>
              <a:t>rátidas</a:t>
            </a:r>
            <a:r>
              <a:rPr lang="es-MX" dirty="0">
                <a:latin typeface="Arial Narrow" charset="0"/>
              </a:rPr>
              <a:t>, incluyendo avestruz y emú</a:t>
            </a:r>
          </a:p>
          <a:p>
            <a:pPr lvl="1" eaLnBrk="1" hangingPunct="1">
              <a:spcBef>
                <a:spcPts val="0"/>
              </a:spcBef>
              <a:spcAft>
                <a:spcPts val="300"/>
              </a:spcAft>
              <a:defRPr/>
            </a:pPr>
            <a:r>
              <a:rPr lang="es-MX" dirty="0">
                <a:latin typeface="Arial Narrow" charset="0"/>
              </a:rPr>
              <a:t>Mariscos molidos, ya sea en trozos o desmenuzados</a:t>
            </a:r>
          </a:p>
          <a:p>
            <a:pPr lvl="1" eaLnBrk="1" hangingPunct="1">
              <a:spcBef>
                <a:spcPts val="0"/>
              </a:spcBef>
              <a:spcAft>
                <a:spcPts val="300"/>
              </a:spcAft>
              <a:defRPr/>
            </a:pPr>
            <a:r>
              <a:rPr lang="es-MX" dirty="0">
                <a:latin typeface="Arial Narrow" charset="0"/>
              </a:rPr>
              <a:t>Huevos en cascaron que se mantendrán calientes para servirse</a:t>
            </a:r>
          </a:p>
          <a:p>
            <a:pPr lvl="1" eaLnBrk="1" hangingPunct="1">
              <a:spcBef>
                <a:spcPts val="0"/>
              </a:spcBef>
              <a:spcAft>
                <a:spcPts val="300"/>
              </a:spcAft>
              <a:defRPr/>
            </a:pPr>
            <a:endParaRPr lang="es-MX" dirty="0">
              <a:latin typeface="Arial Narrow" charset="0"/>
            </a:endParaRPr>
          </a:p>
          <a:p>
            <a:pPr lvl="1" eaLnBrk="1" hangingPunct="1">
              <a:defRPr/>
            </a:pPr>
            <a:endParaRPr lang="en-US" dirty="0">
              <a:solidFill>
                <a:srgbClr val="FF0000"/>
              </a:solidFill>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6-25</a:t>
            </a:r>
          </a:p>
        </p:txBody>
      </p:sp>
    </p:spTree>
    <p:custDataLst>
      <p:tags r:id="rId2"/>
    </p:custDataLst>
    <p:extLst>
      <p:ext uri="{BB962C8B-B14F-4D97-AF65-F5344CB8AC3E}">
        <p14:creationId xmlns:p14="http://schemas.microsoft.com/office/powerpoint/2010/main" val="273786033"/>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F0F429-D136-44FD-A0D7-DE93218E042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3060" name="Rectangle 8"/>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3058" name="Rectangle 3"/>
          <p:cNvSpPr>
            <a:spLocks noGrp="1" noChangeArrowheads="1"/>
          </p:cNvSpPr>
          <p:nvPr>
            <p:ph idx="1"/>
          </p:nvPr>
        </p:nvSpPr>
        <p:spPr>
          <a:xfrm>
            <a:off x="409575" y="1143000"/>
            <a:ext cx="5912848" cy="4983163"/>
          </a:xfrm>
        </p:spPr>
        <p:txBody>
          <a:bodyPr/>
          <a:lstStyle/>
          <a:p>
            <a:pPr marL="0" indent="0" eaLnBrk="1" hangingPunct="1">
              <a:defRPr/>
            </a:pPr>
            <a:r>
              <a:rPr lang="es-ES_tradnl" dirty="0">
                <a:latin typeface="Arial Narrow" charset="0"/>
                <a:cs typeface="+mn-cs"/>
              </a:rPr>
              <a:t>Temperatura interna mínima de cocción requerida:</a:t>
            </a:r>
            <a:br>
              <a:rPr lang="es-ES_tradnl" dirty="0">
                <a:latin typeface="Arial Narrow" charset="0"/>
                <a:cs typeface="+mn-cs"/>
              </a:rPr>
            </a:br>
            <a:endParaRPr lang="es-ES_tradnl" dirty="0">
              <a:latin typeface="Arial Narrow" charset="0"/>
              <a:cs typeface="+mn-cs"/>
            </a:endParaRPr>
          </a:p>
          <a:p>
            <a:pPr marL="0" indent="0" eaLnBrk="1" hangingPunct="1">
              <a:lnSpc>
                <a:spcPct val="100000"/>
              </a:lnSpc>
              <a:spcBef>
                <a:spcPts val="900"/>
              </a:spcBef>
              <a:defRPr/>
            </a:pPr>
            <a:r>
              <a:rPr lang="es-ES_tradnl" dirty="0">
                <a:latin typeface="Arial Narrow" charset="0"/>
                <a:cs typeface="+mn-cs"/>
              </a:rPr>
              <a:t>145ºF (63ºC) por 15 segundos</a:t>
            </a:r>
          </a:p>
          <a:p>
            <a:pPr lvl="1" eaLnBrk="1" hangingPunct="1">
              <a:defRPr/>
            </a:pPr>
            <a:r>
              <a:rPr lang="es-ES_tradnl" dirty="0">
                <a:latin typeface="Arial Narrow" charset="0"/>
              </a:rPr>
              <a:t>Mariscos, incluyendo pescado, mariscos y crustáceos.</a:t>
            </a:r>
          </a:p>
          <a:p>
            <a:pPr lvl="1" eaLnBrk="1" hangingPunct="1">
              <a:defRPr/>
            </a:pPr>
            <a:r>
              <a:rPr lang="es-ES_tradnl" dirty="0">
                <a:latin typeface="Arial Narrow" charset="0"/>
              </a:rPr>
              <a:t>Steaks/chuletas de cerdo, res, ternera y cordero.</a:t>
            </a:r>
          </a:p>
          <a:p>
            <a:pPr lvl="1" eaLnBrk="1" hangingPunct="1">
              <a:defRPr/>
            </a:pPr>
            <a:r>
              <a:rPr lang="es-ES_tradnl" dirty="0">
                <a:latin typeface="Arial Narrow" charset="0"/>
              </a:rPr>
              <a:t>Animales de caza criados comercialmente.</a:t>
            </a:r>
          </a:p>
          <a:p>
            <a:pPr lvl="1" eaLnBrk="1" hangingPunct="1">
              <a:defRPr/>
            </a:pPr>
            <a:r>
              <a:rPr lang="es-ES_tradnl" dirty="0">
                <a:latin typeface="Arial Narrow" charset="0"/>
              </a:rPr>
              <a:t>Huevos en cascarón que se servirán inmediatamente.</a:t>
            </a: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 </a:t>
            </a:r>
            <a:endParaRPr lang="en-US" dirty="0">
              <a:latin typeface="Arial Narrow" charset="0"/>
              <a:cs typeface="+mj-cs"/>
            </a:endParaRPr>
          </a:p>
        </p:txBody>
      </p:sp>
      <p:sp>
        <p:nvSpPr>
          <p:cNvPr id="31747" name="Rectangle 3"/>
          <p:cNvSpPr>
            <a:spLocks noGrp="1" noChangeArrowheads="1"/>
          </p:cNvSpPr>
          <p:nvPr>
            <p:ph idx="1"/>
          </p:nvPr>
        </p:nvSpPr>
        <p:spPr/>
        <p:txBody>
          <a:bodyPr/>
          <a:lstStyle/>
          <a:p>
            <a:pPr marL="0" indent="0" eaLnBrk="1" hangingPunct="1">
              <a:defRPr/>
            </a:pPr>
            <a:r>
              <a:rPr lang="es-ES_tradnl" dirty="0">
                <a:ea typeface="+mn-ea"/>
                <a:cs typeface="+mn-cs"/>
              </a:rPr>
              <a:t>Los dos tipos de alimentos que son más propensos a convertirse en peligrosos:</a:t>
            </a:r>
          </a:p>
          <a:p>
            <a:pPr lvl="1" eaLnBrk="1" hangingPunct="1">
              <a:buFont typeface="Wingdings" pitchFamily="2" charset="2"/>
              <a:buChar char="l"/>
              <a:defRPr/>
            </a:pPr>
            <a:r>
              <a:rPr lang="es-ES_tradnl" dirty="0"/>
              <a:t>Alimentos TCS.</a:t>
            </a:r>
          </a:p>
          <a:p>
            <a:pPr lvl="1" eaLnBrk="1" hangingPunct="1">
              <a:buFont typeface="Wingdings" pitchFamily="2" charset="2"/>
              <a:buChar char="l"/>
              <a:defRPr/>
            </a:pPr>
            <a:r>
              <a:rPr lang="es-ES_tradnl" dirty="0"/>
              <a:t>Alimentos listos para comer.</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1-19</a:t>
            </a:r>
          </a:p>
        </p:txBody>
      </p:sp>
    </p:spTree>
    <p:extLst>
      <p:ext uri="{BB962C8B-B14F-4D97-AF65-F5344CB8AC3E}">
        <p14:creationId xmlns:p14="http://schemas.microsoft.com/office/powerpoint/2010/main" val="23063420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DAD264-9924-40E1-9424-1611B4ACE4C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487" b="-7741"/>
          <a:stretch/>
        </p:blipFill>
        <p:spPr>
          <a:ln w="3175">
            <a:solidFill>
              <a:schemeClr val="tx1"/>
            </a:solidFill>
          </a:ln>
        </p:spPr>
      </p:pic>
      <p:sp>
        <p:nvSpPr>
          <p:cNvPr id="174084" name="Rectangle 7"/>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5106" name="Rectangle 3"/>
          <p:cNvSpPr>
            <a:spLocks noGrp="1" noChangeArrowheads="1"/>
          </p:cNvSpPr>
          <p:nvPr>
            <p:ph idx="1"/>
          </p:nvPr>
        </p:nvSpPr>
        <p:spPr>
          <a:xfrm>
            <a:off x="409575" y="1143000"/>
            <a:ext cx="5339375" cy="5291667"/>
          </a:xfrm>
        </p:spPr>
        <p:txBody>
          <a:bodyPr/>
          <a:lstStyle/>
          <a:p>
            <a:pPr marL="0" indent="0" eaLnBrk="1" hangingPunct="1">
              <a:defRPr/>
            </a:pPr>
            <a:r>
              <a:rPr lang="es-ES_tradnl" dirty="0">
                <a:latin typeface="Arial Narrow" charset="0"/>
                <a:cs typeface="+mn-cs"/>
              </a:rPr>
              <a:t>Temperatura interna mínima de cocción requerida:</a:t>
            </a:r>
            <a:br>
              <a:rPr lang="es-ES_tradnl" dirty="0">
                <a:latin typeface="Arial Narrow" charset="0"/>
                <a:cs typeface="+mn-cs"/>
              </a:rPr>
            </a:br>
            <a:endParaRPr lang="es-ES_tradnl" dirty="0">
              <a:latin typeface="Arial Narrow" charset="0"/>
              <a:cs typeface="+mn-cs"/>
            </a:endParaRPr>
          </a:p>
          <a:p>
            <a:pPr marL="0" indent="0" eaLnBrk="1" hangingPunct="1">
              <a:spcBef>
                <a:spcPts val="900"/>
              </a:spcBef>
              <a:defRPr/>
            </a:pPr>
            <a:r>
              <a:rPr lang="es-ES_tradnl" dirty="0">
                <a:latin typeface="Arial Narrow" charset="0"/>
                <a:cs typeface="+mn-cs"/>
              </a:rPr>
              <a:t>145ºF (63ºC) por 4 minutos</a:t>
            </a:r>
          </a:p>
          <a:p>
            <a:pPr lvl="1" eaLnBrk="1" hangingPunct="1">
              <a:defRPr/>
            </a:pPr>
            <a:r>
              <a:rPr lang="es-ES_tradnl" dirty="0">
                <a:latin typeface="Arial Narrow" charset="0"/>
              </a:rPr>
              <a:t>Asados de cerdo, res, ternera y cordero.</a:t>
            </a:r>
          </a:p>
          <a:p>
            <a:pPr lvl="1" eaLnBrk="1" hangingPunct="1">
              <a:defRPr/>
            </a:pPr>
            <a:r>
              <a:rPr lang="es-ES_tradnl" dirty="0">
                <a:latin typeface="Arial Narrow" charset="0"/>
              </a:rPr>
              <a:t>Tiempos/temperaturas de cocción alternativas:</a:t>
            </a:r>
          </a:p>
          <a:p>
            <a:pPr lvl="2" eaLnBrk="1" hangingPunct="1">
              <a:spcBef>
                <a:spcPts val="300"/>
              </a:spcBef>
              <a:tabLst>
                <a:tab pos="2517775" algn="l"/>
              </a:tabLst>
              <a:defRPr/>
            </a:pPr>
            <a:r>
              <a:rPr lang="es-ES_tradnl" dirty="0">
                <a:latin typeface="Arial Narrow" charset="0"/>
              </a:rPr>
              <a:t>130</a:t>
            </a:r>
            <a:r>
              <a:rPr lang="es-ES_tradnl" dirty="0">
                <a:solidFill>
                  <a:schemeClr val="tx1"/>
                </a:solidFill>
              </a:rPr>
              <a:t>ºF</a:t>
            </a:r>
            <a:r>
              <a:rPr lang="es-ES_tradnl" dirty="0">
                <a:latin typeface="Arial Narrow" charset="0"/>
              </a:rPr>
              <a:t> (54</a:t>
            </a:r>
            <a:r>
              <a:rPr lang="es-ES_tradnl" dirty="0">
                <a:solidFill>
                  <a:schemeClr val="tx1"/>
                </a:solidFill>
              </a:rPr>
              <a:t>ºC</a:t>
            </a:r>
            <a:r>
              <a:rPr lang="es-ES_tradnl" dirty="0">
                <a:latin typeface="Arial Narrow" charset="0"/>
              </a:rPr>
              <a:t>)	112 minutos</a:t>
            </a:r>
          </a:p>
          <a:p>
            <a:pPr lvl="2" eaLnBrk="1" hangingPunct="1">
              <a:spcBef>
                <a:spcPts val="300"/>
              </a:spcBef>
              <a:tabLst>
                <a:tab pos="2517775" algn="l"/>
              </a:tabLst>
              <a:defRPr/>
            </a:pPr>
            <a:r>
              <a:rPr lang="es-ES_tradnl" dirty="0">
                <a:latin typeface="Arial Narrow" charset="0"/>
              </a:rPr>
              <a:t>131</a:t>
            </a:r>
            <a:r>
              <a:rPr lang="es-ES_tradnl" dirty="0">
                <a:solidFill>
                  <a:schemeClr val="tx1"/>
                </a:solidFill>
              </a:rPr>
              <a:t>ºF</a:t>
            </a:r>
            <a:r>
              <a:rPr lang="es-ES_tradnl" dirty="0">
                <a:latin typeface="Arial Narrow" charset="0"/>
              </a:rPr>
              <a:t> (55</a:t>
            </a:r>
            <a:r>
              <a:rPr lang="es-ES_tradnl" dirty="0">
                <a:solidFill>
                  <a:schemeClr val="tx1"/>
                </a:solidFill>
              </a:rPr>
              <a:t>ºC</a:t>
            </a:r>
            <a:r>
              <a:rPr lang="es-ES_tradnl" dirty="0">
                <a:latin typeface="Arial Narrow" charset="0"/>
              </a:rPr>
              <a:t>)	 89 minutos</a:t>
            </a:r>
          </a:p>
          <a:p>
            <a:pPr lvl="2" eaLnBrk="1" hangingPunct="1">
              <a:spcBef>
                <a:spcPts val="300"/>
              </a:spcBef>
              <a:tabLst>
                <a:tab pos="2517775" algn="l"/>
              </a:tabLst>
              <a:defRPr/>
            </a:pPr>
            <a:r>
              <a:rPr lang="es-ES_tradnl" dirty="0">
                <a:latin typeface="Arial Narrow" charset="0"/>
              </a:rPr>
              <a:t>133</a:t>
            </a:r>
            <a:r>
              <a:rPr lang="es-ES_tradnl" dirty="0">
                <a:solidFill>
                  <a:schemeClr val="tx1"/>
                </a:solidFill>
              </a:rPr>
              <a:t>ºF</a:t>
            </a:r>
            <a:r>
              <a:rPr lang="es-ES_tradnl" dirty="0">
                <a:latin typeface="Arial Narrow" charset="0"/>
              </a:rPr>
              <a:t> (56</a:t>
            </a:r>
            <a:r>
              <a:rPr lang="es-ES_tradnl" dirty="0">
                <a:solidFill>
                  <a:schemeClr val="tx1"/>
                </a:solidFill>
              </a:rPr>
              <a:t>ºC</a:t>
            </a:r>
            <a:r>
              <a:rPr lang="es-ES_tradnl" dirty="0">
                <a:latin typeface="Arial Narrow" charset="0"/>
              </a:rPr>
              <a:t>)	 56 minutos</a:t>
            </a:r>
          </a:p>
          <a:p>
            <a:pPr lvl="2" eaLnBrk="1" hangingPunct="1">
              <a:spcBef>
                <a:spcPts val="300"/>
              </a:spcBef>
              <a:tabLst>
                <a:tab pos="2517775" algn="l"/>
              </a:tabLst>
              <a:defRPr/>
            </a:pPr>
            <a:r>
              <a:rPr lang="es-ES_tradnl" dirty="0">
                <a:latin typeface="Arial Narrow" charset="0"/>
              </a:rPr>
              <a:t>135</a:t>
            </a:r>
            <a:r>
              <a:rPr lang="es-ES_tradnl" dirty="0">
                <a:solidFill>
                  <a:schemeClr val="tx1"/>
                </a:solidFill>
              </a:rPr>
              <a:t>ºF</a:t>
            </a:r>
            <a:r>
              <a:rPr lang="es-ES_tradnl" dirty="0">
                <a:latin typeface="Arial Narrow" charset="0"/>
              </a:rPr>
              <a:t> (57</a:t>
            </a:r>
            <a:r>
              <a:rPr lang="es-ES_tradnl" dirty="0">
                <a:solidFill>
                  <a:schemeClr val="tx1"/>
                </a:solidFill>
              </a:rPr>
              <a:t>ºC</a:t>
            </a:r>
            <a:r>
              <a:rPr lang="es-ES_tradnl" dirty="0">
                <a:latin typeface="Arial Narrow" charset="0"/>
              </a:rPr>
              <a:t>)	 36 minutos</a:t>
            </a:r>
          </a:p>
          <a:p>
            <a:pPr lvl="2" eaLnBrk="1" hangingPunct="1">
              <a:spcBef>
                <a:spcPts val="300"/>
              </a:spcBef>
              <a:tabLst>
                <a:tab pos="2517775" algn="l"/>
              </a:tabLst>
              <a:defRPr/>
            </a:pPr>
            <a:r>
              <a:rPr lang="es-ES_tradnl" dirty="0">
                <a:latin typeface="Arial Narrow" charset="0"/>
              </a:rPr>
              <a:t>136</a:t>
            </a:r>
            <a:r>
              <a:rPr lang="es-ES_tradnl" dirty="0">
                <a:solidFill>
                  <a:schemeClr val="tx1"/>
                </a:solidFill>
              </a:rPr>
              <a:t>ºF</a:t>
            </a:r>
            <a:r>
              <a:rPr lang="es-ES_tradnl" dirty="0">
                <a:latin typeface="Arial Narrow" charset="0"/>
              </a:rPr>
              <a:t> (58</a:t>
            </a:r>
            <a:r>
              <a:rPr lang="es-ES_tradnl" dirty="0">
                <a:solidFill>
                  <a:schemeClr val="tx1"/>
                </a:solidFill>
              </a:rPr>
              <a:t>ºC</a:t>
            </a:r>
            <a:r>
              <a:rPr lang="es-ES_tradnl" dirty="0">
                <a:latin typeface="Arial Narrow" charset="0"/>
              </a:rPr>
              <a:t>)	 28 minutos</a:t>
            </a:r>
          </a:p>
          <a:p>
            <a:pPr lvl="2" eaLnBrk="1" hangingPunct="1">
              <a:spcBef>
                <a:spcPts val="300"/>
              </a:spcBef>
              <a:tabLst>
                <a:tab pos="2517775" algn="l"/>
              </a:tabLst>
            </a:pPr>
            <a:r>
              <a:rPr lang="es-ES_tradnl" dirty="0">
                <a:latin typeface="Arial Narrow" charset="0"/>
              </a:rPr>
              <a:t>138</a:t>
            </a:r>
            <a:r>
              <a:rPr lang="es-ES_tradnl" dirty="0">
                <a:solidFill>
                  <a:schemeClr val="tx1"/>
                </a:solidFill>
              </a:rPr>
              <a:t>ºF</a:t>
            </a:r>
            <a:r>
              <a:rPr lang="es-ES_tradnl" dirty="0">
                <a:latin typeface="Arial Narrow" charset="0"/>
              </a:rPr>
              <a:t> (59</a:t>
            </a:r>
            <a:r>
              <a:rPr lang="es-ES_tradnl" dirty="0">
                <a:solidFill>
                  <a:schemeClr val="tx1"/>
                </a:solidFill>
              </a:rPr>
              <a:t>ºC</a:t>
            </a:r>
            <a:r>
              <a:rPr lang="es-ES_tradnl" dirty="0">
                <a:latin typeface="Arial Narrow" charset="0"/>
              </a:rPr>
              <a:t>)	 18 minutos</a:t>
            </a:r>
          </a:p>
          <a:p>
            <a:pPr lvl="2" eaLnBrk="1" hangingPunct="1">
              <a:spcBef>
                <a:spcPts val="300"/>
              </a:spcBef>
              <a:tabLst>
                <a:tab pos="2517775" algn="l"/>
              </a:tabLst>
            </a:pPr>
            <a:r>
              <a:rPr lang="es-ES_tradnl" dirty="0">
                <a:latin typeface="Arial Narrow" charset="0"/>
              </a:rPr>
              <a:t>140</a:t>
            </a:r>
            <a:r>
              <a:rPr lang="es-ES_tradnl" dirty="0">
                <a:solidFill>
                  <a:schemeClr val="tx1"/>
                </a:solidFill>
              </a:rPr>
              <a:t>ºF</a:t>
            </a:r>
            <a:r>
              <a:rPr lang="es-ES_tradnl" dirty="0">
                <a:latin typeface="Arial Narrow" charset="0"/>
              </a:rPr>
              <a:t> (60</a:t>
            </a:r>
            <a:r>
              <a:rPr lang="es-ES_tradnl" dirty="0">
                <a:solidFill>
                  <a:schemeClr val="tx1"/>
                </a:solidFill>
              </a:rPr>
              <a:t>ºC</a:t>
            </a:r>
            <a:r>
              <a:rPr lang="es-ES_tradnl" dirty="0">
                <a:latin typeface="Arial Narrow" charset="0"/>
              </a:rPr>
              <a:t>)	 12 minutos</a:t>
            </a:r>
          </a:p>
          <a:p>
            <a:pPr lvl="2" eaLnBrk="1" hangingPunct="1">
              <a:spcBef>
                <a:spcPts val="300"/>
              </a:spcBef>
              <a:tabLst>
                <a:tab pos="2517775" algn="l"/>
              </a:tabLst>
            </a:pPr>
            <a:r>
              <a:rPr lang="es-ES_tradnl" dirty="0">
                <a:latin typeface="Arial Narrow" charset="0"/>
              </a:rPr>
              <a:t>142</a:t>
            </a:r>
            <a:r>
              <a:rPr lang="es-ES_tradnl" dirty="0">
                <a:solidFill>
                  <a:schemeClr val="tx1"/>
                </a:solidFill>
              </a:rPr>
              <a:t>ºF</a:t>
            </a:r>
            <a:r>
              <a:rPr lang="es-ES_tradnl" dirty="0">
                <a:latin typeface="Arial Narrow" charset="0"/>
              </a:rPr>
              <a:t> (61</a:t>
            </a:r>
            <a:r>
              <a:rPr lang="es-ES_tradnl" dirty="0">
                <a:solidFill>
                  <a:schemeClr val="tx1"/>
                </a:solidFill>
              </a:rPr>
              <a:t>ºC</a:t>
            </a:r>
            <a:r>
              <a:rPr lang="es-ES_tradnl" dirty="0">
                <a:latin typeface="Arial Narrow" charset="0"/>
              </a:rPr>
              <a:t>)	 8 minutos</a:t>
            </a:r>
          </a:p>
          <a:p>
            <a:pPr lvl="2" eaLnBrk="1" hangingPunct="1">
              <a:spcBef>
                <a:spcPts val="300"/>
              </a:spcBef>
              <a:tabLst>
                <a:tab pos="2517775" algn="l"/>
              </a:tabLst>
            </a:pPr>
            <a:r>
              <a:rPr lang="es-ES_tradnl" dirty="0">
                <a:latin typeface="Arial Narrow" charset="0"/>
              </a:rPr>
              <a:t>144</a:t>
            </a:r>
            <a:r>
              <a:rPr lang="es-ES_tradnl" dirty="0">
                <a:solidFill>
                  <a:schemeClr val="tx1"/>
                </a:solidFill>
              </a:rPr>
              <a:t>ºF</a:t>
            </a:r>
            <a:r>
              <a:rPr lang="es-ES_tradnl" dirty="0">
                <a:latin typeface="Arial Narrow" charset="0"/>
              </a:rPr>
              <a:t> (62</a:t>
            </a:r>
            <a:r>
              <a:rPr lang="es-ES_tradnl" dirty="0">
                <a:solidFill>
                  <a:schemeClr val="tx1"/>
                </a:solidFill>
              </a:rPr>
              <a:t>ºC</a:t>
            </a:r>
            <a:r>
              <a:rPr lang="es-ES_tradnl" dirty="0">
                <a:latin typeface="Arial Narrow" charset="0"/>
              </a:rPr>
              <a:t>)	 5 minutos</a:t>
            </a:r>
          </a:p>
          <a:p>
            <a:pPr marL="1033463" lvl="2" indent="-457200" eaLnBrk="1" hangingPunct="1">
              <a:buFont typeface="Courier New" charset="0"/>
              <a:buNone/>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6-27</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5E3A4F-374D-4C61-9847-AB7A59BB525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5106" name="Rectangle 3"/>
          <p:cNvSpPr>
            <a:spLocks noGrp="1" noChangeArrowheads="1"/>
          </p:cNvSpPr>
          <p:nvPr>
            <p:ph idx="1"/>
          </p:nvPr>
        </p:nvSpPr>
        <p:spPr/>
        <p:txBody>
          <a:bodyPr/>
          <a:lstStyle/>
          <a:p>
            <a:pPr marL="0" indent="0" eaLnBrk="1" hangingPunct="1">
              <a:defRPr/>
            </a:pPr>
            <a:r>
              <a:rPr lang="es-US" dirty="0">
                <a:latin typeface="Arial Narrow" charset="0"/>
              </a:rPr>
              <a:t>Temperatura interna mínima de cocción:</a:t>
            </a:r>
          </a:p>
          <a:p>
            <a:pPr marL="0" indent="0" eaLnBrk="1" hangingPunct="1">
              <a:defRPr/>
            </a:pPr>
            <a:r>
              <a:rPr lang="es-US" dirty="0">
                <a:latin typeface="Arial Narrow" charset="0"/>
              </a:rPr>
              <a:t>135ºF (57ºC) (no hay tiempo mínimo)</a:t>
            </a:r>
          </a:p>
          <a:p>
            <a:pPr lvl="1" eaLnBrk="1" hangingPunct="1">
              <a:defRPr/>
            </a:pPr>
            <a:r>
              <a:rPr lang="es-US" dirty="0">
                <a:latin typeface="Arial Narrow" charset="0"/>
              </a:rPr>
              <a:t>Alimentos de plantas, incluyendo frutas, verduras, granos (como arroz y pasta) y leguminosas (como frijoles y frijoles refritos) que se mantendrán calientes para servirlos.</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6-28</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6132" name="Rectangle 6"/>
          <p:cNvSpPr>
            <a:spLocks noGrp="1" noChangeArrowheads="1"/>
          </p:cNvSpPr>
          <p:nvPr>
            <p:ph type="title"/>
          </p:nvPr>
        </p:nvSpPr>
        <p:spPr>
          <a:xfrm>
            <a:off x="400049" y="156230"/>
            <a:ext cx="8552881" cy="523220"/>
          </a:xfrm>
        </p:spPr>
        <p:txBody>
          <a:bodyPr/>
          <a:lstStyle/>
          <a:p>
            <a:pPr eaLnBrk="1" hangingPunct="1">
              <a:defRPr/>
            </a:pPr>
            <a:r>
              <a:rPr lang="es-ES_tradnl" dirty="0">
                <a:latin typeface="Arial Narrow" charset="0"/>
                <a:cs typeface="+mj-cs"/>
              </a:rPr>
              <a:t>Cómo cocinar los alimentos TCS en el horno de microondas</a:t>
            </a:r>
          </a:p>
        </p:txBody>
      </p:sp>
      <p:sp>
        <p:nvSpPr>
          <p:cNvPr id="176131" name="Rectangle 3"/>
          <p:cNvSpPr>
            <a:spLocks noGrp="1" noChangeArrowheads="1"/>
          </p:cNvSpPr>
          <p:nvPr>
            <p:ph idx="1"/>
          </p:nvPr>
        </p:nvSpPr>
        <p:spPr/>
        <p:txBody>
          <a:bodyPr/>
          <a:lstStyle/>
          <a:p>
            <a:pPr marL="0" indent="0" eaLnBrk="1" hangingPunct="1">
              <a:defRPr/>
            </a:pPr>
            <a:r>
              <a:rPr lang="es-ES_tradnl" dirty="0">
                <a:latin typeface="Arial Narrow" charset="0"/>
                <a:cs typeface="+mn-cs"/>
              </a:rPr>
              <a:t>Temperatura interna mínima de cocción requerida:</a:t>
            </a:r>
            <a:br>
              <a:rPr lang="es-ES_tradnl" dirty="0">
                <a:latin typeface="Arial Narrow" charset="0"/>
                <a:cs typeface="+mn-cs"/>
              </a:rPr>
            </a:br>
            <a:endParaRPr lang="es-ES_tradnl" dirty="0">
              <a:latin typeface="Arial Narrow" charset="0"/>
              <a:cs typeface="+mn-cs"/>
            </a:endParaRPr>
          </a:p>
          <a:p>
            <a:pPr marL="0" indent="0" eaLnBrk="1" hangingPunct="1">
              <a:spcBef>
                <a:spcPts val="900"/>
              </a:spcBef>
              <a:defRPr/>
            </a:pPr>
            <a:r>
              <a:rPr lang="es-ES_tradnl" dirty="0">
                <a:latin typeface="Arial Narrow" charset="0"/>
                <a:cs typeface="+mn-cs"/>
              </a:rPr>
              <a:t>165ºF (74ºC) </a:t>
            </a:r>
          </a:p>
          <a:p>
            <a:pPr lvl="1" eaLnBrk="1" hangingPunct="1">
              <a:defRPr/>
            </a:pPr>
            <a:r>
              <a:rPr lang="es-ES_tradnl" dirty="0">
                <a:latin typeface="Arial Narrow" charset="0"/>
              </a:rPr>
              <a:t>Carne</a:t>
            </a:r>
          </a:p>
          <a:p>
            <a:pPr lvl="1" eaLnBrk="1" hangingPunct="1">
              <a:defRPr/>
            </a:pPr>
            <a:r>
              <a:rPr lang="es-ES_tradnl" dirty="0">
                <a:latin typeface="Arial Narrow" charset="0"/>
              </a:rPr>
              <a:t>Mariscos</a:t>
            </a:r>
          </a:p>
          <a:p>
            <a:pPr lvl="1" eaLnBrk="1" hangingPunct="1">
              <a:defRPr/>
            </a:pPr>
            <a:r>
              <a:rPr lang="es-ES_tradnl" dirty="0">
                <a:latin typeface="Arial Narrow" charset="0"/>
              </a:rPr>
              <a:t>Aves</a:t>
            </a:r>
          </a:p>
          <a:p>
            <a:pPr lvl="1" eaLnBrk="1" hangingPunct="1">
              <a:defRPr/>
            </a:pPr>
            <a:r>
              <a:rPr lang="es-ES_tradnl" dirty="0">
                <a:latin typeface="Arial Narrow" charset="0"/>
              </a:rPr>
              <a:t>Huevos</a:t>
            </a:r>
          </a:p>
          <a:p>
            <a:pPr marL="571500" lvl="1" indent="-457200" eaLnBrk="1" hangingPunct="1">
              <a:buFont typeface="Wingdings" charset="0"/>
              <a:buNone/>
              <a:defRPr/>
            </a:pPr>
            <a:endParaRPr lang="en-US" dirty="0">
              <a:latin typeface="Arial Narrow"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6-29</a:t>
            </a:r>
          </a:p>
        </p:txBody>
      </p:sp>
      <p:pic>
        <p:nvPicPr>
          <p:cNvPr id="2" name="Picture 1" descr="6e_c06_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6"/>
          <p:cNvSpPr>
            <a:spLocks noGrp="1" noChangeArrowheads="1"/>
          </p:cNvSpPr>
          <p:nvPr>
            <p:ph type="title"/>
          </p:nvPr>
        </p:nvSpPr>
        <p:spPr/>
        <p:txBody>
          <a:bodyPr/>
          <a:lstStyle/>
          <a:p>
            <a:pPr eaLnBrk="1" hangingPunct="1">
              <a:defRPr/>
            </a:pPr>
            <a:r>
              <a:rPr lang="es-ES_tradnl" dirty="0"/>
              <a:t>Cómo cocinar alimentos</a:t>
            </a:r>
            <a:endParaRPr lang="es-ES_tradnl" dirty="0">
              <a:cs typeface="+mj-cs"/>
            </a:endParaRPr>
          </a:p>
        </p:txBody>
      </p:sp>
      <p:sp>
        <p:nvSpPr>
          <p:cNvPr id="176131" name="Rectangle 3"/>
          <p:cNvSpPr>
            <a:spLocks noGrp="1" noChangeArrowheads="1"/>
          </p:cNvSpPr>
          <p:nvPr>
            <p:ph idx="1"/>
          </p:nvPr>
        </p:nvSpPr>
        <p:spPr/>
        <p:txBody>
          <a:bodyPr/>
          <a:lstStyle/>
          <a:p>
            <a:pPr marL="0" indent="0" eaLnBrk="1" hangingPunct="1"/>
            <a:r>
              <a:rPr lang="es-ES" dirty="0">
                <a:latin typeface="Arial Narrow" charset="0"/>
              </a:rPr>
              <a:t>Cómo cocinar los alimentos TCS en el horno de microondas</a:t>
            </a:r>
            <a:r>
              <a:rPr lang="en-US" dirty="0">
                <a:latin typeface="Arial Narrow" charset="0"/>
              </a:rPr>
              <a:t>:</a:t>
            </a:r>
          </a:p>
          <a:p>
            <a:pPr lvl="1">
              <a:spcAft>
                <a:spcPts val="0"/>
              </a:spcAft>
              <a:buFont typeface="Wingdings"/>
              <a:buChar char="l"/>
            </a:pPr>
            <a:r>
              <a:rPr lang="es-ES" dirty="0">
                <a:ea typeface="ＭＳ Ｐゴシック"/>
                <a:cs typeface="ＭＳ Ｐゴシック"/>
              </a:rPr>
              <a:t>Cubra los alimentos para evitar que la superficie se seque.</a:t>
            </a:r>
          </a:p>
          <a:p>
            <a:pPr lvl="1">
              <a:spcAft>
                <a:spcPts val="0"/>
              </a:spcAft>
              <a:buFont typeface="Wingdings"/>
              <a:buChar char="l"/>
            </a:pPr>
            <a:r>
              <a:rPr lang="es-ES" dirty="0">
                <a:ea typeface="ＭＳ Ｐゴシック"/>
                <a:cs typeface="ＭＳ Ｐゴシック"/>
              </a:rPr>
              <a:t>Para que el calor llegue más parejo a los alimentos:</a:t>
            </a:r>
          </a:p>
          <a:p>
            <a:pPr lvl="2">
              <a:spcAft>
                <a:spcPts val="0"/>
              </a:spcAft>
              <a:buFont typeface="Wingdings"/>
              <a:buChar char="l"/>
            </a:pPr>
            <a:r>
              <a:rPr lang="es-ES" dirty="0">
                <a:ea typeface="ＭＳ Ｐゴシック"/>
                <a:cs typeface="ＭＳ Ｐゴシック"/>
              </a:rPr>
              <a:t>Haga girar los alimentos durante el proceso.</a:t>
            </a:r>
          </a:p>
          <a:p>
            <a:pPr lvl="2">
              <a:spcAft>
                <a:spcPts val="0"/>
              </a:spcAft>
              <a:buFont typeface="Wingdings"/>
              <a:buChar char="l"/>
            </a:pPr>
            <a:r>
              <a:rPr lang="es-ES" dirty="0">
                <a:ea typeface="ＭＳ Ｐゴシック"/>
                <a:cs typeface="ＭＳ Ｐゴシック"/>
              </a:rPr>
              <a:t>Después de cocinarlos, deje reposar los alimentos por los menos dos minutos.</a:t>
            </a:r>
          </a:p>
          <a:p>
            <a:pPr lvl="1">
              <a:spcAft>
                <a:spcPts val="0"/>
              </a:spcAft>
              <a:buFont typeface="Wingdings"/>
              <a:buChar char="l"/>
            </a:pPr>
            <a:r>
              <a:rPr lang="es-ES" dirty="0">
                <a:ea typeface="ＭＳ Ｐゴシック"/>
                <a:cs typeface="ＭＳ Ｐゴシック"/>
              </a:rPr>
              <a:t>Revise la temperatura en, por lo menos, dos lugares.</a:t>
            </a: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6-30</a:t>
            </a:r>
          </a:p>
        </p:txBody>
      </p:sp>
      <p:pic>
        <p:nvPicPr>
          <p:cNvPr id="6" name="Picture 5" descr="6e_c06_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extLst>
      <p:ext uri="{BB962C8B-B14F-4D97-AF65-F5344CB8AC3E}">
        <p14:creationId xmlns:p14="http://schemas.microsoft.com/office/powerpoint/2010/main" val="37760402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s-ES_tradnl" dirty="0">
                <a:latin typeface="Arial Narrow" charset="0"/>
                <a:cs typeface="+mj-cs"/>
              </a:rPr>
              <a:t>Cocción parcial durante la preparación</a:t>
            </a:r>
          </a:p>
        </p:txBody>
      </p:sp>
      <p:sp>
        <p:nvSpPr>
          <p:cNvPr id="178178" name="Rectangle 3"/>
          <p:cNvSpPr>
            <a:spLocks noGrp="1" noChangeArrowheads="1"/>
          </p:cNvSpPr>
          <p:nvPr>
            <p:ph idx="1"/>
          </p:nvPr>
        </p:nvSpPr>
        <p:spPr>
          <a:xfrm>
            <a:off x="409574" y="1143000"/>
            <a:ext cx="6112193" cy="4983163"/>
          </a:xfrm>
        </p:spPr>
        <p:txBody>
          <a:bodyPr/>
          <a:lstStyle/>
          <a:p>
            <a:pPr marL="0" indent="0" eaLnBrk="1" hangingPunct="1">
              <a:lnSpc>
                <a:spcPct val="80000"/>
              </a:lnSpc>
              <a:defRPr/>
            </a:pPr>
            <a:r>
              <a:rPr lang="es-ES_tradnl" dirty="0">
                <a:latin typeface="Arial Narrow" charset="0"/>
              </a:rPr>
              <a:t>Si va a cocinar parcialmente carne, mariscos, aves o huevos, o platillos que contengan estos productos:</a:t>
            </a:r>
          </a:p>
          <a:p>
            <a:pPr lvl="1" eaLnBrk="1" hangingPunct="1">
              <a:lnSpc>
                <a:spcPct val="80000"/>
              </a:lnSpc>
              <a:defRPr/>
            </a:pPr>
            <a:r>
              <a:rPr lang="es-ES_tradnl" dirty="0">
                <a:solidFill>
                  <a:srgbClr val="FF0000"/>
                </a:solidFill>
                <a:latin typeface="Arial Narrow" charset="0"/>
              </a:rPr>
              <a:t>NUNCA</a:t>
            </a:r>
            <a:r>
              <a:rPr lang="es-ES_tradnl" dirty="0">
                <a:latin typeface="Arial Narrow" charset="0"/>
              </a:rPr>
              <a:t> cocine los alimentos más de 60 minutos durante la cocción inicial.</a:t>
            </a:r>
          </a:p>
          <a:p>
            <a:pPr lvl="1" eaLnBrk="1" hangingPunct="1">
              <a:lnSpc>
                <a:spcPct val="80000"/>
              </a:lnSpc>
              <a:defRPr/>
            </a:pPr>
            <a:r>
              <a:rPr lang="es-ES_tradnl" dirty="0">
                <a:latin typeface="Arial Narrow" charset="0"/>
              </a:rPr>
              <a:t>Enfríe los alimentos inmediatamente después de la cocción inicial.</a:t>
            </a:r>
          </a:p>
          <a:p>
            <a:pPr lvl="1" eaLnBrk="1" hangingPunct="1">
              <a:lnSpc>
                <a:spcPct val="80000"/>
              </a:lnSpc>
              <a:defRPr/>
            </a:pPr>
            <a:r>
              <a:rPr lang="es-ES_tradnl" dirty="0">
                <a:latin typeface="Arial Narrow" charset="0"/>
              </a:rPr>
              <a:t>Congele o refrigere los alimentos después de enfriarlos:</a:t>
            </a:r>
          </a:p>
          <a:p>
            <a:pPr lvl="2" eaLnBrk="1" hangingPunct="1">
              <a:lnSpc>
                <a:spcPct val="80000"/>
              </a:lnSpc>
              <a:defRPr/>
            </a:pPr>
            <a:r>
              <a:rPr lang="es-ES_tradnl" dirty="0"/>
              <a:t>Si los refrigera, manténgalos a </a:t>
            </a:r>
            <a:r>
              <a:rPr lang="es-ES_tradnl" dirty="0">
                <a:solidFill>
                  <a:srgbClr val="000000"/>
                </a:solidFill>
              </a:rPr>
              <a:t>41</a:t>
            </a:r>
            <a:r>
              <a:rPr lang="es-ES_tradnl" dirty="0">
                <a:solidFill>
                  <a:srgbClr val="000000"/>
                </a:solidFill>
                <a:sym typeface="Symbol" charset="0"/>
              </a:rPr>
              <a:t>º</a:t>
            </a:r>
            <a:r>
              <a:rPr lang="es-ES_tradnl" dirty="0">
                <a:solidFill>
                  <a:srgbClr val="000000"/>
                </a:solidFill>
              </a:rPr>
              <a:t>F (5</a:t>
            </a:r>
            <a:r>
              <a:rPr lang="es-ES_tradnl" dirty="0">
                <a:solidFill>
                  <a:srgbClr val="000000"/>
                </a:solidFill>
                <a:sym typeface="Symbol" charset="0"/>
              </a:rPr>
              <a:t>º</a:t>
            </a:r>
            <a:r>
              <a:rPr lang="es-ES_tradnl" dirty="0">
                <a:solidFill>
                  <a:srgbClr val="000000"/>
                </a:solidFill>
              </a:rPr>
              <a:t>C)</a:t>
            </a:r>
            <a:r>
              <a:rPr lang="es-ES_tradnl" dirty="0"/>
              <a:t>, o menos </a:t>
            </a:r>
            <a:r>
              <a:rPr lang="es-ES_tradnl" dirty="0">
                <a:latin typeface="Arial Narrow" charset="0"/>
              </a:rPr>
              <a:t>y manténgalos alejados de los alimentos listos para comer.</a:t>
            </a:r>
          </a:p>
          <a:p>
            <a:pPr lvl="1" eaLnBrk="1" hangingPunct="1">
              <a:lnSpc>
                <a:spcPct val="80000"/>
              </a:lnSpc>
              <a:defRPr/>
            </a:pPr>
            <a:r>
              <a:rPr lang="es-ES_tradnl" dirty="0">
                <a:latin typeface="Arial Narrow" charset="0"/>
              </a:rPr>
              <a:t>Caliente los alimentos a la temperatura interna mínima requerida antes de venderlos o servirlos.</a:t>
            </a:r>
          </a:p>
          <a:p>
            <a:pPr lvl="1" eaLnBrk="1" hangingPunct="1">
              <a:lnSpc>
                <a:spcPct val="80000"/>
              </a:lnSpc>
              <a:defRPr/>
            </a:pPr>
            <a:r>
              <a:rPr lang="es-ES_tradnl" dirty="0">
                <a:latin typeface="Arial Narrow" charset="0"/>
              </a:rPr>
              <a:t>Enfríe los alimentos si no se van a servir inmediatamente o si se van a mantener para servirlos.</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6-31</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19120191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s-ES" dirty="0">
                <a:latin typeface="Arial Narrow" charset="0"/>
                <a:cs typeface="+mj-cs"/>
              </a:rPr>
              <a:t>Cocción parcial durante la preparación </a:t>
            </a:r>
            <a:endParaRPr lang="en-US" dirty="0">
              <a:latin typeface="Arial Narrow" charset="0"/>
              <a:cs typeface="+mj-cs"/>
            </a:endParaRPr>
          </a:p>
        </p:txBody>
      </p:sp>
      <p:sp>
        <p:nvSpPr>
          <p:cNvPr id="178178" name="Rectangle 3"/>
          <p:cNvSpPr>
            <a:spLocks noGrp="1" noChangeArrowheads="1"/>
          </p:cNvSpPr>
          <p:nvPr>
            <p:ph idx="1"/>
          </p:nvPr>
        </p:nvSpPr>
        <p:spPr/>
        <p:txBody>
          <a:bodyPr/>
          <a:lstStyle/>
          <a:p>
            <a:pPr marL="0" indent="0" eaLnBrk="1" hangingPunct="1">
              <a:lnSpc>
                <a:spcPct val="80000"/>
              </a:lnSpc>
              <a:defRPr/>
            </a:pPr>
            <a:r>
              <a:rPr lang="es-ES" dirty="0">
                <a:latin typeface="Arial Narrow" charset="0"/>
                <a:cs typeface="+mn-cs"/>
              </a:rPr>
              <a:t>Los procedimientos para la cocción parcial deben describir</a:t>
            </a:r>
            <a:r>
              <a:rPr lang="en-US" dirty="0">
                <a:latin typeface="Arial Narrow" charset="0"/>
                <a:cs typeface="+mn-cs"/>
              </a:rPr>
              <a:t>:</a:t>
            </a:r>
          </a:p>
          <a:p>
            <a:pPr lvl="1" eaLnBrk="1" hangingPunct="1">
              <a:defRPr/>
            </a:pPr>
            <a:r>
              <a:rPr lang="es-US" dirty="0"/>
              <a:t>Cómo se monitorearán y documentarán los requerimientos.</a:t>
            </a:r>
          </a:p>
          <a:p>
            <a:pPr lvl="1" eaLnBrk="1" hangingPunct="1">
              <a:defRPr/>
            </a:pPr>
            <a:r>
              <a:rPr lang="es-US" dirty="0"/>
              <a:t>Qué acciones correctivas se tomarán si no se cumplen los requerimientos.</a:t>
            </a:r>
          </a:p>
          <a:p>
            <a:pPr lvl="1" eaLnBrk="1" hangingPunct="1">
              <a:defRPr/>
            </a:pPr>
            <a:r>
              <a:rPr lang="es-US" dirty="0"/>
              <a:t>Cómo se marcarán los alimentos </a:t>
            </a:r>
            <a:r>
              <a:rPr lang="es-ES" dirty="0"/>
              <a:t>parcialmente cocinados </a:t>
            </a:r>
            <a:r>
              <a:rPr lang="es-US" dirty="0"/>
              <a:t>después de la cocción inicial.</a:t>
            </a:r>
          </a:p>
          <a:p>
            <a:pPr lvl="1" eaLnBrk="1" hangingPunct="1">
              <a:defRPr/>
            </a:pPr>
            <a:r>
              <a:rPr lang="es-US" dirty="0"/>
              <a:t>Cómo se almacenarán los alimentos </a:t>
            </a:r>
            <a:r>
              <a:rPr lang="es-ES" dirty="0"/>
              <a:t>parcialmente cocinados </a:t>
            </a:r>
            <a:r>
              <a:rPr lang="es-US" dirty="0"/>
              <a:t>separados de los alimentos listos para comer, después de la </a:t>
            </a:r>
            <a:r>
              <a:rPr lang="es-ES" dirty="0"/>
              <a:t>cocción parcial.</a:t>
            </a:r>
            <a:endParaRPr lang="es-ES_tradnl" dirty="0">
              <a:latin typeface="Arial Narrow" charset="0"/>
            </a:endParaRP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6-32</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21548114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s-ES_tradnl" dirty="0">
                <a:latin typeface="Arial Narrow" charset="0"/>
                <a:cs typeface="+mj-cs"/>
              </a:rPr>
              <a:t>Advertencias para los consumidores</a:t>
            </a:r>
          </a:p>
        </p:txBody>
      </p:sp>
      <p:sp>
        <p:nvSpPr>
          <p:cNvPr id="180226" name="Rectangle 3"/>
          <p:cNvSpPr>
            <a:spLocks noGrp="1" noChangeArrowheads="1"/>
          </p:cNvSpPr>
          <p:nvPr>
            <p:ph idx="1"/>
          </p:nvPr>
        </p:nvSpPr>
        <p:spPr/>
        <p:txBody>
          <a:bodyPr/>
          <a:lstStyle/>
          <a:p>
            <a:pPr marL="0" indent="0" eaLnBrk="1" hangingPunct="1">
              <a:buFont typeface="Wingdings" pitchFamily="2" charset="2"/>
              <a:buNone/>
              <a:defRPr/>
            </a:pPr>
            <a:r>
              <a:rPr lang="es-ES_tradnl" dirty="0"/>
              <a:t>Aclaración:</a:t>
            </a:r>
          </a:p>
          <a:p>
            <a:pPr lvl="1" eaLnBrk="1" hangingPunct="1">
              <a:buFont typeface="Wingdings" pitchFamily="2" charset="2"/>
              <a:buChar char="l"/>
              <a:defRPr/>
            </a:pPr>
            <a:r>
              <a:rPr lang="es-ES_tradnl" dirty="0"/>
              <a:t>Indique en el menú los alimentos TCS crudos o poco cocidos.</a:t>
            </a:r>
          </a:p>
          <a:p>
            <a:pPr lvl="1" eaLnBrk="1" hangingPunct="1">
              <a:buFont typeface="Wingdings" pitchFamily="2" charset="2"/>
              <a:buChar char="l"/>
              <a:defRPr/>
            </a:pPr>
            <a:r>
              <a:rPr lang="es-ES_tradnl" dirty="0"/>
              <a:t>Indicarlo en el menú, junto a estos artículos:</a:t>
            </a:r>
          </a:p>
          <a:p>
            <a:pPr lvl="2" eaLnBrk="1" hangingPunct="1">
              <a:buFont typeface="Courier New" pitchFamily="49" charset="0"/>
              <a:buChar char="o"/>
              <a:defRPr/>
            </a:pPr>
            <a:r>
              <a:rPr lang="es-ES_tradnl" dirty="0"/>
              <a:t>Ponerle un asterisco junto al artículo.</a:t>
            </a:r>
          </a:p>
          <a:p>
            <a:pPr lvl="2" eaLnBrk="1" hangingPunct="1">
              <a:buFont typeface="Courier New" pitchFamily="49" charset="0"/>
              <a:buChar char="o"/>
              <a:defRPr/>
            </a:pPr>
            <a:r>
              <a:rPr lang="es-ES_tradnl" dirty="0"/>
              <a:t>Poner un pie de página en el menú que indique que el artículo está crudo o poco cocinado o que contiene ingredientes crudos o poco cocinados.</a:t>
            </a:r>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6-33</a:t>
            </a:r>
          </a:p>
        </p:txBody>
      </p:sp>
      <p:sp>
        <p:nvSpPr>
          <p:cNvPr id="3" name="Picture Placeholder 2">
            <a:extLst>
              <a:ext uri="{FF2B5EF4-FFF2-40B4-BE49-F238E27FC236}">
                <a16:creationId xmlns:a16="http://schemas.microsoft.com/office/drawing/2014/main" id="{990E9C21-A776-45A2-815F-BF831A15B230}"/>
              </a:ext>
            </a:extLst>
          </p:cNvPr>
          <p:cNvSpPr>
            <a:spLocks noGrp="1"/>
          </p:cNvSpPr>
          <p:nvPr>
            <p:ph type="pic" sz="quarter" idx="12"/>
          </p:nvPr>
        </p:nvSpPr>
        <p:spPr/>
      </p:sp>
      <p:grpSp>
        <p:nvGrpSpPr>
          <p:cNvPr id="16" name="Group 15">
            <a:extLst>
              <a:ext uri="{FF2B5EF4-FFF2-40B4-BE49-F238E27FC236}">
                <a16:creationId xmlns:a16="http://schemas.microsoft.com/office/drawing/2014/main" id="{4331AF6A-BACA-4671-A23B-E304013E5257}"/>
              </a:ext>
            </a:extLst>
          </p:cNvPr>
          <p:cNvGrpSpPr/>
          <p:nvPr/>
        </p:nvGrpSpPr>
        <p:grpSpPr>
          <a:xfrm>
            <a:off x="6495324" y="1317899"/>
            <a:ext cx="2358966" cy="2103120"/>
            <a:chOff x="6523038" y="1243013"/>
            <a:chExt cx="2358966" cy="2103120"/>
          </a:xfrm>
        </p:grpSpPr>
        <p:pic>
          <p:nvPicPr>
            <p:cNvPr id="17" name="Picture Placeholder 2" descr="619menuDisclosure.eps">
              <a:extLst>
                <a:ext uri="{FF2B5EF4-FFF2-40B4-BE49-F238E27FC236}">
                  <a16:creationId xmlns:a16="http://schemas.microsoft.com/office/drawing/2014/main" id="{E40CCB08-AB7B-4866-A092-58F9045BF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06" t="34289" r="11313" b="571"/>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8" name="TextBox 17">
              <a:extLst>
                <a:ext uri="{FF2B5EF4-FFF2-40B4-BE49-F238E27FC236}">
                  <a16:creationId xmlns:a16="http://schemas.microsoft.com/office/drawing/2014/main" id="{95A8CC82-7812-444F-84F7-51EC893F9909}"/>
                </a:ext>
              </a:extLst>
            </p:cNvPr>
            <p:cNvSpPr txBox="1"/>
            <p:nvPr/>
          </p:nvSpPr>
          <p:spPr>
            <a:xfrm>
              <a:off x="7697936" y="1632960"/>
              <a:ext cx="905967" cy="261610"/>
            </a:xfrm>
            <a:prstGeom prst="rect">
              <a:avLst/>
            </a:prstGeom>
            <a:noFill/>
          </p:spPr>
          <p:txBody>
            <a:bodyPr wrap="none" rtlCol="0">
              <a:spAutoFit/>
            </a:bodyPr>
            <a:lstStyle/>
            <a:p>
              <a:r>
                <a:rPr lang="es-ES_tradnl" sz="1100" b="1" dirty="0">
                  <a:solidFill>
                    <a:srgbClr val="FF6600"/>
                  </a:solidFill>
                </a:rPr>
                <a:t>Aclaración</a:t>
              </a:r>
            </a:p>
          </p:txBody>
        </p:sp>
        <p:sp>
          <p:nvSpPr>
            <p:cNvPr id="19" name="Oval 18">
              <a:extLst>
                <a:ext uri="{FF2B5EF4-FFF2-40B4-BE49-F238E27FC236}">
                  <a16:creationId xmlns:a16="http://schemas.microsoft.com/office/drawing/2014/main" id="{9285A3DE-1A55-41AE-87E9-DB4087B0A750}"/>
                </a:ext>
              </a:extLst>
            </p:cNvPr>
            <p:cNvSpPr/>
            <p:nvPr/>
          </p:nvSpPr>
          <p:spPr bwMode="auto">
            <a:xfrm>
              <a:off x="7473305" y="1874880"/>
              <a:ext cx="311028" cy="172800"/>
            </a:xfrm>
            <a:prstGeom prst="ellipse">
              <a:avLst/>
            </a:prstGeom>
            <a:noFill/>
            <a:ln w="9525"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 name="TextBox 19">
              <a:extLst>
                <a:ext uri="{FF2B5EF4-FFF2-40B4-BE49-F238E27FC236}">
                  <a16:creationId xmlns:a16="http://schemas.microsoft.com/office/drawing/2014/main" id="{CB8F2FC9-BF03-45C3-8760-62631778168F}"/>
                </a:ext>
              </a:extLst>
            </p:cNvPr>
            <p:cNvSpPr txBox="1"/>
            <p:nvPr/>
          </p:nvSpPr>
          <p:spPr>
            <a:xfrm>
              <a:off x="7818892" y="2937600"/>
              <a:ext cx="1063112" cy="261610"/>
            </a:xfrm>
            <a:prstGeom prst="rect">
              <a:avLst/>
            </a:prstGeom>
            <a:noFill/>
          </p:spPr>
          <p:txBody>
            <a:bodyPr wrap="none" rtlCol="0">
              <a:spAutoFit/>
            </a:bodyPr>
            <a:lstStyle/>
            <a:p>
              <a:r>
                <a:rPr lang="es-ES_tradnl" sz="1100" b="1" dirty="0">
                  <a:solidFill>
                    <a:srgbClr val="FF6600"/>
                  </a:solidFill>
                </a:rPr>
                <a:t>Recordatorio</a:t>
              </a:r>
            </a:p>
          </p:txBody>
        </p:sp>
        <p:sp>
          <p:nvSpPr>
            <p:cNvPr id="21" name="Right Arrow 12">
              <a:extLst>
                <a:ext uri="{FF2B5EF4-FFF2-40B4-BE49-F238E27FC236}">
                  <a16:creationId xmlns:a16="http://schemas.microsoft.com/office/drawing/2014/main" id="{8C80F1C0-3104-44EC-9E82-72FE00E0C6EB}"/>
                </a:ext>
              </a:extLst>
            </p:cNvPr>
            <p:cNvSpPr/>
            <p:nvPr/>
          </p:nvSpPr>
          <p:spPr bwMode="auto">
            <a:xfrm rot="5809150">
              <a:off x="7928980" y="2176437"/>
              <a:ext cx="712203" cy="664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2" name="Right Arrow 13">
              <a:extLst>
                <a:ext uri="{FF2B5EF4-FFF2-40B4-BE49-F238E27FC236}">
                  <a16:creationId xmlns:a16="http://schemas.microsoft.com/office/drawing/2014/main" id="{45B153D7-E343-4EC6-A067-58C2E2E69DC9}"/>
                </a:ext>
              </a:extLst>
            </p:cNvPr>
            <p:cNvSpPr/>
            <p:nvPr/>
          </p:nvSpPr>
          <p:spPr bwMode="auto">
            <a:xfrm rot="8514066">
              <a:off x="7762969" y="1865776"/>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3" name="Right Arrow 14">
              <a:extLst>
                <a:ext uri="{FF2B5EF4-FFF2-40B4-BE49-F238E27FC236}">
                  <a16:creationId xmlns:a16="http://schemas.microsoft.com/office/drawing/2014/main" id="{85584AF2-6B79-4BB3-A4A2-D895197330B6}"/>
                </a:ext>
              </a:extLst>
            </p:cNvPr>
            <p:cNvSpPr/>
            <p:nvPr/>
          </p:nvSpPr>
          <p:spPr bwMode="auto">
            <a:xfrm rot="13239410">
              <a:off x="7677245" y="2992901"/>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s-ES_tradnl" dirty="0">
                <a:latin typeface="Arial Narrow" charset="0"/>
                <a:cs typeface="+mj-cs"/>
              </a:rPr>
              <a:t>Advertencias para los consumidores</a:t>
            </a:r>
          </a:p>
        </p:txBody>
      </p:sp>
      <p:sp>
        <p:nvSpPr>
          <p:cNvPr id="180226" name="Rectangle 3"/>
          <p:cNvSpPr>
            <a:spLocks noGrp="1" noChangeArrowheads="1"/>
          </p:cNvSpPr>
          <p:nvPr>
            <p:ph idx="1"/>
          </p:nvPr>
        </p:nvSpPr>
        <p:spPr>
          <a:xfrm>
            <a:off x="409576" y="1143000"/>
            <a:ext cx="5703358" cy="4983163"/>
          </a:xfrm>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rPr>
              <a:t>Recordatorio:</a:t>
            </a:r>
          </a:p>
          <a:p>
            <a:pPr lvl="1" eaLnBrk="1" hangingPunct="1">
              <a:buFont typeface="Wingdings" pitchFamily="2" charset="2"/>
              <a:buChar char="l"/>
              <a:defRPr/>
            </a:pPr>
            <a:r>
              <a:rPr lang="es-ES_tradnl" dirty="0"/>
              <a:t>Informe a los clientes que ordenan </a:t>
            </a:r>
            <a:r>
              <a:rPr lang="es-ES_tradnl" kern="1200" dirty="0">
                <a:solidFill>
                  <a:schemeClr val="tx1"/>
                </a:solidFill>
                <a:cs typeface="ＭＳ Ｐゴシック" charset="0"/>
              </a:rPr>
              <a:t>alimentos TCS crudos o poco cocinados</a:t>
            </a:r>
            <a:r>
              <a:rPr lang="es-ES_tradnl" dirty="0"/>
              <a:t> que hay un mayor peligro de enfermedades transmitidas por alimentos:</a:t>
            </a:r>
          </a:p>
          <a:p>
            <a:pPr lvl="2" eaLnBrk="1" hangingPunct="1">
              <a:buFont typeface="Courier New" pitchFamily="49" charset="0"/>
              <a:buChar char="o"/>
              <a:defRPr/>
            </a:pPr>
            <a:r>
              <a:rPr lang="es-ES_tradnl" dirty="0"/>
              <a:t>Ponga un aviso en el menú.</a:t>
            </a:r>
          </a:p>
          <a:p>
            <a:pPr lvl="2" eaLnBrk="1" hangingPunct="1">
              <a:buFont typeface="Courier New" pitchFamily="49" charset="0"/>
              <a:buChar char="o"/>
              <a:defRPr/>
            </a:pPr>
            <a:r>
              <a:rPr lang="es-ES_tradnl" dirty="0"/>
              <a:t>Dé esta información en folletos, carteles en las mesas o letreros.</a:t>
            </a:r>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6-34</a:t>
            </a:r>
          </a:p>
        </p:txBody>
      </p:sp>
      <p:sp>
        <p:nvSpPr>
          <p:cNvPr id="2" name="Picture Placeholder 1"/>
          <p:cNvSpPr>
            <a:spLocks noGrp="1"/>
          </p:cNvSpPr>
          <p:nvPr>
            <p:ph type="pic" sz="quarter" idx="12"/>
          </p:nvPr>
        </p:nvSpPr>
        <p:spPr>
          <a:xfrm>
            <a:off x="6102626" y="1243013"/>
            <a:ext cx="2604812" cy="2414587"/>
          </a:xfrm>
        </p:spPr>
      </p:sp>
      <p:grpSp>
        <p:nvGrpSpPr>
          <p:cNvPr id="7" name="Group 6">
            <a:extLst>
              <a:ext uri="{FF2B5EF4-FFF2-40B4-BE49-F238E27FC236}">
                <a16:creationId xmlns:a16="http://schemas.microsoft.com/office/drawing/2014/main" id="{4331AF6A-BACA-4671-A23B-E304013E5257}"/>
              </a:ext>
            </a:extLst>
          </p:cNvPr>
          <p:cNvGrpSpPr/>
          <p:nvPr/>
        </p:nvGrpSpPr>
        <p:grpSpPr>
          <a:xfrm>
            <a:off x="6266108" y="1317899"/>
            <a:ext cx="2358966" cy="2103120"/>
            <a:chOff x="6523038" y="1243013"/>
            <a:chExt cx="2358966" cy="2103120"/>
          </a:xfrm>
        </p:grpSpPr>
        <p:pic>
          <p:nvPicPr>
            <p:cNvPr id="9" name="Picture Placeholder 2" descr="619menuDisclosure.eps">
              <a:extLst>
                <a:ext uri="{FF2B5EF4-FFF2-40B4-BE49-F238E27FC236}">
                  <a16:creationId xmlns:a16="http://schemas.microsoft.com/office/drawing/2014/main" id="{E40CCB08-AB7B-4866-A092-58F9045BF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06" t="34289" r="11313" b="571"/>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0" name="TextBox 9">
              <a:extLst>
                <a:ext uri="{FF2B5EF4-FFF2-40B4-BE49-F238E27FC236}">
                  <a16:creationId xmlns:a16="http://schemas.microsoft.com/office/drawing/2014/main" id="{95A8CC82-7812-444F-84F7-51EC893F9909}"/>
                </a:ext>
              </a:extLst>
            </p:cNvPr>
            <p:cNvSpPr txBox="1"/>
            <p:nvPr/>
          </p:nvSpPr>
          <p:spPr>
            <a:xfrm>
              <a:off x="7697936" y="1632960"/>
              <a:ext cx="905967" cy="261610"/>
            </a:xfrm>
            <a:prstGeom prst="rect">
              <a:avLst/>
            </a:prstGeom>
            <a:noFill/>
          </p:spPr>
          <p:txBody>
            <a:bodyPr wrap="none" rtlCol="0">
              <a:spAutoFit/>
            </a:bodyPr>
            <a:lstStyle/>
            <a:p>
              <a:r>
                <a:rPr lang="es-ES_tradnl" sz="1100" b="1" dirty="0">
                  <a:solidFill>
                    <a:srgbClr val="FF6600"/>
                  </a:solidFill>
                </a:rPr>
                <a:t>Aclaración</a:t>
              </a:r>
            </a:p>
          </p:txBody>
        </p:sp>
        <p:sp>
          <p:nvSpPr>
            <p:cNvPr id="11" name="Oval 10">
              <a:extLst>
                <a:ext uri="{FF2B5EF4-FFF2-40B4-BE49-F238E27FC236}">
                  <a16:creationId xmlns:a16="http://schemas.microsoft.com/office/drawing/2014/main" id="{9285A3DE-1A55-41AE-87E9-DB4087B0A750}"/>
                </a:ext>
              </a:extLst>
            </p:cNvPr>
            <p:cNvSpPr/>
            <p:nvPr/>
          </p:nvSpPr>
          <p:spPr bwMode="auto">
            <a:xfrm>
              <a:off x="7473305" y="1874880"/>
              <a:ext cx="311028" cy="172800"/>
            </a:xfrm>
            <a:prstGeom prst="ellipse">
              <a:avLst/>
            </a:prstGeom>
            <a:noFill/>
            <a:ln w="9525"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12" name="TextBox 11">
              <a:extLst>
                <a:ext uri="{FF2B5EF4-FFF2-40B4-BE49-F238E27FC236}">
                  <a16:creationId xmlns:a16="http://schemas.microsoft.com/office/drawing/2014/main" id="{CB8F2FC9-BF03-45C3-8760-62631778168F}"/>
                </a:ext>
              </a:extLst>
            </p:cNvPr>
            <p:cNvSpPr txBox="1"/>
            <p:nvPr/>
          </p:nvSpPr>
          <p:spPr>
            <a:xfrm>
              <a:off x="7818892" y="2937600"/>
              <a:ext cx="1063112" cy="261610"/>
            </a:xfrm>
            <a:prstGeom prst="rect">
              <a:avLst/>
            </a:prstGeom>
            <a:noFill/>
          </p:spPr>
          <p:txBody>
            <a:bodyPr wrap="none" rtlCol="0">
              <a:spAutoFit/>
            </a:bodyPr>
            <a:lstStyle/>
            <a:p>
              <a:r>
                <a:rPr lang="es-ES_tradnl" sz="1100" b="1" dirty="0">
                  <a:solidFill>
                    <a:srgbClr val="FF6600"/>
                  </a:solidFill>
                </a:rPr>
                <a:t>Recordatorio</a:t>
              </a:r>
            </a:p>
          </p:txBody>
        </p:sp>
        <p:sp>
          <p:nvSpPr>
            <p:cNvPr id="13" name="Right Arrow 12">
              <a:extLst>
                <a:ext uri="{FF2B5EF4-FFF2-40B4-BE49-F238E27FC236}">
                  <a16:creationId xmlns:a16="http://schemas.microsoft.com/office/drawing/2014/main" id="{8C80F1C0-3104-44EC-9E82-72FE00E0C6EB}"/>
                </a:ext>
              </a:extLst>
            </p:cNvPr>
            <p:cNvSpPr/>
            <p:nvPr/>
          </p:nvSpPr>
          <p:spPr bwMode="auto">
            <a:xfrm rot="5809150">
              <a:off x="7928980" y="2176437"/>
              <a:ext cx="712203" cy="664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14" name="Right Arrow 13">
              <a:extLst>
                <a:ext uri="{FF2B5EF4-FFF2-40B4-BE49-F238E27FC236}">
                  <a16:creationId xmlns:a16="http://schemas.microsoft.com/office/drawing/2014/main" id="{45B153D7-E343-4EC6-A067-58C2E2E69DC9}"/>
                </a:ext>
              </a:extLst>
            </p:cNvPr>
            <p:cNvSpPr/>
            <p:nvPr/>
          </p:nvSpPr>
          <p:spPr bwMode="auto">
            <a:xfrm rot="8514066">
              <a:off x="7762969" y="1865776"/>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15" name="Right Arrow 14">
              <a:extLst>
                <a:ext uri="{FF2B5EF4-FFF2-40B4-BE49-F238E27FC236}">
                  <a16:creationId xmlns:a16="http://schemas.microsoft.com/office/drawing/2014/main" id="{85584AF2-6B79-4BB3-A4A2-D895197330B6}"/>
                </a:ext>
              </a:extLst>
            </p:cNvPr>
            <p:cNvSpPr/>
            <p:nvPr/>
          </p:nvSpPr>
          <p:spPr bwMode="auto">
            <a:xfrm rot="13239410">
              <a:off x="7677245" y="2992901"/>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grpSp>
    </p:spTree>
    <p:extLst>
      <p:ext uri="{BB962C8B-B14F-4D97-AF65-F5344CB8AC3E}">
        <p14:creationId xmlns:p14="http://schemas.microsoft.com/office/powerpoint/2010/main" val="7054440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title"/>
          </p:nvPr>
        </p:nvSpPr>
        <p:spPr/>
        <p:txBody>
          <a:bodyPr/>
          <a:lstStyle/>
          <a:p>
            <a:pPr eaLnBrk="1" hangingPunct="1">
              <a:defRPr/>
            </a:pPr>
            <a:r>
              <a:rPr lang="es-ES_tradnl" dirty="0">
                <a:latin typeface="Arial Narrow" charset="0"/>
                <a:cs typeface="+mj-cs"/>
              </a:rPr>
              <a:t>Menús para niños</a:t>
            </a:r>
          </a:p>
        </p:txBody>
      </p:sp>
      <p:sp>
        <p:nvSpPr>
          <p:cNvPr id="180226" name="Rectangle 3"/>
          <p:cNvSpPr>
            <a:spLocks noGrp="1" noChangeArrowheads="1"/>
          </p:cNvSpPr>
          <p:nvPr>
            <p:ph idx="1"/>
          </p:nvPr>
        </p:nvSpPr>
        <p:spPr/>
        <p:txBody>
          <a:bodyPr/>
          <a:lstStyle/>
          <a:p>
            <a:pPr marL="0" indent="0" eaLnBrk="1" hangingPunct="1">
              <a:defRPr/>
            </a:pPr>
            <a:r>
              <a:rPr lang="es-ES_tradnl" dirty="0">
                <a:latin typeface="Arial Narrow" charset="0"/>
              </a:rPr>
              <a:t>La FDA aconseja que no se ofrezcan estos artículos en el menú de niños si están crudos o poco cocinados:</a:t>
            </a:r>
          </a:p>
          <a:p>
            <a:pPr lvl="1" eaLnBrk="1" hangingPunct="1">
              <a:defRPr/>
            </a:pPr>
            <a:r>
              <a:rPr lang="es-ES_tradnl" dirty="0">
                <a:latin typeface="Arial Narrow" charset="0"/>
              </a:rPr>
              <a:t>Carne</a:t>
            </a:r>
          </a:p>
          <a:p>
            <a:pPr lvl="1" eaLnBrk="1" hangingPunct="1">
              <a:defRPr/>
            </a:pPr>
            <a:r>
              <a:rPr lang="es-ES_tradnl" dirty="0">
                <a:latin typeface="Arial Narrow" charset="0"/>
              </a:rPr>
              <a:t>Aves</a:t>
            </a:r>
          </a:p>
          <a:p>
            <a:pPr lvl="1" eaLnBrk="1" hangingPunct="1">
              <a:defRPr/>
            </a:pPr>
            <a:r>
              <a:rPr lang="es-ES_tradnl" dirty="0">
                <a:latin typeface="Arial Narrow" charset="0"/>
              </a:rPr>
              <a:t>Mariscos</a:t>
            </a:r>
          </a:p>
          <a:p>
            <a:pPr lvl="1" eaLnBrk="1" hangingPunct="1">
              <a:defRPr/>
            </a:pPr>
            <a:r>
              <a:rPr lang="es-ES_tradnl" dirty="0">
                <a:latin typeface="Arial Narrow" charset="0"/>
              </a:rPr>
              <a:t>Huevos</a:t>
            </a: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6-35</a:t>
            </a:r>
          </a:p>
        </p:txBody>
      </p:sp>
      <p:pic>
        <p:nvPicPr>
          <p:cNvPr id="2" name="Picture 1" descr="6e_c06_12_Kidsmenu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720" y="1243013"/>
            <a:ext cx="2106168" cy="1840992"/>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23B814-587C-4E8D-8B57-EE5EAF1332C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47" b="-5026"/>
          <a:stretch/>
        </p:blipFill>
        <p:spPr>
          <a:xfrm>
            <a:off x="6523038" y="1243013"/>
            <a:ext cx="2103437" cy="2103120"/>
          </a:xfrm>
          <a:ln w="3175">
            <a:solidFill>
              <a:schemeClr val="tx1"/>
            </a:solidFill>
          </a:ln>
        </p:spPr>
      </p:pic>
      <p:sp>
        <p:nvSpPr>
          <p:cNvPr id="181252" name="Rectangle 8"/>
          <p:cNvSpPr>
            <a:spLocks noGrp="1" noChangeArrowheads="1"/>
          </p:cNvSpPr>
          <p:nvPr>
            <p:ph type="title"/>
          </p:nvPr>
        </p:nvSpPr>
        <p:spPr>
          <a:xfrm>
            <a:off x="400050" y="47826"/>
            <a:ext cx="8307388" cy="781752"/>
          </a:xfrm>
        </p:spPr>
        <p:txBody>
          <a:bodyPr/>
          <a:lstStyle/>
          <a:p>
            <a:pPr eaLnBrk="1" hangingPunct="1">
              <a:lnSpc>
                <a:spcPct val="80000"/>
              </a:lnSpc>
              <a:defRPr/>
            </a:pPr>
            <a:r>
              <a:rPr lang="es-ES" dirty="0">
                <a:latin typeface="Arial Narrow" charset="0"/>
                <a:cs typeface="+mj-cs"/>
              </a:rPr>
              <a:t>Establecimientos que sirven principalmente a poblaciones de alto riesgo </a:t>
            </a:r>
            <a:endParaRPr lang="en-US" dirty="0">
              <a:latin typeface="Arial Narrow" charset="0"/>
              <a:cs typeface="+mj-cs"/>
            </a:endParaRPr>
          </a:p>
        </p:txBody>
      </p:sp>
      <p:sp>
        <p:nvSpPr>
          <p:cNvPr id="181250" name="Rectangle 3"/>
          <p:cNvSpPr>
            <a:spLocks noGrp="1" noChangeArrowheads="1"/>
          </p:cNvSpPr>
          <p:nvPr>
            <p:ph idx="1"/>
          </p:nvPr>
        </p:nvSpPr>
        <p:spPr/>
        <p:txBody>
          <a:bodyPr/>
          <a:lstStyle/>
          <a:p>
            <a:pPr marL="0" indent="0" eaLnBrk="1" hangingPunct="1">
              <a:defRPr/>
            </a:pPr>
            <a:r>
              <a:rPr lang="es-ES_tradnl" dirty="0">
                <a:solidFill>
                  <a:schemeClr val="accent2"/>
                </a:solidFill>
                <a:latin typeface="Arial Narrow" charset="0"/>
              </a:rPr>
              <a:t>NUNCA</a:t>
            </a:r>
            <a:r>
              <a:rPr lang="es-ES_tradnl" dirty="0">
                <a:latin typeface="Arial Narrow" charset="0"/>
              </a:rPr>
              <a:t> sirva:</a:t>
            </a:r>
          </a:p>
          <a:p>
            <a:pPr lvl="1" eaLnBrk="1" hangingPunct="1">
              <a:defRPr/>
            </a:pPr>
            <a:r>
              <a:rPr lang="es-ES_tradnl" dirty="0">
                <a:latin typeface="Arial Narrow" charset="0"/>
              </a:rPr>
              <a:t>Brotes vegetales crudos.</a:t>
            </a:r>
          </a:p>
          <a:p>
            <a:pPr lvl="1" eaLnBrk="1" hangingPunct="1">
              <a:defRPr/>
            </a:pPr>
            <a:r>
              <a:rPr lang="es-ES_tradnl" dirty="0">
                <a:latin typeface="Arial Narrow" charset="0"/>
              </a:rPr>
              <a:t>Carne, mariscos o huevos crudos o poco cocinados (sin pasteurizar).</a:t>
            </a:r>
          </a:p>
          <a:p>
            <a:pPr lvl="2" eaLnBrk="1" hangingPunct="1">
              <a:defRPr/>
            </a:pPr>
            <a:r>
              <a:rPr lang="es-ES_tradnl" dirty="0">
                <a:latin typeface="Arial Narrow" charset="0"/>
              </a:rPr>
              <a:t>Huevos poco cocinados</a:t>
            </a:r>
          </a:p>
          <a:p>
            <a:pPr lvl="2" eaLnBrk="1" hangingPunct="1">
              <a:defRPr/>
            </a:pPr>
            <a:r>
              <a:rPr lang="es-ES_tradnl" dirty="0">
                <a:latin typeface="Arial Narrow" charset="0"/>
              </a:rPr>
              <a:t>Ostiones en su concha crudos</a:t>
            </a:r>
          </a:p>
          <a:p>
            <a:pPr lvl="2" eaLnBrk="1" hangingPunct="1">
              <a:defRPr/>
            </a:pPr>
            <a:r>
              <a:rPr lang="es-ES_tradnl" dirty="0">
                <a:latin typeface="Arial Narrow" charset="0"/>
              </a:rPr>
              <a:t>Hamburguesas poco cocinadas</a:t>
            </a:r>
          </a:p>
          <a:p>
            <a:pPr lvl="1" eaLnBrk="1" hangingPunct="1">
              <a:defRPr/>
            </a:pPr>
            <a:r>
              <a:rPr lang="es-ES_tradnl" dirty="0">
                <a:latin typeface="Arial Narrow" charset="0"/>
              </a:rPr>
              <a:t>Jugo o leche sin pasteurizar.</a:t>
            </a: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 </a:t>
            </a:r>
            <a:endParaRPr lang="en-US" dirty="0">
              <a:latin typeface="Arial Narrow" charset="0"/>
              <a:cs typeface="+mj-cs"/>
            </a:endParaRPr>
          </a:p>
        </p:txBody>
      </p:sp>
      <p:sp>
        <p:nvSpPr>
          <p:cNvPr id="31747" name="Rectangle 3"/>
          <p:cNvSpPr>
            <a:spLocks noGrp="1" noChangeArrowheads="1"/>
          </p:cNvSpPr>
          <p:nvPr>
            <p:ph idx="1"/>
          </p:nvPr>
        </p:nvSpPr>
        <p:spPr/>
        <p:txBody>
          <a:bodyPr/>
          <a:lstStyle/>
          <a:p>
            <a:pPr marL="0" indent="0" eaLnBrk="1" hangingPunct="1">
              <a:defRPr/>
            </a:pPr>
            <a:r>
              <a:rPr lang="es-ES_tradnl" dirty="0">
                <a:ea typeface="+mn-ea"/>
                <a:cs typeface="+mn-cs"/>
              </a:rPr>
              <a:t>Alimentos TCS (alimentos </a:t>
            </a:r>
            <a:r>
              <a:rPr lang="es-ES_tradnl" dirty="0"/>
              <a:t>que necesitan control de tiempo y temperatura para su seguridad</a:t>
            </a:r>
            <a:r>
              <a:rPr lang="es-ES_tradnl" dirty="0">
                <a:ea typeface="+mn-ea"/>
                <a:cs typeface="+mn-cs"/>
              </a:rPr>
              <a:t>):</a:t>
            </a:r>
          </a:p>
          <a:p>
            <a:pPr lvl="1" eaLnBrk="1" hangingPunct="1">
              <a:buFont typeface="Wingdings" pitchFamily="2" charset="2"/>
              <a:buChar char="l"/>
              <a:defRPr/>
            </a:pPr>
            <a:r>
              <a:rPr lang="es-ES_tradnl" dirty="0"/>
              <a:t>Alimentos que necesitan control de tiempo y temperatura para limitar el crecimiento de patógenos. Por eso se les llama alimentos TCS (por sus siglas en inglés que significan: time and temperatura control por safety).</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1-20</a:t>
            </a:r>
          </a:p>
        </p:txBody>
      </p:sp>
    </p:spTree>
    <p:extLst>
      <p:ext uri="{BB962C8B-B14F-4D97-AF65-F5344CB8AC3E}">
        <p14:creationId xmlns:p14="http://schemas.microsoft.com/office/powerpoint/2010/main" val="14215668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4"/>
          <p:cNvSpPr>
            <a:spLocks noChangeArrowheads="1"/>
          </p:cNvSpPr>
          <p:nvPr/>
        </p:nvSpPr>
        <p:spPr bwMode="auto">
          <a:xfrm>
            <a:off x="804863" y="1981200"/>
            <a:ext cx="31353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6" name="Rectangle 5"/>
          <p:cNvSpPr>
            <a:spLocks noChangeArrowheads="1"/>
          </p:cNvSpPr>
          <p:nvPr/>
        </p:nvSpPr>
        <p:spPr bwMode="auto">
          <a:xfrm>
            <a:off x="3859213" y="1927225"/>
            <a:ext cx="1970087" cy="14255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6-37</a:t>
            </a:r>
          </a:p>
        </p:txBody>
      </p:sp>
      <p:sp>
        <p:nvSpPr>
          <p:cNvPr id="182278" name="Rectangle 12"/>
          <p:cNvSpPr>
            <a:spLocks noGrp="1" noChangeArrowheads="1"/>
          </p:cNvSpPr>
          <p:nvPr>
            <p:ph type="title"/>
          </p:nvPr>
        </p:nvSpPr>
        <p:spPr/>
        <p:txBody>
          <a:bodyPr/>
          <a:lstStyle/>
          <a:p>
            <a:pPr marL="0" indent="0" eaLnBrk="1" hangingPunct="1">
              <a:defRPr/>
            </a:pPr>
            <a:r>
              <a:rPr lang="es-ES_tradnl" dirty="0">
                <a:latin typeface="Arial Narrow" charset="0"/>
              </a:rPr>
              <a:t>Requerimientos de temperatura para enfriar alimentos</a:t>
            </a:r>
          </a:p>
        </p:txBody>
      </p:sp>
      <p:sp>
        <p:nvSpPr>
          <p:cNvPr id="7" name="Content Placeholder 6"/>
          <p:cNvSpPr>
            <a:spLocks noGrp="1"/>
          </p:cNvSpPr>
          <p:nvPr>
            <p:ph idx="1"/>
          </p:nvPr>
        </p:nvSpPr>
        <p:spPr>
          <a:xfrm>
            <a:off x="409575" y="1143000"/>
            <a:ext cx="5805874" cy="4983163"/>
          </a:xfrm>
        </p:spPr>
        <p:txBody>
          <a:bodyPr/>
          <a:lstStyle/>
          <a:p>
            <a:r>
              <a:rPr lang="es-ES_tradnl" dirty="0"/>
              <a:t>1.	Enfríe los alimentos de 135ºF a 70ºF </a:t>
            </a:r>
            <a:br>
              <a:rPr lang="es-ES_tradnl" dirty="0"/>
            </a:br>
            <a:r>
              <a:rPr lang="es-ES_tradnl" dirty="0"/>
              <a:t>(57ºC a 21ºC) en menos de dos horas.</a:t>
            </a:r>
          </a:p>
          <a:p>
            <a:r>
              <a:rPr lang="es-ES_tradnl" dirty="0"/>
              <a:t>2. 	Después, enfríelos de 70ºF a 41ºF </a:t>
            </a:r>
            <a:br>
              <a:rPr lang="es-ES_tradnl" dirty="0"/>
            </a:br>
            <a:r>
              <a:rPr lang="es-ES_tradnl" dirty="0"/>
              <a:t>(21ºC a 5ºC), o menos, en las cuatro horas siguientes.</a:t>
            </a:r>
          </a:p>
          <a:p>
            <a:endParaRPr lang="en-US" dirty="0"/>
          </a:p>
          <a:p>
            <a:endParaRPr lang="en-US" dirty="0"/>
          </a:p>
        </p:txBody>
      </p:sp>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title"/>
          </p:nvPr>
        </p:nvSpPr>
        <p:spPr/>
        <p:txBody>
          <a:bodyPr/>
          <a:lstStyle/>
          <a:p>
            <a:pPr eaLnBrk="1" hangingPunct="1">
              <a:defRPr/>
            </a:pPr>
            <a:r>
              <a:rPr lang="es-ES_tradnl" dirty="0">
                <a:latin typeface="Arial Narrow" charset="0"/>
              </a:rPr>
              <a:t>Requerimientos de temperatura para enfriar alimentos</a:t>
            </a:r>
            <a:endParaRPr lang="es-ES_tradnl" dirty="0">
              <a:latin typeface="Arial Narrow" charset="0"/>
              <a:cs typeface="+mj-cs"/>
            </a:endParaRPr>
          </a:p>
        </p:txBody>
      </p:sp>
      <p:sp>
        <p:nvSpPr>
          <p:cNvPr id="183298" name="Rectangle 3"/>
          <p:cNvSpPr>
            <a:spLocks noGrp="1" noChangeArrowheads="1"/>
          </p:cNvSpPr>
          <p:nvPr>
            <p:ph idx="1"/>
          </p:nvPr>
        </p:nvSpPr>
        <p:spPr>
          <a:xfrm>
            <a:off x="409576" y="1143000"/>
            <a:ext cx="7424240" cy="4983163"/>
          </a:xfrm>
        </p:spPr>
        <p:txBody>
          <a:bodyPr/>
          <a:lstStyle/>
          <a:p>
            <a:pPr marL="0" indent="0">
              <a:spcBef>
                <a:spcPts val="0"/>
              </a:spcBef>
              <a:spcAft>
                <a:spcPts val="0"/>
              </a:spcAft>
            </a:pPr>
            <a:r>
              <a:rPr lang="es-ES" dirty="0">
                <a:ea typeface="ＭＳ Ｐゴシック"/>
              </a:rPr>
              <a:t>Si enfría los alimentos de 135ºF a 70ºF (57ºC a 21ºC) en menos de 2 horas:</a:t>
            </a:r>
          </a:p>
          <a:p>
            <a:pPr lvl="1">
              <a:spcAft>
                <a:spcPts val="0"/>
              </a:spcAft>
              <a:buFont typeface="Wingdings"/>
              <a:buChar char="l"/>
            </a:pPr>
            <a:r>
              <a:rPr lang="es-ES" dirty="0">
                <a:ea typeface="ＭＳ Ｐゴシック"/>
                <a:cs typeface="ＭＳ Ｐゴシック"/>
              </a:rPr>
              <a:t>Use el tiempo restante para enfriarlos a 41ºF (5ºC), o menos.</a:t>
            </a:r>
          </a:p>
          <a:p>
            <a:pPr lvl="1">
              <a:spcAft>
                <a:spcPts val="0"/>
              </a:spcAft>
              <a:buFont typeface="Wingdings"/>
              <a:buChar char="l"/>
            </a:pPr>
            <a:r>
              <a:rPr lang="es-ES" dirty="0">
                <a:ea typeface="ＭＳ Ｐゴシック"/>
                <a:cs typeface="ＭＳ Ｐゴシック"/>
              </a:rPr>
              <a:t>El tiempo total de enfriamiento no debe ser mayor a 6 horas.</a:t>
            </a:r>
          </a:p>
          <a:p>
            <a:pPr marL="0" indent="0">
              <a:spcBef>
                <a:spcPts val="900"/>
              </a:spcBef>
              <a:spcAft>
                <a:spcPts val="0"/>
              </a:spcAft>
            </a:pPr>
            <a:r>
              <a:rPr lang="es-ES" dirty="0">
                <a:ea typeface="ＭＳ Ｐゴシック"/>
              </a:rPr>
              <a:t>Ejemplo:</a:t>
            </a:r>
          </a:p>
          <a:p>
            <a:pPr lvl="1">
              <a:spcAft>
                <a:spcPts val="0"/>
              </a:spcAft>
              <a:buFont typeface="Wingdings"/>
              <a:buChar char="l"/>
            </a:pPr>
            <a:r>
              <a:rPr lang="es-ES" dirty="0">
                <a:ea typeface="ＭＳ Ｐゴシック"/>
                <a:cs typeface="ＭＳ Ｐゴシック"/>
              </a:rPr>
              <a:t>Si enfría los alimentos de 135ºF a 70ºF (57ºC a 21ºC) en menos de una hora.</a:t>
            </a:r>
          </a:p>
          <a:p>
            <a:pPr lvl="1">
              <a:spcAft>
                <a:spcPts val="0"/>
              </a:spcAft>
              <a:buFont typeface="Wingdings"/>
              <a:buChar char="l"/>
            </a:pPr>
            <a:r>
              <a:rPr lang="es-ES" dirty="0">
                <a:ea typeface="ＭＳ Ｐゴシック"/>
                <a:cs typeface="ＭＳ Ｐゴシック"/>
              </a:rPr>
              <a:t>Después tendrá 5 horas para enfriarlos a 41ºF (5ºC) o menos.</a:t>
            </a: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6-38</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221E7D-CCD1-4754-AFBA-65294724A55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84325" name="Rectangle 12"/>
          <p:cNvSpPr>
            <a:spLocks noGrp="1" noChangeArrowheads="1"/>
          </p:cNvSpPr>
          <p:nvPr>
            <p:ph type="title"/>
          </p:nvPr>
        </p:nvSpPr>
        <p:spPr/>
        <p:txBody>
          <a:bodyPr/>
          <a:lstStyle/>
          <a:p>
            <a:pPr eaLnBrk="1" hangingPunct="1">
              <a:defRPr/>
            </a:pPr>
            <a:r>
              <a:rPr lang="es-ES_tradnl" dirty="0">
                <a:latin typeface="Arial Narrow" charset="0"/>
                <a:cs typeface="+mj-cs"/>
              </a:rPr>
              <a:t>Cómo enfriar alimentos</a:t>
            </a:r>
          </a:p>
        </p:txBody>
      </p:sp>
      <p:sp>
        <p:nvSpPr>
          <p:cNvPr id="184322" name="Rectangle 3"/>
          <p:cNvSpPr>
            <a:spLocks noGrp="1" noChangeArrowheads="1"/>
          </p:cNvSpPr>
          <p:nvPr>
            <p:ph idx="1"/>
          </p:nvPr>
        </p:nvSpPr>
        <p:spPr>
          <a:xfrm>
            <a:off x="409575" y="1143000"/>
            <a:ext cx="5663679" cy="4983163"/>
          </a:xfrm>
        </p:spPr>
        <p:txBody>
          <a:bodyPr/>
          <a:lstStyle/>
          <a:p>
            <a:pPr marL="0" indent="0" eaLnBrk="1" hangingPunct="1">
              <a:defRPr/>
            </a:pPr>
            <a:r>
              <a:rPr lang="es-ES" dirty="0">
                <a:latin typeface="Arial Narrow" charset="0"/>
              </a:rPr>
              <a:t>Factores que afectan el enfriamiento</a:t>
            </a:r>
            <a:r>
              <a:rPr lang="es-ES_tradnl" dirty="0">
                <a:latin typeface="Arial Narrow" charset="0"/>
              </a:rPr>
              <a:t>:</a:t>
            </a:r>
          </a:p>
          <a:p>
            <a:pPr lvl="1" eaLnBrk="1" hangingPunct="1">
              <a:defRPr/>
            </a:pPr>
            <a:r>
              <a:rPr lang="es-US" dirty="0"/>
              <a:t>El grosor o la densidad del alimento.</a:t>
            </a:r>
            <a:endParaRPr lang="en-US" dirty="0"/>
          </a:p>
          <a:p>
            <a:pPr lvl="1" eaLnBrk="1" hangingPunct="1">
              <a:defRPr/>
            </a:pPr>
            <a:r>
              <a:rPr lang="es-US" dirty="0"/>
              <a:t>El tamaño del alimento.</a:t>
            </a:r>
            <a:endParaRPr lang="es-ES_tradnl" dirty="0">
              <a:latin typeface="Arial Narrow" charset="0"/>
            </a:endParaRPr>
          </a:p>
          <a:p>
            <a:pPr lvl="2" eaLnBrk="1" hangingPunct="1">
              <a:defRPr/>
            </a:pPr>
            <a:r>
              <a:rPr lang="es-ES" dirty="0"/>
              <a:t>Corte los alimentos grandes en pedazos más pequeños</a:t>
            </a:r>
          </a:p>
          <a:p>
            <a:pPr lvl="2" eaLnBrk="1" hangingPunct="1">
              <a:defRPr/>
            </a:pPr>
            <a:r>
              <a:rPr lang="es-ES" dirty="0"/>
              <a:t>Divídalos en recipientes más pequeños o bandejas poco profundas</a:t>
            </a:r>
          </a:p>
          <a:p>
            <a:pPr lvl="1" eaLnBrk="1" hangingPunct="1">
              <a:defRPr/>
            </a:pPr>
            <a:r>
              <a:rPr lang="es-US" dirty="0"/>
              <a:t>El recipiente en que se almacenan.</a:t>
            </a:r>
            <a:endParaRPr lang="es-ES_tradnl" dirty="0">
              <a:latin typeface="Arial Narrow" charset="0"/>
            </a:endParaRPr>
          </a:p>
          <a:p>
            <a:pPr lvl="2" eaLnBrk="1" hangingPunct="1">
              <a:defRPr/>
            </a:pPr>
            <a:r>
              <a:rPr lang="es-ES" dirty="0"/>
              <a:t>El acero inoxidable transfiere el calor de los alimentos más rápido que el plástico</a:t>
            </a:r>
          </a:p>
          <a:p>
            <a:pPr lvl="2" eaLnBrk="1" hangingPunct="1">
              <a:defRPr/>
            </a:pPr>
            <a:r>
              <a:rPr lang="es-ES" dirty="0"/>
              <a:t>Los recipientes poco profundos permiten que el calor del alimento se disperse más rápido que los recipientes hondos</a:t>
            </a:r>
            <a:endParaRPr lang="es-ES_tradnl" dirty="0">
              <a:latin typeface="Arial Narrow" charset="0"/>
            </a:endParaRP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6-39</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840D5C3-A5B0-40F8-A499-472E6610AAD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185352" name="Rectangle 11"/>
          <p:cNvSpPr>
            <a:spLocks noGrp="1" noChangeArrowheads="1"/>
          </p:cNvSpPr>
          <p:nvPr>
            <p:ph type="title"/>
          </p:nvPr>
        </p:nvSpPr>
        <p:spPr/>
        <p:txBody>
          <a:bodyPr/>
          <a:lstStyle/>
          <a:p>
            <a:pPr eaLnBrk="1" hangingPunct="1">
              <a:defRPr/>
            </a:pPr>
            <a:r>
              <a:rPr lang="es-ES_tradnl" dirty="0">
                <a:latin typeface="Arial Narrow" charset="0"/>
                <a:cs typeface="+mj-cs"/>
              </a:rPr>
              <a:t>Cómo enfriar alimentos</a:t>
            </a:r>
          </a:p>
        </p:txBody>
      </p:sp>
      <p:sp>
        <p:nvSpPr>
          <p:cNvPr id="186370" name="Rectangle 3"/>
          <p:cNvSpPr>
            <a:spLocks noGrp="1" noChangeArrowheads="1"/>
          </p:cNvSpPr>
          <p:nvPr>
            <p:ph idx="1"/>
          </p:nvPr>
        </p:nvSpPr>
        <p:spPr>
          <a:xfrm>
            <a:off x="409575" y="1143000"/>
            <a:ext cx="4844069" cy="4983163"/>
          </a:xfrm>
        </p:spPr>
        <p:txBody>
          <a:bodyPr/>
          <a:lstStyle/>
          <a:p>
            <a:pPr eaLnBrk="1" hangingPunct="1">
              <a:defRPr/>
            </a:pPr>
            <a:r>
              <a:rPr lang="es-ES_tradnl" dirty="0">
                <a:ea typeface="+mn-ea"/>
                <a:cs typeface="+mn-cs"/>
              </a:rPr>
              <a:t>Métodos para enfriar los elementos:</a:t>
            </a:r>
          </a:p>
          <a:p>
            <a:pPr lvl="1" eaLnBrk="1" hangingPunct="1">
              <a:buFont typeface="Wingdings" pitchFamily="2" charset="2"/>
              <a:buChar char="l"/>
              <a:defRPr/>
            </a:pPr>
            <a:r>
              <a:rPr lang="es-ES_tradnl" dirty="0"/>
              <a:t>Ponga los alimentos en un baño de agua con hielo.</a:t>
            </a:r>
          </a:p>
          <a:p>
            <a:pPr lvl="1" eaLnBrk="1" hangingPunct="1">
              <a:buFont typeface="Wingdings" pitchFamily="2" charset="2"/>
              <a:buChar char="l"/>
              <a:defRPr/>
            </a:pPr>
            <a:r>
              <a:rPr lang="es-ES_tradnl" dirty="0"/>
              <a:t>Póngalos en un abatidor de temperatura (blast chiller).</a:t>
            </a:r>
          </a:p>
          <a:p>
            <a:pPr lvl="1" eaLnBrk="1" hangingPunct="1">
              <a:buFont typeface="Wingdings" pitchFamily="2" charset="2"/>
              <a:buChar char="l"/>
              <a:defRPr/>
            </a:pPr>
            <a:r>
              <a:rPr lang="es-ES_tradnl" dirty="0"/>
              <a:t>Agítelos con palas de hielo.</a:t>
            </a:r>
          </a:p>
          <a:p>
            <a:pPr lvl="1" eaLnBrk="1" hangingPunct="1">
              <a:buFont typeface="Wingdings" pitchFamily="2" charset="2"/>
              <a:buChar char="l"/>
              <a:defRPr/>
            </a:pPr>
            <a:r>
              <a:rPr lang="es-ES_tradnl" dirty="0"/>
              <a:t>Use hielo o agua con hielo como un ingrediente.</a:t>
            </a:r>
          </a:p>
          <a:p>
            <a:pPr lvl="1" eaLnBrk="1" hangingPunct="1">
              <a:buFont typeface="Wingdings" pitchFamily="2" charset="2"/>
              <a:buChar char="l"/>
              <a:defRPr/>
            </a:pPr>
            <a:endParaRPr lang="en-US" dirty="0"/>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6-40</a:t>
            </a:r>
          </a:p>
        </p:txBody>
      </p:sp>
      <p:pic>
        <p:nvPicPr>
          <p:cNvPr id="11" name="Picture Placeholder 5">
            <a:extLst>
              <a:ext uri="{FF2B5EF4-FFF2-40B4-BE49-F238E27FC236}">
                <a16:creationId xmlns:a16="http://schemas.microsoft.com/office/drawing/2014/main" id="{3840D5C3-A5B0-40F8-A499-472E6610A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43618"/>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8"/>
          <p:cNvSpPr>
            <a:spLocks noGrp="1" noChangeArrowheads="1"/>
          </p:cNvSpPr>
          <p:nvPr>
            <p:ph type="title"/>
          </p:nvPr>
        </p:nvSpPr>
        <p:spPr/>
        <p:txBody>
          <a:bodyPr/>
          <a:lstStyle/>
          <a:p>
            <a:pPr eaLnBrk="1" hangingPunct="1">
              <a:defRPr/>
            </a:pPr>
            <a:r>
              <a:rPr lang="es-ES_tradnl" dirty="0">
                <a:latin typeface="Arial Narrow" charset="0"/>
                <a:cs typeface="+mj-cs"/>
              </a:rPr>
              <a:t>Cómo enfriar alimentos</a:t>
            </a:r>
          </a:p>
        </p:txBody>
      </p:sp>
      <p:sp>
        <p:nvSpPr>
          <p:cNvPr id="3" name="Content Placeholder 2"/>
          <p:cNvSpPr>
            <a:spLocks noGrp="1"/>
          </p:cNvSpPr>
          <p:nvPr>
            <p:ph idx="1"/>
          </p:nvPr>
        </p:nvSpPr>
        <p:spPr/>
        <p:txBody>
          <a:bodyPr/>
          <a:lstStyle/>
          <a:p>
            <a:pPr>
              <a:spcBef>
                <a:spcPct val="0"/>
              </a:spcBef>
              <a:defRPr/>
            </a:pPr>
            <a:r>
              <a:rPr lang="es-US" dirty="0">
                <a:latin typeface="Arial Narrow" charset="0"/>
              </a:rPr>
              <a:t>Al almacenar los alimentos para enfriarlos más:</a:t>
            </a:r>
          </a:p>
          <a:p>
            <a:pPr lvl="1" eaLnBrk="1" hangingPunct="1">
              <a:defRPr/>
            </a:pPr>
            <a:r>
              <a:rPr lang="es-US" dirty="0">
                <a:latin typeface="Arial Narrow" charset="0"/>
              </a:rPr>
              <a:t>Ponga una tapa suelta a los recipientes con alimentos antes de almacenarlos.</a:t>
            </a:r>
          </a:p>
          <a:p>
            <a:pPr lvl="1" eaLnBrk="1" hangingPunct="1">
              <a:defRPr/>
            </a:pPr>
            <a:r>
              <a:rPr lang="es-US" dirty="0">
                <a:latin typeface="Arial Narrow" charset="0"/>
              </a:rPr>
              <a:t>Los alimentos se pueden dejar descubiertos si se protegen contra la contaminación.</a:t>
            </a:r>
          </a:p>
          <a:p>
            <a:pPr lvl="2" eaLnBrk="1" hangingPunct="1">
              <a:defRPr/>
            </a:pPr>
            <a:r>
              <a:rPr lang="es-US" dirty="0">
                <a:latin typeface="Arial Narrow" charset="0"/>
              </a:rPr>
              <a:t>Almacenar recipientes descubiertos sobre otros alimentos, sobre todo mariscos, carne y aves crudos, ayudará a prevenir la contaminación cruzada.</a:t>
            </a:r>
          </a:p>
        </p:txBody>
      </p:sp>
      <p:sp>
        <p:nvSpPr>
          <p:cNvPr id="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6-41</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6-42</a:t>
            </a:r>
          </a:p>
        </p:txBody>
      </p:sp>
      <p:sp>
        <p:nvSpPr>
          <p:cNvPr id="187397" name="Rectangle 8"/>
          <p:cNvSpPr>
            <a:spLocks noGrp="1" noChangeArrowheads="1"/>
          </p:cNvSpPr>
          <p:nvPr>
            <p:ph type="title"/>
          </p:nvPr>
        </p:nvSpPr>
        <p:spPr/>
        <p:txBody>
          <a:bodyPr/>
          <a:lstStyle/>
          <a:p>
            <a:pPr eaLnBrk="1" hangingPunct="1">
              <a:defRPr/>
            </a:pPr>
            <a:r>
              <a:rPr lang="es-ES_tradnl" dirty="0">
                <a:latin typeface="Arial Narrow" charset="0"/>
              </a:rPr>
              <a:t>Cómo recalentar alimentos</a:t>
            </a:r>
            <a:endParaRPr lang="en-US" dirty="0">
              <a:latin typeface="Arial Narrow" charset="0"/>
              <a:cs typeface="+mj-cs"/>
            </a:endParaRPr>
          </a:p>
        </p:txBody>
      </p:sp>
      <p:sp>
        <p:nvSpPr>
          <p:cNvPr id="5" name="Content Placeholder 4"/>
          <p:cNvSpPr>
            <a:spLocks noGrp="1"/>
          </p:cNvSpPr>
          <p:nvPr>
            <p:ph idx="1"/>
          </p:nvPr>
        </p:nvSpPr>
        <p:spPr>
          <a:xfrm>
            <a:off x="409575" y="1143000"/>
            <a:ext cx="5339375" cy="5274425"/>
          </a:xfrm>
        </p:spPr>
        <p:txBody>
          <a:bodyPr/>
          <a:lstStyle/>
          <a:p>
            <a:pPr marL="0" eaLnBrk="1" hangingPunct="1">
              <a:defRPr/>
            </a:pPr>
            <a:r>
              <a:rPr lang="es-ES_tradnl" dirty="0"/>
              <a:t>Alimentos recalentados para servir de inmediato:</a:t>
            </a:r>
          </a:p>
          <a:p>
            <a:pPr lvl="1" eaLnBrk="1" hangingPunct="1">
              <a:defRPr/>
            </a:pPr>
            <a:r>
              <a:rPr lang="es-ES_tradnl" dirty="0"/>
              <a:t>Se pueden recalentar a cualquier temperatura si se cocinaron y enfriaron correctamente.</a:t>
            </a:r>
            <a:endParaRPr lang="es-ES_tradnl" dirty="0">
              <a:latin typeface="Arial Narrow" charset="0"/>
            </a:endParaRPr>
          </a:p>
          <a:p>
            <a:pPr marL="0" lvl="1" indent="0" eaLnBrk="1" hangingPunct="1">
              <a:lnSpc>
                <a:spcPct val="90000"/>
              </a:lnSpc>
              <a:spcBef>
                <a:spcPct val="100000"/>
              </a:spcBef>
              <a:buClr>
                <a:srgbClr val="009DDC"/>
              </a:buClr>
              <a:buNone/>
              <a:defRPr/>
            </a:pPr>
            <a:r>
              <a:rPr lang="es-ES_tradnl" sz="2400" b="1" dirty="0">
                <a:solidFill>
                  <a:srgbClr val="E97635"/>
                </a:solidFill>
              </a:rPr>
              <a:t>Alimentos recalentados que se mantendrán calientes:</a:t>
            </a:r>
          </a:p>
          <a:p>
            <a:pPr lvl="1" eaLnBrk="1" hangingPunct="1">
              <a:defRPr/>
            </a:pPr>
            <a:r>
              <a:rPr lang="es-ES_tradnl" dirty="0"/>
              <a:t>Se deben recalentar en menos de dos horas a una temperatura interna de </a:t>
            </a:r>
            <a:r>
              <a:rPr lang="es-ES_tradnl" dirty="0">
                <a:latin typeface="Arial Narrow" charset="0"/>
              </a:rPr>
              <a:t>165ºF (74ºC) por 15 segundos.</a:t>
            </a:r>
          </a:p>
          <a:p>
            <a:pPr lvl="1" eaLnBrk="1" hangingPunct="1">
              <a:defRPr/>
            </a:pPr>
            <a:r>
              <a:rPr lang="es-ES_tradnl" dirty="0"/>
              <a:t>Recaliente a una temperatura interna de, por lo menos, </a:t>
            </a:r>
            <a:r>
              <a:rPr lang="es-ES_tradnl" dirty="0">
                <a:latin typeface="Arial Narrow" charset="0"/>
              </a:rPr>
              <a:t>135ºF (57ºC) </a:t>
            </a:r>
            <a:r>
              <a:rPr lang="es-ES_tradnl" dirty="0"/>
              <a:t>los alimentos listos para comer empacados y procesados comercialmente</a:t>
            </a:r>
            <a:r>
              <a:rPr lang="es-ES_tradnl" dirty="0">
                <a:latin typeface="Arial Narrow" charset="0"/>
              </a:rPr>
              <a:t>.</a:t>
            </a:r>
          </a:p>
        </p:txBody>
      </p:sp>
      <p:pic>
        <p:nvPicPr>
          <p:cNvPr id="2" name="Picture 1" descr="6e_c06_17_chowdertemp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4023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8"/>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 Servicio </a:t>
            </a:r>
          </a:p>
        </p:txBody>
      </p:sp>
      <p:sp>
        <p:nvSpPr>
          <p:cNvPr id="4098" name="Rectangle 2"/>
          <p:cNvSpPr>
            <a:spLocks noGrp="1" noChangeArrowheads="1"/>
          </p:cNvSpPr>
          <p:nvPr>
            <p:ph idx="1"/>
          </p:nvPr>
        </p:nvSpPr>
        <p:spPr>
          <a:xfrm>
            <a:off x="409576" y="1143000"/>
            <a:ext cx="8083496" cy="4983163"/>
          </a:xfrm>
          <a:noFill/>
        </p:spPr>
        <p:txBody>
          <a:bodyPr/>
          <a:lstStyle/>
          <a:p>
            <a:pPr marL="0" indent="0" eaLnBrk="1" hangingPunct="1">
              <a:defRPr/>
            </a:pPr>
            <a:r>
              <a:rPr lang="es-ES_tradnl" dirty="0">
                <a:latin typeface="Arial Narrow" charset="0"/>
                <a:cs typeface="+mn-cs"/>
              </a:rPr>
              <a:t>Objetivos:</a:t>
            </a:r>
          </a:p>
          <a:p>
            <a:pPr marL="0" lvl="1" indent="0" eaLnBrk="1" hangingPunct="1">
              <a:buNone/>
              <a:defRPr/>
            </a:pPr>
            <a:r>
              <a:rPr lang="es-ES_tradnl" dirty="0">
                <a:latin typeface="Arial Narrow" charset="0"/>
              </a:rPr>
              <a:t>Al final de este capítulo, usted podrá identificar lo siguiente:</a:t>
            </a:r>
          </a:p>
          <a:p>
            <a:pPr lvl="1" eaLnBrk="1" hangingPunct="1">
              <a:buFont typeface="Wingdings" pitchFamily="2" charset="2"/>
              <a:buChar char="l"/>
              <a:defRPr/>
            </a:pPr>
            <a:r>
              <a:rPr lang="es-ES_tradnl" dirty="0">
                <a:latin typeface="Arial Narrow" charset="0"/>
              </a:rPr>
              <a:t>Las pautas para mantener los alimentos fríos y calientes.</a:t>
            </a:r>
          </a:p>
          <a:p>
            <a:pPr lvl="1" eaLnBrk="1" hangingPunct="1">
              <a:buFont typeface="Wingdings" pitchFamily="2" charset="2"/>
              <a:buChar char="l"/>
              <a:defRPr/>
            </a:pPr>
            <a:r>
              <a:rPr lang="es-ES_tradnl" dirty="0">
                <a:latin typeface="Arial Narrow" charset="0"/>
              </a:rPr>
              <a:t>Cuándo y cómo se pueden mantener los alimentos sin control de temperatura.</a:t>
            </a:r>
          </a:p>
          <a:p>
            <a:pPr lvl="1" eaLnBrk="1" hangingPunct="1">
              <a:buFont typeface="Wingdings" pitchFamily="2" charset="2"/>
              <a:buChar char="l"/>
              <a:defRPr/>
            </a:pPr>
            <a:r>
              <a:rPr lang="es-ES_tradnl" dirty="0">
                <a:latin typeface="Arial Narrow" charset="0"/>
              </a:rPr>
              <a:t>Cómo puede prevenir la contaminación al servir los alimentos y en áreas de autoservicio.</a:t>
            </a:r>
          </a:p>
          <a:p>
            <a:pPr lvl="1" eaLnBrk="1" hangingPunct="1">
              <a:buFont typeface="Wingdings" pitchFamily="2" charset="2"/>
              <a:buChar char="l"/>
              <a:defRPr/>
            </a:pPr>
            <a:r>
              <a:rPr lang="es-ES_tradnl" dirty="0">
                <a:latin typeface="Arial Narrow" charset="0"/>
              </a:rPr>
              <a:t>Cómo puede prevenir la contaminación, y el abuso de tiempo y temperatura al servir alimentos fuera del establecimiento o en máquinas expendedoras.</a:t>
            </a:r>
          </a:p>
        </p:txBody>
      </p:sp>
      <p:sp>
        <p:nvSpPr>
          <p:cNvPr id="1884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36B5B31-8657-467E-B902-4A6885C6B8C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9444"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 </a:t>
            </a:r>
          </a:p>
        </p:txBody>
      </p:sp>
      <p:sp>
        <p:nvSpPr>
          <p:cNvPr id="189442" name="Rectangle 3"/>
          <p:cNvSpPr>
            <a:spLocks noGrp="1" noChangeArrowheads="1"/>
          </p:cNvSpPr>
          <p:nvPr>
            <p:ph idx="1"/>
          </p:nvPr>
        </p:nvSpPr>
        <p:spPr>
          <a:xfrm>
            <a:off x="409575" y="1143000"/>
            <a:ext cx="5766142" cy="4983163"/>
          </a:xfrm>
        </p:spPr>
        <p:txBody>
          <a:bodyPr/>
          <a:lstStyle/>
          <a:p>
            <a:pPr marL="0" indent="0" eaLnBrk="1" hangingPunct="1">
              <a:tabLst>
                <a:tab pos="1485900" algn="l"/>
              </a:tabLst>
              <a:defRPr/>
            </a:pPr>
            <a:r>
              <a:rPr lang="es-ES_tradnl" dirty="0">
                <a:latin typeface="Arial Narrow" charset="0"/>
              </a:rPr>
              <a:t>Normas:</a:t>
            </a:r>
          </a:p>
          <a:p>
            <a:pPr lvl="1" eaLnBrk="1" hangingPunct="1">
              <a:tabLst>
                <a:tab pos="1485900" algn="l"/>
              </a:tabLst>
              <a:defRPr/>
            </a:pPr>
            <a:r>
              <a:rPr lang="es-ES_tradnl" dirty="0"/>
              <a:t>Establezca normas sobre el tiempo que mantendrá los alimentos y cuando deberá desecharlos.</a:t>
            </a:r>
            <a:endParaRPr lang="es-ES_tradnl" dirty="0">
              <a:latin typeface="Arial Narrow" charset="0"/>
            </a:endParaRPr>
          </a:p>
          <a:p>
            <a:pPr marL="0" indent="0">
              <a:spcBef>
                <a:spcPts val="2400"/>
              </a:spcBef>
              <a:spcAft>
                <a:spcPts val="0"/>
              </a:spcAft>
            </a:pPr>
            <a:r>
              <a:rPr lang="es-ES_tradnl" dirty="0">
                <a:ea typeface="ＭＳ Ｐゴシック"/>
              </a:rPr>
              <a:t>Tapas para alimentos y protectores contra estornudos:</a:t>
            </a:r>
          </a:p>
          <a:p>
            <a:pPr lvl="1">
              <a:spcAft>
                <a:spcPts val="0"/>
              </a:spcAft>
              <a:buFont typeface="Wingdings"/>
              <a:buChar char="l"/>
            </a:pPr>
            <a:r>
              <a:rPr lang="es-ES_tradnl" dirty="0">
                <a:ea typeface="ＭＳ Ｐゴシック"/>
                <a:cs typeface="ＭＳ Ｐゴシック"/>
              </a:rPr>
              <a:t>Cubra los alimentos e instale protectores contra estornudos para proteger a los alimentos contra los contaminantes.</a:t>
            </a:r>
          </a:p>
          <a:p>
            <a:pPr lvl="1">
              <a:spcAft>
                <a:spcPts val="0"/>
              </a:spcAft>
              <a:buFont typeface="Wingdings"/>
              <a:buChar char="l"/>
            </a:pPr>
            <a:r>
              <a:rPr lang="es-ES_tradnl" dirty="0">
                <a:ea typeface="ＭＳ Ｐゴシック"/>
                <a:cs typeface="ＭＳ Ｐゴシック"/>
              </a:rPr>
              <a:t>Las tapas protegen a los alimentos contra la contaminación y ayudan a mantener la temperatura de los alimentos.</a:t>
            </a: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7-3</a:t>
            </a:r>
          </a:p>
        </p:txBody>
      </p:sp>
    </p:spTree>
    <p:extLst>
      <p:ext uri="{BB962C8B-B14F-4D97-AF65-F5344CB8AC3E}">
        <p14:creationId xmlns:p14="http://schemas.microsoft.com/office/powerpoint/2010/main" val="20940272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560772-9AFD-4CE7-ADC8-E18DEE68858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 </a:t>
            </a:r>
          </a:p>
        </p:txBody>
      </p:sp>
      <p:sp>
        <p:nvSpPr>
          <p:cNvPr id="190466" name="Rectangle 2"/>
          <p:cNvSpPr>
            <a:spLocks noGrp="1" noChangeArrowheads="1"/>
          </p:cNvSpPr>
          <p:nvPr>
            <p:ph idx="1"/>
          </p:nvPr>
        </p:nvSpPr>
        <p:spPr/>
        <p:txBody>
          <a:bodyPr/>
          <a:lstStyle/>
          <a:p>
            <a:pPr marL="0" indent="0" eaLnBrk="1" hangingPunct="1">
              <a:defRPr/>
            </a:pPr>
            <a:r>
              <a:rPr lang="es-ES_tradnl" noProof="0" dirty="0">
                <a:latin typeface="Arial Narrow" charset="0"/>
              </a:rPr>
              <a:t>Temperatura: </a:t>
            </a:r>
            <a:endParaRPr lang="es-ES_tradnl" sz="2000" i="1" noProof="0" dirty="0">
              <a:solidFill>
                <a:srgbClr val="000000"/>
              </a:solidFill>
              <a:latin typeface="Arial Narrow" charset="0"/>
            </a:endParaRPr>
          </a:p>
          <a:p>
            <a:pPr lvl="1">
              <a:spcAft>
                <a:spcPts val="0"/>
              </a:spcAft>
              <a:buFont typeface="Wingdings"/>
              <a:buChar char="l"/>
            </a:pPr>
            <a:r>
              <a:rPr lang="es-ES_tradnl" noProof="0" dirty="0">
                <a:solidFill>
                  <a:srgbClr val="000000"/>
                </a:solidFill>
                <a:ea typeface="ＭＳ Ｐゴシック"/>
                <a:cs typeface="ＭＳ Ｐゴシック"/>
              </a:rPr>
              <a:t>Mantenga a la temperatura correcta los alimentos TCS.</a:t>
            </a:r>
          </a:p>
          <a:p>
            <a:pPr lvl="2">
              <a:spcAft>
                <a:spcPts val="0"/>
              </a:spcAft>
              <a:buFont typeface="Courier New"/>
              <a:buChar char="o"/>
            </a:pPr>
            <a:r>
              <a:rPr lang="es-ES_tradnl" noProof="0" dirty="0">
                <a:solidFill>
                  <a:srgbClr val="000000"/>
                </a:solidFill>
                <a:ea typeface="ＭＳ Ｐゴシック"/>
                <a:cs typeface="ＭＳ Ｐゴシック"/>
              </a:rPr>
              <a:t>Alimentos calientes: 135ºF (57ºC), o más </a:t>
            </a:r>
          </a:p>
          <a:p>
            <a:pPr lvl="2">
              <a:spcAft>
                <a:spcPts val="0"/>
              </a:spcAft>
              <a:buFont typeface="Courier New"/>
              <a:buChar char="o"/>
            </a:pPr>
            <a:r>
              <a:rPr lang="es-ES_tradnl" noProof="0" dirty="0">
                <a:solidFill>
                  <a:srgbClr val="000000"/>
                </a:solidFill>
                <a:ea typeface="ＭＳ Ｐゴシック"/>
                <a:cs typeface="ＭＳ Ｐゴシック"/>
              </a:rPr>
              <a:t>Alimentos fríos: 41ºF (5ºC), o menos</a:t>
            </a:r>
          </a:p>
          <a:p>
            <a:pPr marL="0" lvl="1" indent="0" eaLnBrk="1" hangingPunct="1">
              <a:lnSpc>
                <a:spcPct val="90000"/>
              </a:lnSpc>
              <a:spcBef>
                <a:spcPct val="100000"/>
              </a:spcBef>
              <a:buClr>
                <a:srgbClr val="009DDC"/>
              </a:buClr>
              <a:buNone/>
              <a:defRPr/>
            </a:pPr>
            <a:r>
              <a:rPr lang="es-ES_tradnl" sz="2400" b="1" noProof="0" dirty="0">
                <a:solidFill>
                  <a:srgbClr val="E97635"/>
                </a:solidFill>
                <a:latin typeface="Arial Narrow" charset="0"/>
                <a:cs typeface="ＭＳ Ｐゴシック" charset="0"/>
              </a:rPr>
              <a:t>Termómetro:</a:t>
            </a:r>
          </a:p>
          <a:p>
            <a:pPr lvl="1" eaLnBrk="1" hangingPunct="1">
              <a:defRPr/>
            </a:pPr>
            <a:r>
              <a:rPr lang="es-ES_tradnl" noProof="0" dirty="0"/>
              <a:t>Use un termómetro para revisar la temperatura interna de los alimentos.</a:t>
            </a:r>
          </a:p>
          <a:p>
            <a:pPr lvl="2" eaLnBrk="1" hangingPunct="1">
              <a:defRPr/>
            </a:pPr>
            <a:r>
              <a:rPr lang="es-ES_tradnl" b="1" noProof="0" dirty="0">
                <a:solidFill>
                  <a:srgbClr val="FF0000"/>
                </a:solidFill>
              </a:rPr>
              <a:t>NUNCA</a:t>
            </a:r>
            <a:r>
              <a:rPr lang="es-ES_tradnl" b="1" noProof="0" dirty="0"/>
              <a:t> </a:t>
            </a:r>
            <a:r>
              <a:rPr lang="es-ES_tradnl" noProof="0" dirty="0"/>
              <a:t>use el medidor de temperatura de una unidad de mantenimiento para medir la temperatura de los alimentos.</a:t>
            </a:r>
            <a:endParaRPr lang="es-ES_tradnl" noProof="0" dirty="0">
              <a:solidFill>
                <a:srgbClr val="000000"/>
              </a:solidFill>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7-4</a:t>
            </a:r>
          </a:p>
        </p:txBody>
      </p:sp>
    </p:spTree>
    <p:extLst>
      <p:ext uri="{BB962C8B-B14F-4D97-AF65-F5344CB8AC3E}">
        <p14:creationId xmlns:p14="http://schemas.microsoft.com/office/powerpoint/2010/main" val="285579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a:t>
            </a:r>
            <a:endParaRPr lang="en-US" dirty="0">
              <a:latin typeface="Arial Narrow" charset="0"/>
              <a:cs typeface="+mj-cs"/>
            </a:endParaRPr>
          </a:p>
        </p:txBody>
      </p:sp>
      <p:sp>
        <p:nvSpPr>
          <p:cNvPr id="31747" name="Rectangle 3"/>
          <p:cNvSpPr>
            <a:spLocks noGrp="1" noChangeArrowheads="1"/>
          </p:cNvSpPr>
          <p:nvPr>
            <p:ph idx="1"/>
          </p:nvPr>
        </p:nvSpPr>
        <p:spPr/>
        <p:txBody>
          <a:bodyPr/>
          <a:lstStyle/>
          <a:p>
            <a:pPr marL="0" indent="0" eaLnBrk="1" hangingPunct="1">
              <a:defRPr/>
            </a:pPr>
            <a:r>
              <a:rPr lang="es-ES" dirty="0">
                <a:ea typeface="+mn-ea"/>
                <a:cs typeface="+mn-cs"/>
              </a:rPr>
              <a:t>Alimentos TCS:</a:t>
            </a:r>
            <a:endParaRPr lang="en-US" dirty="0">
              <a:ea typeface="+mn-ea"/>
              <a:cs typeface="+mn-cs"/>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1-21</a:t>
            </a:r>
          </a:p>
        </p:txBody>
      </p:sp>
      <p:sp>
        <p:nvSpPr>
          <p:cNvPr id="2" name="Picture Placeholder 1"/>
          <p:cNvSpPr>
            <a:spLocks noGrp="1"/>
          </p:cNvSpPr>
          <p:nvPr>
            <p:ph type="pic" sz="quarter" idx="12"/>
          </p:nvPr>
        </p:nvSpPr>
        <p:spPr/>
      </p:sp>
      <p:sp>
        <p:nvSpPr>
          <p:cNvPr id="3" name="Picture Placeholder 2"/>
          <p:cNvSpPr>
            <a:spLocks noGrp="1"/>
          </p:cNvSpPr>
          <p:nvPr>
            <p:ph type="pic" sz="quarter" idx="26"/>
          </p:nvPr>
        </p:nvSpPr>
        <p:spPr/>
      </p:sp>
      <p:sp>
        <p:nvSpPr>
          <p:cNvPr id="4" name="Picture Placeholder 3"/>
          <p:cNvSpPr>
            <a:spLocks noGrp="1"/>
          </p:cNvSpPr>
          <p:nvPr>
            <p:ph type="pic" sz="quarter" idx="27"/>
          </p:nvPr>
        </p:nvSpPr>
        <p:spPr/>
      </p:sp>
      <p:sp>
        <p:nvSpPr>
          <p:cNvPr id="5" name="Picture Placeholder 4"/>
          <p:cNvSpPr>
            <a:spLocks noGrp="1"/>
          </p:cNvSpPr>
          <p:nvPr>
            <p:ph type="pic" sz="quarter" idx="28"/>
          </p:nvPr>
        </p:nvSpPr>
        <p:spPr/>
      </p:sp>
      <p:sp>
        <p:nvSpPr>
          <p:cNvPr id="6" name="Picture Placeholder 5"/>
          <p:cNvSpPr>
            <a:spLocks noGrp="1"/>
          </p:cNvSpPr>
          <p:nvPr>
            <p:ph type="pic" sz="quarter" idx="29"/>
          </p:nvPr>
        </p:nvSpPr>
        <p:spPr/>
      </p:sp>
      <p:sp>
        <p:nvSpPr>
          <p:cNvPr id="7" name="Picture Placeholder 6"/>
          <p:cNvSpPr>
            <a:spLocks noGrp="1"/>
          </p:cNvSpPr>
          <p:nvPr>
            <p:ph type="pic" sz="quarter" idx="30"/>
          </p:nvPr>
        </p:nvSpPr>
        <p:spPr/>
      </p:sp>
      <p:pic>
        <p:nvPicPr>
          <p:cNvPr id="18" name="Picture Placeholder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283324"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9"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28566"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1" name="Picture Placeholder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391038"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2" name="Picture Placeholder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6263445"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3" name="Picture Placeholder 12"/>
          <p:cNvPicPr>
            <a:picLocks noChangeAspect="1"/>
          </p:cNvPicPr>
          <p:nvPr/>
        </p:nvPicPr>
        <p:blipFill rotWithShape="1">
          <a:blip r:embed="rId7" cstate="screen">
            <a:extLst>
              <a:ext uri="{28A0092B-C50C-407E-A947-70E740481C1C}">
                <a14:useLocalDpi xmlns:a14="http://schemas.microsoft.com/office/drawing/2010/main"/>
              </a:ext>
            </a:extLst>
          </a:blip>
          <a:srcRect t="-4538" r="-548" b="-3266"/>
          <a:stretch/>
        </p:blipFill>
        <p:spPr bwMode="auto">
          <a:xfrm>
            <a:off x="548445"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4" name="Picture Placeholder 14"/>
          <p:cNvPicPr>
            <a:picLocks noChangeAspect="1"/>
          </p:cNvPicPr>
          <p:nvPr/>
        </p:nvPicPr>
        <p:blipFill rotWithShape="1">
          <a:blip r:embed="rId8" cstate="screen">
            <a:extLst>
              <a:ext uri="{28A0092B-C50C-407E-A947-70E740481C1C}">
                <a14:useLocalDpi xmlns:a14="http://schemas.microsoft.com/office/drawing/2010/main"/>
              </a:ext>
            </a:extLst>
          </a:blip>
          <a:srcRect t="-18734" b="-18874"/>
          <a:stretch/>
        </p:blipFill>
        <p:spPr bwMode="auto">
          <a:xfrm>
            <a:off x="3410917" y="4084982"/>
            <a:ext cx="2526061" cy="1812789"/>
          </a:xfrm>
          <a:prstGeom prst="roundRect">
            <a:avLst>
              <a:gd name="adj" fmla="val 11021"/>
            </a:avLst>
          </a:prstGeom>
          <a:solidFill>
            <a:schemeClr val="bg1"/>
          </a:solidFill>
          <a:ln w="3175" cap="flat" cmpd="sng" algn="ctr">
            <a:solidFill>
              <a:schemeClr val="tx1"/>
            </a:solidFill>
            <a:prstDash val="solid"/>
          </a:ln>
          <a:effectLst/>
          <a:extLst>
            <a:ext uri="{FAA26D3D-D897-4be2-8F04-BA451C77F1D7}">
              <ma14:placeholderFlag xmlns:ma14="http://schemas.microsoft.com/office/mac/drawingml/2011/main" xmlns="" val="1"/>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92C799-13E7-4590-86CD-D03F2FF7434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 </a:t>
            </a:r>
          </a:p>
        </p:txBody>
      </p:sp>
      <p:sp>
        <p:nvSpPr>
          <p:cNvPr id="190466" name="Rectangle 2"/>
          <p:cNvSpPr>
            <a:spLocks noGrp="1" noChangeArrowheads="1"/>
          </p:cNvSpPr>
          <p:nvPr>
            <p:ph idx="1"/>
          </p:nvPr>
        </p:nvSpPr>
        <p:spPr/>
        <p:txBody>
          <a:bodyPr/>
          <a:lstStyle/>
          <a:p>
            <a:pPr marL="0" indent="0" eaLnBrk="1" hangingPunct="1">
              <a:defRPr/>
            </a:pPr>
            <a:r>
              <a:rPr lang="es-ES_tradnl" noProof="0" dirty="0">
                <a:latin typeface="Arial Narrow" charset="0"/>
                <a:cs typeface="+mn-cs"/>
              </a:rPr>
              <a:t>Tiempo:</a:t>
            </a:r>
            <a:endParaRPr lang="es-ES_tradnl" sz="2000" i="1" noProof="0" dirty="0">
              <a:solidFill>
                <a:srgbClr val="000000"/>
              </a:solidFill>
              <a:latin typeface="Arial Narrow" charset="0"/>
              <a:cs typeface="+mn-cs"/>
            </a:endParaRPr>
          </a:p>
          <a:p>
            <a:pPr lvl="1" eaLnBrk="1" hangingPunct="1">
              <a:defRPr/>
            </a:pPr>
            <a:r>
              <a:rPr lang="es-ES_tradnl" noProof="0" dirty="0">
                <a:solidFill>
                  <a:srgbClr val="000000"/>
                </a:solidFill>
                <a:latin typeface="Arial Narrow" charset="0"/>
              </a:rPr>
              <a:t>Asegúrese que los empleados monitorean regularmente las temperaturas de retención</a:t>
            </a:r>
          </a:p>
          <a:p>
            <a:pPr lvl="1" eaLnBrk="1" hangingPunct="1">
              <a:defRPr/>
            </a:pPr>
            <a:r>
              <a:rPr lang="es-ES_tradnl" noProof="0" dirty="0">
                <a:solidFill>
                  <a:srgbClr val="000000"/>
                </a:solidFill>
                <a:latin typeface="Arial Narrow" charset="0"/>
              </a:rPr>
              <a:t>Revise las temperaturas por lo menos cada </a:t>
            </a:r>
            <a:br>
              <a:rPr lang="es-ES_tradnl" noProof="0" dirty="0">
                <a:solidFill>
                  <a:srgbClr val="000000"/>
                </a:solidFill>
                <a:latin typeface="Arial Narrow" charset="0"/>
              </a:rPr>
            </a:br>
            <a:r>
              <a:rPr lang="es-ES_tradnl" noProof="0" dirty="0">
                <a:solidFill>
                  <a:srgbClr val="000000"/>
                </a:solidFill>
                <a:latin typeface="Arial Narrow" charset="0"/>
              </a:rPr>
              <a:t>4 horas:</a:t>
            </a:r>
          </a:p>
          <a:p>
            <a:pPr lvl="2" eaLnBrk="1" hangingPunct="1">
              <a:defRPr/>
            </a:pPr>
            <a:r>
              <a:rPr lang="es-ES_tradnl" noProof="0" dirty="0">
                <a:solidFill>
                  <a:schemeClr val="tx2"/>
                </a:solidFill>
                <a:latin typeface="Arial Narrow" charset="0"/>
              </a:rPr>
              <a:t>Tire los alimentos que no estén a 41</a:t>
            </a:r>
            <a:r>
              <a:rPr lang="es-ES_tradnl" noProof="0" dirty="0">
                <a:solidFill>
                  <a:schemeClr val="tx1"/>
                </a:solidFill>
              </a:rPr>
              <a:t>ºF</a:t>
            </a:r>
            <a:r>
              <a:rPr lang="es-ES_tradnl" noProof="0" dirty="0">
                <a:solidFill>
                  <a:schemeClr val="tx2"/>
                </a:solidFill>
                <a:latin typeface="Arial Narrow" charset="0"/>
              </a:rPr>
              <a:t> (5</a:t>
            </a:r>
            <a:r>
              <a:rPr lang="es-ES_tradnl" noProof="0" dirty="0">
                <a:solidFill>
                  <a:schemeClr val="tx1"/>
                </a:solidFill>
              </a:rPr>
              <a:t>ºC</a:t>
            </a:r>
            <a:r>
              <a:rPr lang="es-ES_tradnl" noProof="0" dirty="0">
                <a:solidFill>
                  <a:schemeClr val="tx2"/>
                </a:solidFill>
                <a:latin typeface="Arial Narrow" charset="0"/>
              </a:rPr>
              <a:t>), o menos, </a:t>
            </a:r>
            <a:r>
              <a:rPr lang="es-ES_tradnl" noProof="0" dirty="0"/>
              <a:t>o 135ºF (57ºC), o más.</a:t>
            </a:r>
            <a:r>
              <a:rPr lang="es-ES_tradnl" noProof="0" dirty="0">
                <a:solidFill>
                  <a:schemeClr val="tx2"/>
                </a:solidFill>
                <a:latin typeface="Arial Narrow" charset="0"/>
              </a:rPr>
              <a:t> </a:t>
            </a:r>
          </a:p>
          <a:p>
            <a:pPr lvl="2" eaLnBrk="1" hangingPunct="1">
              <a:defRPr/>
            </a:pPr>
            <a:r>
              <a:rPr lang="es-ES_tradnl" noProof="0" dirty="0">
                <a:solidFill>
                  <a:schemeClr val="tx2"/>
                </a:solidFill>
                <a:latin typeface="Arial Narrow" charset="0"/>
              </a:rPr>
              <a:t>Opcional: Revise las temperaturas cada dos horas para tener tiempo de hacer para una acción correctiva. </a:t>
            </a:r>
            <a:endParaRPr lang="es-ES_tradnl" noProof="0" dirty="0">
              <a:solidFill>
                <a:srgbClr val="000000"/>
              </a:solidFill>
              <a:latin typeface="Arial Narrow" charset="0"/>
            </a:endParaRPr>
          </a:p>
          <a:p>
            <a:pPr marL="1028700" lvl="2" indent="-342900" eaLnBrk="1" hangingPunct="1">
              <a:defRPr/>
            </a:pPr>
            <a:endParaRPr lang="es-ES_tradnl" noProof="0" dirty="0">
              <a:solidFill>
                <a:srgbClr val="000000"/>
              </a:solidFill>
              <a:latin typeface="Arial Narrow"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7-5</a:t>
            </a:r>
          </a:p>
        </p:txBody>
      </p:sp>
    </p:spTree>
    <p:extLst>
      <p:ext uri="{BB962C8B-B14F-4D97-AF65-F5344CB8AC3E}">
        <p14:creationId xmlns:p14="http://schemas.microsoft.com/office/powerpoint/2010/main" val="8290628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DAAEE63-9FCB-4C17-8F15-F91EF40D54B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1492" name="Rectangle 14"/>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a:t>
            </a:r>
          </a:p>
        </p:txBody>
      </p:sp>
      <p:sp>
        <p:nvSpPr>
          <p:cNvPr id="191490" name="Rectangle 2"/>
          <p:cNvSpPr>
            <a:spLocks noGrp="1" noChangeArrowheads="1"/>
          </p:cNvSpPr>
          <p:nvPr>
            <p:ph idx="1"/>
          </p:nvPr>
        </p:nvSpPr>
        <p:spPr/>
        <p:txBody>
          <a:bodyPr/>
          <a:lstStyle/>
          <a:p>
            <a:pPr marL="0" indent="0" eaLnBrk="1" hangingPunct="1">
              <a:tabLst>
                <a:tab pos="571500" algn="l"/>
              </a:tabLst>
              <a:defRPr/>
            </a:pPr>
            <a:r>
              <a:rPr lang="es-ES_tradnl" noProof="0" dirty="0">
                <a:latin typeface="Arial Narrow" charset="0"/>
              </a:rPr>
              <a:t>Cómo recalentar los alimentos</a:t>
            </a:r>
            <a:r>
              <a:rPr lang="es-ES_tradnl" noProof="0" dirty="0">
                <a:latin typeface="Arial Narrow" charset="0"/>
                <a:cs typeface="+mn-cs"/>
              </a:rPr>
              <a:t>: </a:t>
            </a:r>
            <a:endParaRPr lang="es-ES_tradnl" sz="1800" i="1" noProof="0" dirty="0">
              <a:solidFill>
                <a:srgbClr val="000000"/>
              </a:solidFill>
              <a:latin typeface="Arial Narrow" charset="0"/>
              <a:cs typeface="+mn-cs"/>
            </a:endParaRPr>
          </a:p>
          <a:p>
            <a:pPr lvl="1" eaLnBrk="1" hangingPunct="1">
              <a:tabLst>
                <a:tab pos="571500" algn="l"/>
              </a:tabLst>
              <a:defRPr/>
            </a:pPr>
            <a:r>
              <a:rPr lang="es-ES_tradnl" noProof="0" dirty="0">
                <a:solidFill>
                  <a:srgbClr val="FF0000"/>
                </a:solidFill>
                <a:latin typeface="Arial Narrow" charset="0"/>
              </a:rPr>
              <a:t>NUNCA</a:t>
            </a:r>
            <a:r>
              <a:rPr lang="es-ES_tradnl" noProof="0" dirty="0">
                <a:solidFill>
                  <a:srgbClr val="000000"/>
                </a:solidFill>
                <a:latin typeface="Arial Narrow" charset="0"/>
              </a:rPr>
              <a:t> use </a:t>
            </a:r>
            <a:r>
              <a:rPr lang="es-ES_tradnl" noProof="0" dirty="0"/>
              <a:t>equipo de mantenimiento caliente para recalentar alimentos, a menos que lo hayan diseñado para esto.</a:t>
            </a:r>
          </a:p>
          <a:p>
            <a:pPr lvl="1" eaLnBrk="1" hangingPunct="1">
              <a:tabLst>
                <a:tab pos="571500" algn="l"/>
              </a:tabLst>
              <a:defRPr/>
            </a:pPr>
            <a:r>
              <a:rPr lang="es-ES_tradnl" noProof="0" dirty="0"/>
              <a:t>Recaliente los alimentos correctamente y después páselos a la unidad de mantenimiento caliente.</a:t>
            </a:r>
            <a:endParaRPr lang="es-ES_tradnl" noProof="0" dirty="0">
              <a:latin typeface="Arial Narrow" charset="0"/>
            </a:endParaRP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7-6</a:t>
            </a:r>
          </a:p>
        </p:txBody>
      </p:sp>
    </p:spTree>
    <p:extLst>
      <p:ext uri="{BB962C8B-B14F-4D97-AF65-F5344CB8AC3E}">
        <p14:creationId xmlns:p14="http://schemas.microsoft.com/office/powerpoint/2010/main" val="224032309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A914DB-30AF-4B7A-8F84-DDB4027B591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2517"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Mantenimiento de alimentos sin control de temperatura</a:t>
            </a:r>
          </a:p>
        </p:txBody>
      </p:sp>
      <p:sp>
        <p:nvSpPr>
          <p:cNvPr id="193538" name="Rectangle 3"/>
          <p:cNvSpPr>
            <a:spLocks noGrp="1" noChangeArrowheads="1"/>
          </p:cNvSpPr>
          <p:nvPr>
            <p:ph idx="1"/>
          </p:nvPr>
        </p:nvSpPr>
        <p:spPr>
          <a:xfrm>
            <a:off x="285750" y="1208314"/>
            <a:ext cx="5909338" cy="4983163"/>
          </a:xfrm>
        </p:spPr>
        <p:txBody>
          <a:bodyPr/>
          <a:lstStyle/>
          <a:p>
            <a:pPr marL="0" indent="0" eaLnBrk="1" hangingPunct="1">
              <a:lnSpc>
                <a:spcPct val="80000"/>
              </a:lnSpc>
              <a:defRPr/>
            </a:pPr>
            <a:r>
              <a:rPr lang="es-ES_tradnl" noProof="0" dirty="0">
                <a:latin typeface="Arial Narrow"/>
                <a:ea typeface="ＭＳ Ｐゴシック"/>
              </a:rPr>
              <a:t>Los alimentos TCS </a:t>
            </a:r>
            <a:r>
              <a:rPr lang="es-ES" dirty="0">
                <a:latin typeface="Arial Narrow"/>
                <a:ea typeface="ＭＳ Ｐゴシック"/>
              </a:rPr>
              <a:t>fríos listos para comer </a:t>
            </a:r>
            <a:r>
              <a:rPr lang="es-ES_tradnl" dirty="0">
                <a:latin typeface="Arial Narrow"/>
                <a:ea typeface="ＭＳ Ｐゴシック"/>
              </a:rPr>
              <a:t>se </a:t>
            </a:r>
            <a:r>
              <a:rPr lang="es-ES_tradnl" noProof="0" dirty="0">
                <a:latin typeface="Arial Narrow"/>
                <a:ea typeface="ＭＳ Ｐゴシック"/>
              </a:rPr>
              <a:t>pueden mantener sin control de temperatura hasta por seis horas si:</a:t>
            </a:r>
            <a:r>
              <a:rPr lang="es-ES_tradnl" sz="2000" dirty="0">
                <a:latin typeface="Arial Narrow"/>
                <a:ea typeface="ＭＳ Ｐゴシック"/>
              </a:rPr>
              <a:t> </a:t>
            </a:r>
            <a:endParaRPr lang="es-ES_tradnl" sz="2000" noProof="0" dirty="0">
              <a:latin typeface="Arial Narrow" charset="0"/>
            </a:endParaRPr>
          </a:p>
          <a:p>
            <a:pPr marL="347345" lvl="1" indent="-347345"/>
            <a:r>
              <a:rPr lang="es-ES_tradnl" noProof="0" dirty="0"/>
              <a:t>Se mantienen a </a:t>
            </a:r>
            <a:r>
              <a:rPr lang="es-ES_tradnl" noProof="0" dirty="0">
                <a:latin typeface="Arial Narrow" charset="0"/>
              </a:rPr>
              <a:t>41</a:t>
            </a:r>
            <a:r>
              <a:rPr lang="es-ES_tradnl" noProof="0" dirty="0">
                <a:solidFill>
                  <a:schemeClr val="tx1"/>
                </a:solidFill>
              </a:rPr>
              <a:t>ºF</a:t>
            </a:r>
            <a:r>
              <a:rPr lang="es-ES_tradnl" noProof="0" dirty="0">
                <a:latin typeface="Arial Narrow" charset="0"/>
              </a:rPr>
              <a:t> (5</a:t>
            </a:r>
            <a:r>
              <a:rPr lang="es-ES_tradnl" noProof="0" dirty="0">
                <a:solidFill>
                  <a:schemeClr val="tx1"/>
                </a:solidFill>
              </a:rPr>
              <a:t>ºC</a:t>
            </a:r>
            <a:r>
              <a:rPr lang="es-ES_tradnl" noProof="0" dirty="0">
                <a:latin typeface="Arial Narrow" charset="0"/>
              </a:rPr>
              <a:t>), </a:t>
            </a:r>
            <a:r>
              <a:rPr lang="es-ES_tradnl" noProof="0" dirty="0"/>
              <a:t>o menos, antes de sacarlos del refrigerador.</a:t>
            </a:r>
          </a:p>
          <a:p>
            <a:pPr marL="347345" lvl="1" indent="-347345"/>
            <a:r>
              <a:rPr lang="es-ES_tradnl" noProof="0" dirty="0"/>
              <a:t>No superan los </a:t>
            </a:r>
            <a:r>
              <a:rPr lang="es-ES_tradnl" noProof="0" dirty="0">
                <a:latin typeface="Arial Narrow" charset="0"/>
              </a:rPr>
              <a:t>70</a:t>
            </a:r>
            <a:r>
              <a:rPr lang="es-ES_tradnl" noProof="0" dirty="0">
                <a:solidFill>
                  <a:schemeClr val="tx1"/>
                </a:solidFill>
              </a:rPr>
              <a:t>ºF</a:t>
            </a:r>
            <a:r>
              <a:rPr lang="es-ES_tradnl" noProof="0" dirty="0">
                <a:latin typeface="Arial Narrow" charset="0"/>
              </a:rPr>
              <a:t> (21</a:t>
            </a:r>
            <a:r>
              <a:rPr lang="es-ES_tradnl" noProof="0" dirty="0">
                <a:solidFill>
                  <a:schemeClr val="tx1"/>
                </a:solidFill>
              </a:rPr>
              <a:t>ºC</a:t>
            </a:r>
            <a:r>
              <a:rPr lang="es-ES_tradnl" noProof="0" dirty="0">
                <a:latin typeface="Arial Narrow" charset="0"/>
              </a:rPr>
              <a:t>) </a:t>
            </a:r>
            <a:r>
              <a:rPr lang="es-ES_tradnl" noProof="0" dirty="0"/>
              <a:t>durante el servicio.</a:t>
            </a:r>
          </a:p>
          <a:p>
            <a:pPr marL="694690" lvl="2" indent="-347345"/>
            <a:r>
              <a:rPr lang="es-ES_tradnl" noProof="0" dirty="0"/>
              <a:t>Tire los alimentos que sobrepasen esta temperatura</a:t>
            </a:r>
          </a:p>
          <a:p>
            <a:pPr marL="347345" lvl="1" indent="-347345"/>
            <a:r>
              <a:rPr lang="es-ES_tradnl" dirty="0"/>
              <a:t>Tienen una etiqueta que especifique:</a:t>
            </a:r>
          </a:p>
          <a:p>
            <a:pPr marL="694690" lvl="2" indent="-347345"/>
            <a:r>
              <a:rPr lang="es-ES_tradnl" dirty="0"/>
              <a:t>La hora en que se sacaron del refrigerador</a:t>
            </a:r>
          </a:p>
          <a:p>
            <a:pPr marL="694690" lvl="2" indent="-347345"/>
            <a:r>
              <a:rPr lang="es-ES_tradnl" dirty="0"/>
              <a:t>La hora en que se deben tirar</a:t>
            </a:r>
            <a:endParaRPr lang="es-ES_tradnl" noProof="0" dirty="0"/>
          </a:p>
          <a:p>
            <a:pPr marL="347345" lvl="1" indent="-347345"/>
            <a:r>
              <a:rPr lang="es-ES_tradnl" noProof="0" dirty="0"/>
              <a:t>Se venden, sirven o tiran en menos de seis horas.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7-7</a:t>
            </a:r>
          </a:p>
        </p:txBody>
      </p:sp>
    </p:spTree>
    <p:extLst>
      <p:ext uri="{BB962C8B-B14F-4D97-AF65-F5344CB8AC3E}">
        <p14:creationId xmlns:p14="http://schemas.microsoft.com/office/powerpoint/2010/main" val="36830059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s-ES_tradnl" dirty="0">
                <a:latin typeface="Arial Narrow" charset="0"/>
              </a:rPr>
              <a:t>Mantenimiento de alimentos sin control de temperatura</a:t>
            </a:r>
            <a:endParaRPr lang="en-US" dirty="0">
              <a:latin typeface="Arial Narrow" charset="0"/>
              <a:cs typeface="+mj-cs"/>
            </a:endParaRP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s-MX" dirty="0">
                <a:latin typeface="Arial Narrow"/>
                <a:ea typeface="ＭＳ Ｐゴシック"/>
                <a:cs typeface="+mn-cs"/>
              </a:rPr>
              <a:t>Alternativas para mantener los alimentos TCS</a:t>
            </a:r>
            <a:r>
              <a:rPr lang="es-ES_tradnl" dirty="0">
                <a:latin typeface="Arial Narrow"/>
                <a:ea typeface="ＭＳ Ｐゴシック"/>
              </a:rPr>
              <a:t> </a:t>
            </a:r>
            <a:r>
              <a:rPr lang="es-ES" dirty="0">
                <a:latin typeface="Arial Narrow"/>
                <a:ea typeface="ＭＳ Ｐゴシック"/>
                <a:cs typeface="+mn-cs"/>
              </a:rPr>
              <a:t>fríos </a:t>
            </a:r>
            <a:r>
              <a:rPr lang="es-MX" dirty="0">
                <a:latin typeface="Arial Narrow"/>
                <a:ea typeface="ＭＳ Ｐゴシック"/>
                <a:cs typeface="+mn-cs"/>
              </a:rPr>
              <a:t>listos para comer sin control de temperatura:</a:t>
            </a:r>
            <a:endParaRPr lang="es-MX" sz="2000" dirty="0">
              <a:latin typeface="Arial Narrow"/>
              <a:ea typeface="ＭＳ Ｐゴシック"/>
              <a:cs typeface="+mn-cs"/>
            </a:endParaRPr>
          </a:p>
          <a:p>
            <a:pPr marL="347345" lvl="1" indent="-347345" eaLnBrk="1" hangingPunct="1">
              <a:lnSpc>
                <a:spcPct val="80000"/>
              </a:lnSpc>
              <a:defRPr/>
            </a:pPr>
            <a:r>
              <a:rPr lang="es-MX" dirty="0">
                <a:latin typeface="Arial Narrow" charset="0"/>
              </a:rPr>
              <a:t>Si se tiran en menos de cuatro horas, se puede permitir que el alimento alcance</a:t>
            </a:r>
            <a:r>
              <a:rPr lang="es-MX" i="1" dirty="0">
                <a:latin typeface="Arial Narrow" charset="0"/>
              </a:rPr>
              <a:t> cualquier </a:t>
            </a:r>
            <a:r>
              <a:rPr lang="es-MX" dirty="0">
                <a:latin typeface="Arial Narrow" charset="0"/>
              </a:rPr>
              <a:t>temperatura</a:t>
            </a:r>
          </a:p>
          <a:p>
            <a:pPr marL="694690" lvl="2" indent="-347345" eaLnBrk="1" hangingPunct="1">
              <a:lnSpc>
                <a:spcPct val="80000"/>
              </a:lnSpc>
              <a:defRPr/>
            </a:pPr>
            <a:r>
              <a:rPr lang="es-MX" dirty="0">
                <a:ea typeface="+mj-lt"/>
                <a:cs typeface="+mj-lt"/>
              </a:rPr>
              <a:t>Los alimentos se deben mantener a 41°F (5°C), o menos, antes de sacarlos del control de temperatura</a:t>
            </a:r>
            <a:endParaRPr lang="es-MX" dirty="0">
              <a:latin typeface="Arial Narrow"/>
              <a:ea typeface="ＭＳ Ｐゴシック"/>
            </a:endParaRPr>
          </a:p>
          <a:p>
            <a:pPr marL="694690" lvl="2" indent="-347345">
              <a:lnSpc>
                <a:spcPct val="80000"/>
              </a:lnSpc>
              <a:defRPr/>
            </a:pPr>
            <a:r>
              <a:rPr lang="es-MX" dirty="0">
                <a:latin typeface="Arial Narrow"/>
                <a:ea typeface="ＭＳ Ｐゴシック"/>
              </a:rPr>
              <a:t>El tiempo para tirar el alimento debe ser de cuatro horas desde el momento en que se sacó del control de temperatura</a:t>
            </a:r>
            <a:endParaRPr lang="es-MX"/>
          </a:p>
          <a:p>
            <a:pPr marL="694690" lvl="2" indent="-347345" eaLnBrk="1" hangingPunct="1">
              <a:lnSpc>
                <a:spcPct val="80000"/>
              </a:lnSpc>
              <a:defRPr/>
            </a:pPr>
            <a:r>
              <a:rPr lang="es-MX" dirty="0">
                <a:latin typeface="Arial Narrow" charset="0"/>
              </a:rPr>
              <a:t>El alimento debe venderse servirse o tirarse dentro de las cuatro horas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7-8</a:t>
            </a:r>
          </a:p>
        </p:txBody>
      </p:sp>
    </p:spTree>
    <p:extLst>
      <p:ext uri="{BB962C8B-B14F-4D97-AF65-F5344CB8AC3E}">
        <p14:creationId xmlns:p14="http://schemas.microsoft.com/office/powerpoint/2010/main" val="17724240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s-ES_tradnl" dirty="0">
                <a:latin typeface="Arial Narrow" charset="0"/>
              </a:rPr>
              <a:t>Mantenimiento de alimentos sin control de temperatura</a:t>
            </a:r>
            <a:endParaRPr lang="en-US" dirty="0">
              <a:latin typeface="Arial Narrow" charset="0"/>
              <a:cs typeface="+mj-cs"/>
            </a:endParaRP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s-MX" dirty="0">
                <a:latin typeface="Arial Narrow" charset="0"/>
                <a:cs typeface="+mn-cs"/>
              </a:rPr>
              <a:t>Las frutas y verduras que se convierten en alimentos </a:t>
            </a:r>
            <a:r>
              <a:rPr lang="es-MX" dirty="0" err="1">
                <a:latin typeface="Arial Narrow" charset="0"/>
                <a:cs typeface="+mn-cs"/>
              </a:rPr>
              <a:t>TCS</a:t>
            </a:r>
            <a:r>
              <a:rPr lang="es-MX" dirty="0">
                <a:latin typeface="Arial Narrow" charset="0"/>
                <a:cs typeface="+mn-cs"/>
              </a:rPr>
              <a:t> cuando se cortan, pican o rebanan, y los alimentos en empaques o recipientes cerrados </a:t>
            </a:r>
            <a:r>
              <a:rPr lang="es-MX" dirty="0">
                <a:latin typeface="Arial Narrow" charset="0"/>
              </a:rPr>
              <a:t>herméticamente </a:t>
            </a:r>
            <a:r>
              <a:rPr lang="es-MX" dirty="0">
                <a:latin typeface="Arial Narrow" charset="0"/>
                <a:cs typeface="+mn-cs"/>
              </a:rPr>
              <a:t>que se convierten en </a:t>
            </a:r>
            <a:r>
              <a:rPr lang="es-MX" dirty="0" err="1">
                <a:latin typeface="Arial Narrow" charset="0"/>
                <a:cs typeface="+mn-cs"/>
              </a:rPr>
              <a:t>TCS</a:t>
            </a:r>
            <a:r>
              <a:rPr lang="es-MX" dirty="0">
                <a:latin typeface="Arial Narrow" charset="0"/>
                <a:cs typeface="+mn-cs"/>
              </a:rPr>
              <a:t> cuando se abren:</a:t>
            </a:r>
          </a:p>
          <a:p>
            <a:pPr lvl="1" eaLnBrk="1" hangingPunct="1">
              <a:lnSpc>
                <a:spcPct val="80000"/>
              </a:lnSpc>
              <a:defRPr/>
            </a:pPr>
            <a:r>
              <a:rPr lang="es-MX" dirty="0">
                <a:latin typeface="Arial Narrow" charset="0"/>
              </a:rPr>
              <a:t>Pueden tener una temperatura inicial de 70</a:t>
            </a:r>
            <a:r>
              <a:rPr lang="es-MX" dirty="0">
                <a:latin typeface="Arial Narrow" charset="0"/>
                <a:sym typeface="Symbol" panose="05050102010706020507" pitchFamily="18" charset="2"/>
              </a:rPr>
              <a:t></a:t>
            </a:r>
            <a:r>
              <a:rPr lang="es-MX" dirty="0">
                <a:latin typeface="Arial Narrow" charset="0"/>
              </a:rPr>
              <a:t>F (21</a:t>
            </a:r>
            <a:r>
              <a:rPr lang="es-MX" dirty="0">
                <a:latin typeface="Arial Narrow" charset="0"/>
                <a:sym typeface="Symbol" panose="05050102010706020507" pitchFamily="18" charset="2"/>
              </a:rPr>
              <a:t></a:t>
            </a:r>
            <a:r>
              <a:rPr lang="es-MX" dirty="0">
                <a:latin typeface="Arial Narrow" charset="0"/>
              </a:rPr>
              <a:t>C) o más baja</a:t>
            </a:r>
          </a:p>
          <a:p>
            <a:pPr lvl="2" eaLnBrk="1" hangingPunct="1">
              <a:lnSpc>
                <a:spcPct val="80000"/>
              </a:lnSpc>
              <a:defRPr/>
            </a:pPr>
            <a:r>
              <a:rPr lang="es-MX" dirty="0">
                <a:latin typeface="Arial Narrow" charset="0"/>
              </a:rPr>
              <a:t>Deben tirarse en un plazo de cuatro horas</a:t>
            </a:r>
          </a:p>
          <a:p>
            <a:pPr lvl="2" eaLnBrk="1" hangingPunct="1">
              <a:lnSpc>
                <a:spcPct val="80000"/>
              </a:lnSpc>
              <a:defRPr/>
            </a:pPr>
            <a:r>
              <a:rPr lang="es-MX" dirty="0">
                <a:latin typeface="Arial Narrow" charset="0"/>
              </a:rPr>
              <a:t>No pueden exceder los 70</a:t>
            </a:r>
            <a:r>
              <a:rPr lang="es-MX" dirty="0">
                <a:latin typeface="Arial Narrow" charset="0"/>
                <a:sym typeface="Symbol" panose="05050102010706020507" pitchFamily="18" charset="2"/>
              </a:rPr>
              <a:t></a:t>
            </a:r>
            <a:r>
              <a:rPr lang="es-MX" dirty="0">
                <a:latin typeface="Arial Narrow" charset="0"/>
              </a:rPr>
              <a:t>F (21</a:t>
            </a:r>
            <a:r>
              <a:rPr lang="es-MX" dirty="0">
                <a:latin typeface="Arial Narrow" charset="0"/>
                <a:sym typeface="Symbol" panose="05050102010706020507" pitchFamily="18" charset="2"/>
              </a:rPr>
              <a:t></a:t>
            </a:r>
            <a:r>
              <a:rPr lang="es-MX" dirty="0">
                <a:latin typeface="Arial Narrow" charset="0"/>
              </a:rPr>
              <a:t>C) en el período de cuatro horas </a:t>
            </a:r>
          </a:p>
          <a:p>
            <a:pPr lvl="2" eaLnBrk="1" hangingPunct="1">
              <a:lnSpc>
                <a:spcPct val="80000"/>
              </a:lnSpc>
              <a:defRPr/>
            </a:pPr>
            <a:r>
              <a:rPr lang="es-MX" dirty="0">
                <a:latin typeface="Arial Narrow" charset="0"/>
              </a:rPr>
              <a:t>Deben etiquetarse con un tiempo para tirarse de cuatro horas desde el momento en que el producto se convirtió en alimento </a:t>
            </a:r>
            <a:r>
              <a:rPr lang="es-MX" dirty="0" err="1">
                <a:latin typeface="Arial Narrow" charset="0"/>
              </a:rPr>
              <a:t>TCS</a:t>
            </a:r>
            <a:endParaRPr lang="es-MX" dirty="0">
              <a:latin typeface="Arial Narrow" charset="0"/>
            </a:endParaRPr>
          </a:p>
          <a:p>
            <a:pPr lvl="2" eaLnBrk="1" hangingPunct="1">
              <a:lnSpc>
                <a:spcPct val="80000"/>
              </a:lnSpc>
              <a:defRPr/>
            </a:pPr>
            <a:endParaRPr lang="en-US" dirty="0">
              <a:latin typeface="Arial Narrow" charset="0"/>
            </a:endParaRP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7-9</a:t>
            </a:r>
          </a:p>
        </p:txBody>
      </p:sp>
    </p:spTree>
    <p:extLst>
      <p:ext uri="{BB962C8B-B14F-4D97-AF65-F5344CB8AC3E}">
        <p14:creationId xmlns:p14="http://schemas.microsoft.com/office/powerpoint/2010/main" val="28730401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7-10</a:t>
            </a:r>
          </a:p>
        </p:txBody>
      </p:sp>
      <p:pic>
        <p:nvPicPr>
          <p:cNvPr id="5" name="Picture Placeholder 4">
            <a:extLst>
              <a:ext uri="{FF2B5EF4-FFF2-40B4-BE49-F238E27FC236}">
                <a16:creationId xmlns:a16="http://schemas.microsoft.com/office/drawing/2014/main" id="{91473566-C5A6-4170-BCC3-14C4989376B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3540"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Mantenimiento de alimentos sin control de temperatura</a:t>
            </a:r>
          </a:p>
        </p:txBody>
      </p:sp>
      <p:sp>
        <p:nvSpPr>
          <p:cNvPr id="193541" name="Rectangle 11"/>
          <p:cNvSpPr>
            <a:spLocks noGrp="1" noChangeArrowheads="1"/>
          </p:cNvSpPr>
          <p:nvPr>
            <p:ph idx="1"/>
          </p:nvPr>
        </p:nvSpPr>
        <p:spPr>
          <a:xfrm>
            <a:off x="1030577" y="1243013"/>
            <a:ext cx="5492461" cy="4983163"/>
          </a:xfrm>
        </p:spPr>
        <p:txBody>
          <a:bodyPr/>
          <a:lstStyle/>
          <a:p>
            <a:pPr marL="0" indent="0" eaLnBrk="1" hangingPunct="1">
              <a:defRPr/>
            </a:pPr>
            <a:r>
              <a:rPr lang="es-ES_tradnl" noProof="0" dirty="0">
                <a:latin typeface="Arial Narrow"/>
                <a:ea typeface="ＭＳ Ｐゴシック"/>
              </a:rPr>
              <a:t>Los alimentos TCS </a:t>
            </a:r>
            <a:r>
              <a:rPr lang="es-ES" dirty="0">
                <a:latin typeface="Arial Narrow"/>
                <a:ea typeface="ＭＳ Ｐゴシック"/>
              </a:rPr>
              <a:t>calientes </a:t>
            </a:r>
            <a:r>
              <a:rPr lang="es-ES_tradnl" noProof="0" dirty="0">
                <a:latin typeface="Arial Narrow"/>
                <a:ea typeface="ＭＳ Ｐゴシック"/>
              </a:rPr>
              <a:t>listos para </a:t>
            </a:r>
            <a:r>
              <a:rPr lang="es-ES_tradnl" dirty="0">
                <a:latin typeface="Arial Narrow"/>
                <a:ea typeface="ＭＳ Ｐゴシック"/>
              </a:rPr>
              <a:t>comer</a:t>
            </a:r>
            <a:r>
              <a:rPr lang="es-ES" dirty="0">
                <a:latin typeface="Arial Narrow"/>
                <a:ea typeface="ＭＳ Ｐゴシック"/>
              </a:rPr>
              <a:t> </a:t>
            </a:r>
            <a:r>
              <a:rPr lang="es-ES_tradnl" dirty="0">
                <a:latin typeface="Arial Narrow"/>
                <a:ea typeface="ＭＳ Ｐゴシック"/>
              </a:rPr>
              <a:t>se </a:t>
            </a:r>
            <a:r>
              <a:rPr lang="es-ES_tradnl" noProof="0" dirty="0">
                <a:latin typeface="Arial Narrow"/>
                <a:ea typeface="ＭＳ Ｐゴシック"/>
              </a:rPr>
              <a:t>pueden mantener sin control de temperatura hasta por 4 horas si:</a:t>
            </a:r>
            <a:r>
              <a:rPr lang="es-ES_tradnl" dirty="0">
                <a:latin typeface="Arial Narrow"/>
                <a:ea typeface="ＭＳ Ｐゴシック"/>
              </a:rPr>
              <a:t> </a:t>
            </a:r>
            <a:endParaRPr lang="es-ES_tradnl" noProof="0" dirty="0">
              <a:latin typeface="Arial Narrow" charset="0"/>
            </a:endParaRPr>
          </a:p>
          <a:p>
            <a:pPr marL="347345" lvl="1" indent="-347345" eaLnBrk="1" hangingPunct="1">
              <a:defRPr/>
            </a:pPr>
            <a:r>
              <a:rPr lang="es-ES_tradnl" noProof="0" dirty="0">
                <a:latin typeface="Arial Narrow" charset="0"/>
              </a:rPr>
              <a:t>Se mantuvieron a 135ºF (57ºC) o más antes de sacarlos del control de temperatura.</a:t>
            </a:r>
          </a:p>
          <a:p>
            <a:pPr marL="347345" lvl="1" indent="-347345" eaLnBrk="1" hangingPunct="1">
              <a:defRPr/>
            </a:pPr>
            <a:r>
              <a:rPr lang="es-ES_tradnl" noProof="0" dirty="0">
                <a:latin typeface="Arial Narrow" charset="0"/>
              </a:rPr>
              <a:t>Tienen una etiqueta que especifica cuándo se deben tirar.</a:t>
            </a:r>
          </a:p>
          <a:p>
            <a:pPr marL="347345" lvl="1" indent="-347345" eaLnBrk="1" hangingPunct="1">
              <a:defRPr/>
            </a:pPr>
            <a:r>
              <a:rPr lang="es-ES_tradnl" noProof="0" dirty="0">
                <a:latin typeface="Arial Narrow" charset="0"/>
              </a:rPr>
              <a:t>Se venden, sirven o tiran en menos de 4 horas.</a:t>
            </a:r>
          </a:p>
        </p:txBody>
      </p:sp>
    </p:spTree>
    <p:extLst>
      <p:ext uri="{BB962C8B-B14F-4D97-AF65-F5344CB8AC3E}">
        <p14:creationId xmlns:p14="http://schemas.microsoft.com/office/powerpoint/2010/main" val="13003033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7-11</a:t>
            </a:r>
          </a:p>
        </p:txBody>
      </p:sp>
      <p:sp>
        <p:nvSpPr>
          <p:cNvPr id="193540" name="Rectangle 9"/>
          <p:cNvSpPr>
            <a:spLocks noGrp="1" noChangeArrowheads="1"/>
          </p:cNvSpPr>
          <p:nvPr>
            <p:ph type="title"/>
          </p:nvPr>
        </p:nvSpPr>
        <p:spPr/>
        <p:txBody>
          <a:bodyPr/>
          <a:lstStyle/>
          <a:p>
            <a:pPr eaLnBrk="1" hangingPunct="1">
              <a:defRPr/>
            </a:pPr>
            <a:r>
              <a:rPr lang="es-US" dirty="0">
                <a:latin typeface="Arial Narrow" charset="0"/>
              </a:rPr>
              <a:t>Mantenimiento de alimentos sin control de temperatura</a:t>
            </a:r>
            <a:endParaRPr lang="en-US" dirty="0">
              <a:latin typeface="Arial Narrow" charset="0"/>
              <a:cs typeface="+mj-cs"/>
            </a:endParaRP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es-MX" dirty="0">
                <a:latin typeface="Arial Narrow" charset="0"/>
                <a:cs typeface="+mn-cs"/>
              </a:rPr>
              <a:t>Para obtener la aprobación de la autoridad reguladora: </a:t>
            </a:r>
          </a:p>
          <a:p>
            <a:pPr lvl="1" eaLnBrk="1" hangingPunct="1">
              <a:defRPr/>
            </a:pPr>
            <a:r>
              <a:rPr lang="es-MX" dirty="0">
                <a:latin typeface="Arial Narrow" charset="0"/>
              </a:rPr>
              <a:t>Prepare procedimientos escritos</a:t>
            </a:r>
          </a:p>
          <a:p>
            <a:pPr lvl="1" eaLnBrk="1" hangingPunct="1">
              <a:defRPr/>
            </a:pPr>
            <a:r>
              <a:rPr lang="es-MX" dirty="0">
                <a:latin typeface="Arial Narrow" charset="0"/>
              </a:rPr>
              <a:t>Obtenga la aprobación escrita con anticipación</a:t>
            </a:r>
          </a:p>
          <a:p>
            <a:pPr lvl="1" eaLnBrk="1" hangingPunct="1">
              <a:defRPr/>
            </a:pPr>
            <a:r>
              <a:rPr lang="es-MX" dirty="0">
                <a:latin typeface="Arial Narrow" charset="0"/>
              </a:rPr>
              <a:t>Mantenga los procedimientos</a:t>
            </a:r>
          </a:p>
          <a:p>
            <a:pPr lvl="1" eaLnBrk="1" hangingPunct="1">
              <a:defRPr/>
            </a:pPr>
            <a:r>
              <a:rPr lang="es-MX" dirty="0">
                <a:latin typeface="Arial Narrow" charset="0"/>
              </a:rPr>
              <a:t>Asegúrese de que estén disponibles</a:t>
            </a:r>
          </a:p>
          <a:p>
            <a:pPr marL="1682750" lvl="2" eaLnBrk="1" hangingPunct="1">
              <a:buFont typeface="Wingdings" charset="0"/>
              <a:buNone/>
              <a:defRPr/>
            </a:pPr>
            <a:endParaRPr lang="es-MX" dirty="0">
              <a:latin typeface="Arial Narrow" charset="0"/>
            </a:endParaRPr>
          </a:p>
        </p:txBody>
      </p:sp>
    </p:spTree>
    <p:custDataLst>
      <p:tags r:id="rId1"/>
    </p:custDataLst>
    <p:extLst>
      <p:ext uri="{BB962C8B-B14F-4D97-AF65-F5344CB8AC3E}">
        <p14:creationId xmlns:p14="http://schemas.microsoft.com/office/powerpoint/2010/main" val="342589776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4565" name="Rectangle 8"/>
          <p:cNvSpPr>
            <a:spLocks noGrp="1" noChangeArrowheads="1"/>
          </p:cNvSpPr>
          <p:nvPr>
            <p:ph type="title"/>
          </p:nvPr>
        </p:nvSpPr>
        <p:spPr>
          <a:xfrm>
            <a:off x="400050" y="156230"/>
            <a:ext cx="8743950" cy="523220"/>
          </a:xfrm>
        </p:spPr>
        <p:txBody>
          <a:bodyPr/>
          <a:lstStyle/>
          <a:p>
            <a:pPr eaLnBrk="1" hangingPunct="1">
              <a:defRPr/>
            </a:pPr>
            <a:r>
              <a:rPr lang="es-ES_tradnl" noProof="0" dirty="0">
                <a:latin typeface="Arial Narrow" charset="0"/>
                <a:cs typeface="+mj-cs"/>
              </a:rPr>
              <a:t>Pautas </a:t>
            </a:r>
            <a:r>
              <a:rPr lang="es-ES_tradnl" dirty="0">
                <a:latin typeface="Arial Narrow" charset="0"/>
              </a:rPr>
              <a:t>para servir alimentos </a:t>
            </a:r>
            <a:r>
              <a:rPr lang="es-ES_tradnl" noProof="0" dirty="0">
                <a:latin typeface="Arial Narrow" charset="0"/>
                <a:cs typeface="+mj-cs"/>
              </a:rPr>
              <a:t>para los empleados de la cocina</a:t>
            </a:r>
          </a:p>
        </p:txBody>
      </p:sp>
      <p:sp>
        <p:nvSpPr>
          <p:cNvPr id="195586" name="Rectangle 3"/>
          <p:cNvSpPr>
            <a:spLocks noGrp="1" noChangeArrowheads="1"/>
          </p:cNvSpPr>
          <p:nvPr>
            <p:ph idx="1"/>
          </p:nvPr>
        </p:nvSpPr>
        <p:spPr>
          <a:xfrm>
            <a:off x="409574" y="1143000"/>
            <a:ext cx="5963929" cy="4983163"/>
          </a:xfrm>
        </p:spPr>
        <p:txBody>
          <a:bodyPr/>
          <a:lstStyle/>
          <a:p>
            <a:pPr marL="0" indent="0" eaLnBrk="1" hangingPunct="1">
              <a:buFont typeface="Wingdings" pitchFamily="2" charset="2"/>
              <a:buNone/>
              <a:tabLst>
                <a:tab pos="1028700" algn="l"/>
              </a:tabLst>
              <a:defRPr/>
            </a:pPr>
            <a:r>
              <a:rPr lang="es-ES_tradnl" noProof="0" dirty="0"/>
              <a:t>Cómo prevenir la contaminación al servir alimentos:</a:t>
            </a:r>
            <a:endParaRPr lang="es-ES_tradnl" sz="2000" i="1" noProof="0" dirty="0">
              <a:solidFill>
                <a:srgbClr val="000000"/>
              </a:solidFill>
            </a:endParaRPr>
          </a:p>
          <a:p>
            <a:pPr lvl="1" eaLnBrk="1" hangingPunct="1">
              <a:defRPr/>
            </a:pPr>
            <a:r>
              <a:rPr lang="es-ES_tradnl" noProof="0" dirty="0">
                <a:solidFill>
                  <a:srgbClr val="000000"/>
                </a:solidFill>
                <a:latin typeface="Arial Narrow" charset="0"/>
              </a:rPr>
              <a:t>Evite el contacto de las manos descubiertas con alimentos listos para comer:</a:t>
            </a:r>
          </a:p>
          <a:p>
            <a:pPr lvl="2" eaLnBrk="1" hangingPunct="1">
              <a:defRPr/>
            </a:pPr>
            <a:r>
              <a:rPr lang="es-ES_tradnl" noProof="0" dirty="0">
                <a:solidFill>
                  <a:srgbClr val="000000"/>
                </a:solidFill>
                <a:latin typeface="Arial Narrow" charset="0"/>
              </a:rPr>
              <a:t>Use guantes de un solo uso.</a:t>
            </a:r>
          </a:p>
          <a:p>
            <a:pPr lvl="2" eaLnBrk="1" hangingPunct="1">
              <a:defRPr/>
            </a:pPr>
            <a:r>
              <a:rPr lang="es-ES_tradnl" noProof="0" dirty="0">
                <a:solidFill>
                  <a:srgbClr val="000000"/>
                </a:solidFill>
                <a:latin typeface="Arial Narrow" charset="0"/>
              </a:rPr>
              <a:t>Use espátulas, tenacillas, papel para delicatesen u otros utensilios.</a:t>
            </a:r>
          </a:p>
          <a:p>
            <a:pPr lvl="1" eaLnBrk="1" hangingPunct="1">
              <a:buFont typeface="Wingdings" pitchFamily="2" charset="2"/>
              <a:buChar char="l"/>
              <a:tabLst>
                <a:tab pos="1028700" algn="l"/>
              </a:tabLst>
              <a:defRPr/>
            </a:pPr>
            <a:r>
              <a:rPr lang="es-ES_tradnl" noProof="0" dirty="0">
                <a:solidFill>
                  <a:srgbClr val="000000"/>
                </a:solidFill>
              </a:rPr>
              <a:t>Use utensilios limpios y sanitizados para servir:</a:t>
            </a:r>
          </a:p>
          <a:p>
            <a:pPr lvl="2" eaLnBrk="1" hangingPunct="1">
              <a:buFont typeface="Courier New" pitchFamily="49" charset="0"/>
              <a:buChar char="o"/>
              <a:tabLst>
                <a:tab pos="1028700" algn="l"/>
              </a:tabLst>
              <a:defRPr/>
            </a:pPr>
            <a:r>
              <a:rPr lang="es-ES_tradnl" noProof="0" dirty="0"/>
              <a:t>Use diferentes utensilios para cada alimento.</a:t>
            </a:r>
          </a:p>
          <a:p>
            <a:pPr lvl="2" eaLnBrk="1" hangingPunct="1">
              <a:buFont typeface="Courier New" pitchFamily="49" charset="0"/>
              <a:buChar char="o"/>
              <a:tabLst>
                <a:tab pos="1028700" algn="l"/>
              </a:tabLst>
              <a:defRPr/>
            </a:pPr>
            <a:r>
              <a:rPr lang="es-ES_tradnl" noProof="0" dirty="0"/>
              <a:t>Límpielos y sanitícelos después de cada tarea.</a:t>
            </a:r>
          </a:p>
          <a:p>
            <a:pPr lvl="2" eaLnBrk="1" hangingPunct="1">
              <a:buFont typeface="Courier New" pitchFamily="49" charset="0"/>
              <a:buChar char="o"/>
              <a:tabLst>
                <a:tab pos="1028700" algn="l"/>
              </a:tabLst>
              <a:defRPr/>
            </a:pPr>
            <a:r>
              <a:rPr lang="es-ES_tradnl" noProof="0" dirty="0"/>
              <a:t>Si usa los utensilios continuamente, límpielos y sanitícelos por lo menos cada cuatro horas.</a:t>
            </a:r>
          </a:p>
          <a:p>
            <a:pPr lvl="2" eaLnBrk="1" hangingPunct="1">
              <a:buFont typeface="Courier New" pitchFamily="49" charset="0"/>
              <a:buChar char="o"/>
              <a:tabLst>
                <a:tab pos="1028700" algn="l"/>
              </a:tabLst>
              <a:defRPr/>
            </a:pPr>
            <a:endParaRPr lang="es-ES_tradnl" noProof="0" dirty="0">
              <a:solidFill>
                <a:srgbClr val="000000"/>
              </a:solidFill>
            </a:endParaRP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7-12</a:t>
            </a:r>
          </a:p>
        </p:txBody>
      </p:sp>
    </p:spTree>
    <p:extLst>
      <p:ext uri="{BB962C8B-B14F-4D97-AF65-F5344CB8AC3E}">
        <p14:creationId xmlns:p14="http://schemas.microsoft.com/office/powerpoint/2010/main" val="25024096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a:xfrm>
            <a:off x="400050" y="156230"/>
            <a:ext cx="8743950" cy="523220"/>
          </a:xfrm>
        </p:spPr>
        <p:txBody>
          <a:bodyPr/>
          <a:lstStyle/>
          <a:p>
            <a:pPr eaLnBrk="1" hangingPunct="1">
              <a:defRPr/>
            </a:pPr>
            <a:r>
              <a:rPr lang="es-ES_tradnl" dirty="0">
                <a:latin typeface="Arial Narrow" charset="0"/>
              </a:rPr>
              <a:t>Pautas para servir alimentos para los empleados de la cocina</a:t>
            </a:r>
            <a:endParaRPr lang="es-ES_tradnl" noProof="0" dirty="0">
              <a:latin typeface="Arial Narrow" charset="0"/>
              <a:cs typeface="+mj-cs"/>
            </a:endParaRPr>
          </a:p>
        </p:txBody>
      </p:sp>
      <p:sp>
        <p:nvSpPr>
          <p:cNvPr id="195586" name="Rectangle 3"/>
          <p:cNvSpPr>
            <a:spLocks noGrp="1" noChangeArrowheads="1"/>
          </p:cNvSpPr>
          <p:nvPr>
            <p:ph idx="1"/>
          </p:nvPr>
        </p:nvSpPr>
        <p:spPr>
          <a:xfrm>
            <a:off x="409575" y="1143000"/>
            <a:ext cx="5718270" cy="4983163"/>
          </a:xfrm>
        </p:spPr>
        <p:txBody>
          <a:bodyPr/>
          <a:lstStyle/>
          <a:p>
            <a:pPr marL="0" indent="0" eaLnBrk="1" hangingPunct="1">
              <a:defRPr/>
            </a:pPr>
            <a:r>
              <a:rPr lang="es-ES_tradnl" noProof="0" dirty="0">
                <a:latin typeface="Arial Narrow" charset="0"/>
              </a:rPr>
              <a:t>Cómo prevenir la contaminación al servir alimentos:</a:t>
            </a:r>
            <a:r>
              <a:rPr lang="es-ES_tradnl" sz="2000" i="1" noProof="0" dirty="0">
                <a:solidFill>
                  <a:srgbClr val="000000"/>
                </a:solidFill>
                <a:latin typeface="Arial Narrow" charset="0"/>
              </a:rPr>
              <a:t> </a:t>
            </a:r>
            <a:endParaRPr lang="es-ES_tradnl" noProof="0" dirty="0">
              <a:solidFill>
                <a:srgbClr val="000000"/>
              </a:solidFill>
              <a:latin typeface="Arial Narrow" charset="0"/>
            </a:endParaRPr>
          </a:p>
          <a:p>
            <a:pPr lvl="1" eaLnBrk="1" hangingPunct="1">
              <a:defRPr/>
            </a:pPr>
            <a:r>
              <a:rPr lang="es-ES_tradnl" noProof="0" dirty="0">
                <a:solidFill>
                  <a:srgbClr val="000000"/>
                </a:solidFill>
                <a:latin typeface="Arial Narrow" charset="0"/>
              </a:rPr>
              <a:t>Almacene correctamente los utensilios de servicio entre un uso y el siguiente:</a:t>
            </a:r>
          </a:p>
          <a:p>
            <a:pPr lvl="2" eaLnBrk="1" hangingPunct="1">
              <a:defRPr/>
            </a:pPr>
            <a:r>
              <a:rPr lang="es-ES_tradnl" noProof="0" dirty="0"/>
              <a:t>Póngalos en el alimento, con el mango extendido encima del borde del recipiente.</a:t>
            </a:r>
          </a:p>
          <a:p>
            <a:pPr lvl="2" eaLnBrk="1" hangingPunct="1">
              <a:defRPr/>
            </a:pPr>
            <a:r>
              <a:rPr lang="es-ES_tradnl" noProof="0" dirty="0"/>
              <a:t>Póngalos sobre una superficie limpia y sanitizada.</a:t>
            </a:r>
          </a:p>
          <a:p>
            <a:pPr lvl="2" eaLnBrk="1" hangingPunct="1">
              <a:defRPr/>
            </a:pPr>
            <a:r>
              <a:rPr lang="es-ES_tradnl" noProof="0" dirty="0"/>
              <a:t>Opcional: Ponga las cucharas y cucharones bajo un chorro de agua o en un recipiente con agua a una temperatura de, al menos, 135</a:t>
            </a:r>
            <a:r>
              <a:rPr lang="es-ES_tradnl" noProof="0" dirty="0">
                <a:solidFill>
                  <a:schemeClr val="tx1"/>
                </a:solidFill>
              </a:rPr>
              <a:t>º</a:t>
            </a:r>
            <a:r>
              <a:rPr lang="es-ES_tradnl" noProof="0" dirty="0"/>
              <a:t>F (57</a:t>
            </a:r>
            <a:r>
              <a:rPr lang="es-ES_tradnl" noProof="0" dirty="0">
                <a:solidFill>
                  <a:schemeClr val="tx1"/>
                </a:solidFill>
              </a:rPr>
              <a:t>º</a:t>
            </a:r>
            <a:r>
              <a:rPr lang="es-ES_tradnl" noProof="0" dirty="0"/>
              <a:t>C).</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7-13</a:t>
            </a:r>
          </a:p>
        </p:txBody>
      </p:sp>
      <p:pic>
        <p:nvPicPr>
          <p:cNvPr id="7"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30416865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a:xfrm>
            <a:off x="400050" y="156230"/>
            <a:ext cx="8743950" cy="523220"/>
          </a:xfrm>
        </p:spPr>
        <p:txBody>
          <a:bodyPr/>
          <a:lstStyle/>
          <a:p>
            <a:pPr eaLnBrk="1" hangingPunct="1">
              <a:defRPr/>
            </a:pPr>
            <a:r>
              <a:rPr lang="es-ES_tradnl" dirty="0">
                <a:latin typeface="Arial Narrow" charset="0"/>
              </a:rPr>
              <a:t>Pautas para servir alimentos para los empleados de la cocina</a:t>
            </a:r>
            <a:endParaRPr lang="es-ES_tradnl" noProof="0" dirty="0">
              <a:latin typeface="Arial Narrow" charset="0"/>
              <a:cs typeface="+mj-cs"/>
            </a:endParaRPr>
          </a:p>
        </p:txBody>
      </p:sp>
      <p:sp>
        <p:nvSpPr>
          <p:cNvPr id="195586" name="Rectangle 3"/>
          <p:cNvSpPr>
            <a:spLocks noGrp="1" noChangeArrowheads="1"/>
          </p:cNvSpPr>
          <p:nvPr>
            <p:ph idx="1"/>
          </p:nvPr>
        </p:nvSpPr>
        <p:spPr/>
        <p:txBody>
          <a:bodyPr/>
          <a:lstStyle/>
          <a:p>
            <a:pPr marL="0" indent="0" eaLnBrk="1" hangingPunct="1">
              <a:defRPr/>
            </a:pPr>
            <a:r>
              <a:rPr lang="es-ES_tradnl" noProof="0" dirty="0">
                <a:latin typeface="Arial Narrow" charset="0"/>
              </a:rPr>
              <a:t>Cómo prevenir la contaminación al servir alimentos:</a:t>
            </a:r>
            <a:r>
              <a:rPr lang="es-ES_tradnl" sz="2000" i="1" noProof="0" dirty="0">
                <a:solidFill>
                  <a:srgbClr val="000000"/>
                </a:solidFill>
                <a:latin typeface="Arial Narrow" charset="0"/>
              </a:rPr>
              <a:t> </a:t>
            </a:r>
            <a:endParaRPr lang="es-ES_tradnl" noProof="0" dirty="0">
              <a:solidFill>
                <a:srgbClr val="000000"/>
              </a:solidFill>
              <a:latin typeface="Arial Narrow" charset="0"/>
            </a:endParaRPr>
          </a:p>
          <a:p>
            <a:pPr lvl="1" eaLnBrk="1" hangingPunct="1">
              <a:defRPr/>
            </a:pPr>
            <a:r>
              <a:rPr lang="es-ES_tradnl" noProof="0" dirty="0">
                <a:solidFill>
                  <a:srgbClr val="000000"/>
                </a:solidFill>
                <a:latin typeface="Arial Narrow" charset="0"/>
              </a:rPr>
              <a:t>Los recipientes de comida para llevar se pueden volver a utilizar si cumplen con estas condiciones:</a:t>
            </a:r>
          </a:p>
          <a:p>
            <a:pPr lvl="2" eaLnBrk="1" hangingPunct="1">
              <a:defRPr/>
            </a:pPr>
            <a:r>
              <a:rPr lang="es-ES_tradnl" noProof="0" dirty="0">
                <a:solidFill>
                  <a:srgbClr val="000000"/>
                </a:solidFill>
                <a:latin typeface="Arial Narrow" charset="0"/>
              </a:rPr>
              <a:t>Están diseñados para ser reutilizados</a:t>
            </a:r>
          </a:p>
          <a:p>
            <a:pPr lvl="2" eaLnBrk="1" hangingPunct="1">
              <a:defRPr/>
            </a:pPr>
            <a:r>
              <a:rPr lang="es-ES_tradnl" noProof="0" dirty="0">
                <a:solidFill>
                  <a:srgbClr val="000000"/>
                </a:solidFill>
                <a:latin typeface="Arial Narrow" charset="0"/>
              </a:rPr>
              <a:t>Fueron entregados al cliente por el establecimiento</a:t>
            </a:r>
          </a:p>
          <a:p>
            <a:pPr lvl="2" eaLnBrk="1" hangingPunct="1">
              <a:defRPr/>
            </a:pPr>
            <a:r>
              <a:rPr lang="es-ES_tradnl" noProof="0" dirty="0">
                <a:solidFill>
                  <a:srgbClr val="000000"/>
                </a:solidFill>
                <a:latin typeface="Arial Narrow" charset="0"/>
              </a:rPr>
              <a:t>Se limpiaron y sanitizaron correctamente</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7-14</a:t>
            </a:r>
          </a:p>
        </p:txBody>
      </p:sp>
    </p:spTree>
    <p:extLst>
      <p:ext uri="{BB962C8B-B14F-4D97-AF65-F5344CB8AC3E}">
        <p14:creationId xmlns:p14="http://schemas.microsoft.com/office/powerpoint/2010/main" val="205335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a:t>
            </a:r>
            <a:endParaRPr lang="en-US" dirty="0">
              <a:latin typeface="Arial Narrow" charset="0"/>
              <a:cs typeface="+mj-cs"/>
            </a:endParaRPr>
          </a:p>
        </p:txBody>
      </p:sp>
      <p:sp>
        <p:nvSpPr>
          <p:cNvPr id="10" name="Picture Placeholder 9"/>
          <p:cNvSpPr>
            <a:spLocks noGrp="1"/>
          </p:cNvSpPr>
          <p:nvPr>
            <p:ph type="pic" sz="quarter" idx="28"/>
          </p:nvPr>
        </p:nvSpPr>
        <p:spPr/>
      </p:sp>
      <p:sp>
        <p:nvSpPr>
          <p:cNvPr id="32771" name="Rectangle 3"/>
          <p:cNvSpPr>
            <a:spLocks noGrp="1" noChangeArrowheads="1"/>
          </p:cNvSpPr>
          <p:nvPr>
            <p:ph idx="1"/>
          </p:nvPr>
        </p:nvSpPr>
        <p:spPr/>
        <p:txBody>
          <a:bodyPr/>
          <a:lstStyle/>
          <a:p>
            <a:pPr marL="0" indent="0" eaLnBrk="1" hangingPunct="1">
              <a:defRPr/>
            </a:pPr>
            <a:r>
              <a:rPr lang="es-ES" dirty="0">
                <a:ea typeface="+mn-ea"/>
                <a:cs typeface="+mn-cs"/>
              </a:rPr>
              <a:t>Alimentos TCS:</a:t>
            </a:r>
            <a:endParaRPr lang="en-US" dirty="0">
              <a:ea typeface="+mn-ea"/>
              <a:cs typeface="+mn-cs"/>
            </a:endParaRP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1-22</a:t>
            </a:r>
          </a:p>
        </p:txBody>
      </p:sp>
      <p:sp>
        <p:nvSpPr>
          <p:cNvPr id="2" name="Picture Placeholder 1"/>
          <p:cNvSpPr>
            <a:spLocks noGrp="1"/>
          </p:cNvSpPr>
          <p:nvPr>
            <p:ph type="pic" sz="quarter" idx="29"/>
          </p:nvPr>
        </p:nvSpPr>
        <p:spPr/>
      </p:sp>
      <p:sp>
        <p:nvSpPr>
          <p:cNvPr id="4" name="Picture Placeholder 3"/>
          <p:cNvSpPr>
            <a:spLocks noGrp="1"/>
          </p:cNvSpPr>
          <p:nvPr>
            <p:ph type="pic" sz="quarter" idx="30"/>
          </p:nvPr>
        </p:nvSpPr>
        <p:spPr/>
      </p:sp>
      <p:pic>
        <p:nvPicPr>
          <p:cNvPr id="28" name="Picture Placeholder 18"/>
          <p:cNvPicPr>
            <a:picLocks noChangeAspect="1"/>
          </p:cNvPicPr>
          <p:nvPr/>
        </p:nvPicPr>
        <p:blipFill rotWithShape="1">
          <a:blip r:embed="rId3" cstate="screen">
            <a:extLst>
              <a:ext uri="{28A0092B-C50C-407E-A947-70E740481C1C}">
                <a14:useLocalDpi xmlns:a14="http://schemas.microsoft.com/office/drawing/2010/main"/>
              </a:ext>
            </a:extLst>
          </a:blip>
          <a:srcRect l="-16850" r="-13975"/>
          <a:stretch/>
        </p:blipFill>
        <p:spPr bwMode="auto">
          <a:xfrm>
            <a:off x="6278865" y="4084982"/>
            <a:ext cx="2526061" cy="1812789"/>
          </a:xfrm>
          <a:prstGeom prst="roundRect">
            <a:avLst>
              <a:gd name="adj" fmla="val 11021"/>
            </a:avLst>
          </a:prstGeom>
          <a:solidFill>
            <a:srgbClr val="FCFDFF"/>
          </a:solidFill>
          <a:ln w="3175" cap="flat" cmpd="sng" algn="ctr">
            <a:solidFill>
              <a:schemeClr val="tx1"/>
            </a:solidFill>
            <a:prstDash val="soli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9" name="Picture Placeholder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406458"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0" name="Picture Placeholder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43986"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2" name="Picture Placeholder 21"/>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a:stretch/>
        </p:blipFill>
        <p:spPr>
          <a:ln w="3175">
            <a:solidFill>
              <a:schemeClr val="tx1"/>
            </a:solidFill>
          </a:ln>
        </p:spPr>
      </p:pic>
      <p:pic>
        <p:nvPicPr>
          <p:cNvPr id="33" name="Picture Placeholder 7"/>
          <p:cNvPicPr>
            <a:picLocks noGrp="1" noChangeAspect="1"/>
          </p:cNvPicPr>
          <p:nvPr>
            <p:ph type="pic" sz="quarter" idx="26"/>
          </p:nvPr>
        </p:nvPicPr>
        <p:blipFill rotWithShape="1">
          <a:blip r:embed="rId7" cstate="screen">
            <a:extLst>
              <a:ext uri="{28A0092B-C50C-407E-A947-70E740481C1C}">
                <a14:useLocalDpi xmlns:a14="http://schemas.microsoft.com/office/drawing/2010/main"/>
              </a:ext>
            </a:extLst>
          </a:blip>
          <a:srcRect/>
          <a:stretch/>
        </p:blipFill>
        <p:spPr>
          <a:ln w="3175">
            <a:solidFill>
              <a:schemeClr val="tx1"/>
            </a:solidFill>
          </a:ln>
        </p:spPr>
      </p:pic>
      <p:pic>
        <p:nvPicPr>
          <p:cNvPr id="34" name="Picture Placeholder 9"/>
          <p:cNvPicPr>
            <a:picLocks noGrp="1" noChangeAspect="1"/>
          </p:cNvPicPr>
          <p:nvPr>
            <p:ph type="pic" sz="quarter" idx="27"/>
          </p:nvPr>
        </p:nvPicPr>
        <p:blipFill rotWithShape="1">
          <a:blip r:embed="rId8" cstate="screen">
            <a:extLst>
              <a:ext uri="{28A0092B-C50C-407E-A947-70E740481C1C}">
                <a14:useLocalDpi xmlns:a14="http://schemas.microsoft.com/office/drawing/2010/main"/>
              </a:ext>
            </a:extLst>
          </a:blip>
          <a:srcRect/>
          <a:stretch/>
        </p:blipFill>
        <p:spPr>
          <a:ln w="3175">
            <a:solidFill>
              <a:schemeClr val="tx1"/>
            </a:solid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a:xfrm>
            <a:off x="400050" y="156230"/>
            <a:ext cx="8743950" cy="523220"/>
          </a:xfrm>
        </p:spPr>
        <p:txBody>
          <a:bodyPr/>
          <a:lstStyle/>
          <a:p>
            <a:pPr eaLnBrk="1" hangingPunct="1">
              <a:defRPr/>
            </a:pPr>
            <a:r>
              <a:rPr lang="es-ES_tradnl" dirty="0">
                <a:latin typeface="Arial Narrow" charset="0"/>
              </a:rPr>
              <a:t>Pautas para servir alimentos para los empleados de la cocina</a:t>
            </a:r>
            <a:endParaRPr lang="es-ES_tradnl" noProof="0" dirty="0">
              <a:latin typeface="Arial Narrow" charset="0"/>
              <a:cs typeface="+mj-cs"/>
            </a:endParaRPr>
          </a:p>
        </p:txBody>
      </p:sp>
      <p:sp>
        <p:nvSpPr>
          <p:cNvPr id="195586" name="Rectangle 3"/>
          <p:cNvSpPr>
            <a:spLocks noGrp="1" noChangeArrowheads="1"/>
          </p:cNvSpPr>
          <p:nvPr>
            <p:ph idx="1"/>
          </p:nvPr>
        </p:nvSpPr>
        <p:spPr>
          <a:xfrm>
            <a:off x="409576" y="1143000"/>
            <a:ext cx="7803092" cy="4983163"/>
          </a:xfrm>
        </p:spPr>
        <p:txBody>
          <a:bodyPr/>
          <a:lstStyle/>
          <a:p>
            <a:pPr marL="0" indent="0" eaLnBrk="1" hangingPunct="1">
              <a:defRPr/>
            </a:pPr>
            <a:r>
              <a:rPr lang="es-ES_tradnl" noProof="0" dirty="0">
                <a:latin typeface="Arial Narrow" charset="0"/>
              </a:rPr>
              <a:t>Cómo prevenir la contaminación al servir alimentos:</a:t>
            </a:r>
            <a:r>
              <a:rPr lang="es-ES_tradnl" sz="2000" i="1" noProof="0" dirty="0">
                <a:solidFill>
                  <a:srgbClr val="000000"/>
                </a:solidFill>
                <a:latin typeface="Arial Narrow" charset="0"/>
              </a:rPr>
              <a:t> </a:t>
            </a:r>
            <a:endParaRPr lang="es-ES_tradnl" noProof="0" dirty="0">
              <a:solidFill>
                <a:srgbClr val="000000"/>
              </a:solidFill>
              <a:latin typeface="Arial Narrow" charset="0"/>
            </a:endParaRPr>
          </a:p>
          <a:p>
            <a:pPr lvl="1" eaLnBrk="1" hangingPunct="1">
              <a:defRPr/>
            </a:pPr>
            <a:r>
              <a:rPr lang="es-ES_tradnl" noProof="0" dirty="0"/>
              <a:t>Los recipientes de bebidas para llevar también se pueden rellenar</a:t>
            </a:r>
            <a:r>
              <a:rPr lang="es-ES_tradnl" noProof="0" dirty="0">
                <a:solidFill>
                  <a:srgbClr val="000000"/>
                </a:solidFill>
                <a:latin typeface="Arial Narrow" charset="0"/>
              </a:rPr>
              <a:t> si:</a:t>
            </a:r>
          </a:p>
          <a:p>
            <a:pPr lvl="2" eaLnBrk="1" hangingPunct="1">
              <a:defRPr/>
            </a:pPr>
            <a:r>
              <a:rPr lang="es-ES_tradnl" noProof="0" dirty="0">
                <a:solidFill>
                  <a:srgbClr val="000000"/>
                </a:solidFill>
                <a:latin typeface="Arial Narrow" charset="0"/>
              </a:rPr>
              <a:t>La bebida no es un alimento TCS.</a:t>
            </a:r>
          </a:p>
          <a:p>
            <a:pPr lvl="2" eaLnBrk="1" hangingPunct="1">
              <a:defRPr/>
            </a:pPr>
            <a:r>
              <a:rPr lang="es-ES_tradnl" noProof="0" dirty="0">
                <a:solidFill>
                  <a:srgbClr val="000000"/>
                </a:solidFill>
                <a:latin typeface="Arial Narrow" charset="0"/>
              </a:rPr>
              <a:t>El cliente es quien rellena el recipiente.</a:t>
            </a:r>
          </a:p>
          <a:p>
            <a:pPr lvl="2" eaLnBrk="1" hangingPunct="1">
              <a:defRPr/>
            </a:pPr>
            <a:r>
              <a:rPr lang="es-ES_tradnl" noProof="0" dirty="0">
                <a:solidFill>
                  <a:srgbClr val="000000"/>
                </a:solidFill>
                <a:latin typeface="Arial Narrow" charset="0"/>
              </a:rPr>
              <a:t>El recipiente puede limpiarse eficazmente en el hogar y en el establecimiento.</a:t>
            </a:r>
          </a:p>
          <a:p>
            <a:pPr lvl="2" eaLnBrk="1" hangingPunct="1">
              <a:defRPr/>
            </a:pPr>
            <a:r>
              <a:rPr lang="es-ES_tradnl" noProof="0" dirty="0">
                <a:solidFill>
                  <a:srgbClr val="000000"/>
                </a:solidFill>
                <a:latin typeface="Arial Narrow" charset="0"/>
              </a:rPr>
              <a:t>Antes de rellenarlo, el recipiente se enjuaga con agua potable caliente bajo presión.</a:t>
            </a:r>
          </a:p>
          <a:p>
            <a:pPr lvl="2" eaLnBrk="1" hangingPunct="1">
              <a:defRPr/>
            </a:pPr>
            <a:r>
              <a:rPr lang="es-ES_tradnl" noProof="0" dirty="0">
                <a:solidFill>
                  <a:srgbClr val="000000"/>
                </a:solidFill>
                <a:latin typeface="Arial Narrow" charset="0"/>
              </a:rPr>
              <a:t>El cliente o el personal del establecimiento rellena el recipiente usando un proceso que previene la contaminación.</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7-15</a:t>
            </a:r>
          </a:p>
        </p:txBody>
      </p:sp>
    </p:spTree>
    <p:extLst>
      <p:ext uri="{BB962C8B-B14F-4D97-AF65-F5344CB8AC3E}">
        <p14:creationId xmlns:p14="http://schemas.microsoft.com/office/powerpoint/2010/main" val="36679057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5" name="Rectangle 30"/>
          <p:cNvSpPr>
            <a:spLocks noGrp="1" noChangeArrowheads="1"/>
          </p:cNvSpPr>
          <p:nvPr>
            <p:ph type="title"/>
          </p:nvPr>
        </p:nvSpPr>
        <p:spPr/>
        <p:txBody>
          <a:bodyPr/>
          <a:lstStyle/>
          <a:p>
            <a:pPr eaLnBrk="1" hangingPunct="1">
              <a:defRPr/>
            </a:pPr>
            <a:r>
              <a:rPr lang="es-ES_tradnl" noProof="0" dirty="0">
                <a:latin typeface="Arial Narrow" charset="0"/>
                <a:cs typeface="+mj-cs"/>
              </a:rPr>
              <a:t>Pautas </a:t>
            </a:r>
            <a:r>
              <a:rPr lang="es-ES_tradnl" dirty="0">
                <a:latin typeface="Arial Narrow" charset="0"/>
              </a:rPr>
              <a:t>para servir alimentos </a:t>
            </a:r>
            <a:r>
              <a:rPr lang="es-ES_tradnl" noProof="0" dirty="0">
                <a:latin typeface="Arial Narrow" charset="0"/>
                <a:cs typeface="+mj-cs"/>
              </a:rPr>
              <a:t>para los meseros</a:t>
            </a:r>
          </a:p>
        </p:txBody>
      </p:sp>
      <p:sp>
        <p:nvSpPr>
          <p:cNvPr id="16" name="Content Placeholder 15"/>
          <p:cNvSpPr>
            <a:spLocks noGrp="1"/>
          </p:cNvSpPr>
          <p:nvPr>
            <p:ph idx="1"/>
          </p:nvPr>
        </p:nvSpPr>
        <p:spPr/>
        <p:txBody>
          <a:bodyPr/>
          <a:lstStyle/>
          <a:p>
            <a:r>
              <a:rPr lang="es-ES_tradnl" sz="2800" noProof="0" dirty="0">
                <a:latin typeface="Arial Narrow" charset="0"/>
              </a:rPr>
              <a:t>Cómo manejar vasos y platos</a:t>
            </a:r>
            <a:endParaRPr lang="es-ES_tradnl" noProof="0" dirty="0"/>
          </a:p>
        </p:txBody>
      </p:sp>
      <p:pic>
        <p:nvPicPr>
          <p:cNvPr id="3" name="Picture Placeholder 2">
            <a:extLst>
              <a:ext uri="{FF2B5EF4-FFF2-40B4-BE49-F238E27FC236}">
                <a16:creationId xmlns:a16="http://schemas.microsoft.com/office/drawing/2014/main" id="{CC6141FE-2C48-4C42-98FE-3B003F623966}"/>
              </a:ext>
            </a:extLst>
          </p:cNvPr>
          <p:cNvPicPr>
            <a:picLocks noGrp="1" noChangeAspect="1"/>
          </p:cNvPicPr>
          <p:nvPr>
            <p:ph type="pic" sz="quarter" idx="32"/>
          </p:nvPr>
        </p:nvPicPr>
        <p:blipFill rotWithShape="1">
          <a:blip r:embed="rId3" cstate="screen">
            <a:extLst>
              <a:ext uri="{28A0092B-C50C-407E-A947-70E740481C1C}">
                <a14:useLocalDpi xmlns:a14="http://schemas.microsoft.com/office/drawing/2010/main"/>
              </a:ext>
            </a:extLst>
          </a:blip>
          <a:srcRect/>
          <a:stretch/>
        </p:blipFill>
        <p:spPr>
          <a:xfrm>
            <a:off x="582988" y="2523173"/>
            <a:ext cx="1613528" cy="1157924"/>
          </a:xfrm>
        </p:spPr>
      </p:pic>
      <p:pic>
        <p:nvPicPr>
          <p:cNvPr id="9" name="Picture Placeholder 8">
            <a:extLst>
              <a:ext uri="{FF2B5EF4-FFF2-40B4-BE49-F238E27FC236}">
                <a16:creationId xmlns:a16="http://schemas.microsoft.com/office/drawing/2014/main" id="{E757F43F-597E-47EC-9864-55B66E34F9DB}"/>
              </a:ext>
            </a:extLst>
          </p:cNvPr>
          <p:cNvPicPr>
            <a:picLocks noGrp="1" noChangeAspect="1"/>
          </p:cNvPicPr>
          <p:nvPr>
            <p:ph type="pic" sz="quarter" idx="33"/>
          </p:nvPr>
        </p:nvPicPr>
        <p:blipFill rotWithShape="1">
          <a:blip r:embed="rId4" cstate="screen">
            <a:extLst>
              <a:ext uri="{28A0092B-C50C-407E-A947-70E740481C1C}">
                <a14:useLocalDpi xmlns:a14="http://schemas.microsoft.com/office/drawing/2010/main"/>
              </a:ext>
            </a:extLst>
          </a:blip>
          <a:srcRect/>
          <a:stretch/>
        </p:blipFill>
        <p:spPr>
          <a:xfrm>
            <a:off x="2252762" y="2523173"/>
            <a:ext cx="1613528" cy="1157924"/>
          </a:xfrm>
        </p:spPr>
      </p:pic>
      <p:pic>
        <p:nvPicPr>
          <p:cNvPr id="29" name="Picture Placeholder 28">
            <a:extLst>
              <a:ext uri="{FF2B5EF4-FFF2-40B4-BE49-F238E27FC236}">
                <a16:creationId xmlns:a16="http://schemas.microsoft.com/office/drawing/2014/main" id="{BDFC151B-99CA-486C-B548-310C01EBDB32}"/>
              </a:ext>
            </a:extLst>
          </p:cNvPr>
          <p:cNvPicPr>
            <a:picLocks noGrp="1" noChangeAspect="1"/>
          </p:cNvPicPr>
          <p:nvPr>
            <p:ph type="pic" sz="quarter" idx="34"/>
          </p:nvPr>
        </p:nvPicPr>
        <p:blipFill rotWithShape="1">
          <a:blip r:embed="rId5" cstate="screen">
            <a:extLst>
              <a:ext uri="{28A0092B-C50C-407E-A947-70E740481C1C}">
                <a14:useLocalDpi xmlns:a14="http://schemas.microsoft.com/office/drawing/2010/main"/>
              </a:ext>
            </a:extLst>
          </a:blip>
          <a:srcRect/>
          <a:stretch/>
        </p:blipFill>
        <p:spPr>
          <a:xfrm>
            <a:off x="3912597" y="2523173"/>
            <a:ext cx="1613528" cy="1157924"/>
          </a:xfrm>
        </p:spPr>
      </p:pic>
      <p:pic>
        <p:nvPicPr>
          <p:cNvPr id="196615" name="Picture Placeholder 196614">
            <a:extLst>
              <a:ext uri="{FF2B5EF4-FFF2-40B4-BE49-F238E27FC236}">
                <a16:creationId xmlns:a16="http://schemas.microsoft.com/office/drawing/2014/main" id="{0E2721B2-E0B9-4C4C-B32E-31ADCD0B3727}"/>
              </a:ext>
            </a:extLst>
          </p:cNvPr>
          <p:cNvPicPr>
            <a:picLocks noGrp="1" noChangeAspect="1"/>
          </p:cNvPicPr>
          <p:nvPr>
            <p:ph type="pic" sz="quarter" idx="35"/>
          </p:nvPr>
        </p:nvPicPr>
        <p:blipFill rotWithShape="1">
          <a:blip r:embed="rId6" cstate="screen">
            <a:extLst>
              <a:ext uri="{28A0092B-C50C-407E-A947-70E740481C1C}">
                <a14:useLocalDpi xmlns:a14="http://schemas.microsoft.com/office/drawing/2010/main"/>
              </a:ext>
            </a:extLst>
          </a:blip>
          <a:srcRect/>
          <a:stretch/>
        </p:blipFill>
        <p:spPr>
          <a:xfrm>
            <a:off x="5592311" y="2523173"/>
            <a:ext cx="1613528" cy="1157924"/>
          </a:xfrm>
        </p:spPr>
      </p:pic>
      <p:pic>
        <p:nvPicPr>
          <p:cNvPr id="196619" name="Picture Placeholder 196618">
            <a:extLst>
              <a:ext uri="{FF2B5EF4-FFF2-40B4-BE49-F238E27FC236}">
                <a16:creationId xmlns:a16="http://schemas.microsoft.com/office/drawing/2014/main" id="{EED209A0-D82E-4656-9FAD-93F826FB99F2}"/>
              </a:ext>
            </a:extLst>
          </p:cNvPr>
          <p:cNvPicPr>
            <a:picLocks noGrp="1" noChangeAspect="1"/>
          </p:cNvPicPr>
          <p:nvPr>
            <p:ph type="pic" sz="quarter" idx="36"/>
          </p:nvPr>
        </p:nvPicPr>
        <p:blipFill rotWithShape="1">
          <a:blip r:embed="rId7" cstate="screen">
            <a:extLst>
              <a:ext uri="{28A0092B-C50C-407E-A947-70E740481C1C}">
                <a14:useLocalDpi xmlns:a14="http://schemas.microsoft.com/office/drawing/2010/main"/>
              </a:ext>
            </a:extLst>
          </a:blip>
          <a:srcRect/>
          <a:stretch/>
        </p:blipFill>
        <p:spPr>
          <a:xfrm>
            <a:off x="7262085" y="2533113"/>
            <a:ext cx="1613528" cy="1157924"/>
          </a:xfrm>
        </p:spPr>
      </p:pic>
      <p:pic>
        <p:nvPicPr>
          <p:cNvPr id="5" name="Picture Placeholder 4">
            <a:extLst>
              <a:ext uri="{FF2B5EF4-FFF2-40B4-BE49-F238E27FC236}">
                <a16:creationId xmlns:a16="http://schemas.microsoft.com/office/drawing/2014/main" id="{4BE5193D-461A-4D24-8F92-76F9894C1154}"/>
              </a:ext>
            </a:extLst>
          </p:cNvPr>
          <p:cNvPicPr>
            <a:picLocks noGrp="1" noChangeAspect="1"/>
          </p:cNvPicPr>
          <p:nvPr>
            <p:ph type="pic" sz="quarter" idx="37"/>
          </p:nvPr>
        </p:nvPicPr>
        <p:blipFill rotWithShape="1">
          <a:blip r:embed="rId8" cstate="screen">
            <a:extLst>
              <a:ext uri="{28A0092B-C50C-407E-A947-70E740481C1C}">
                <a14:useLocalDpi xmlns:a14="http://schemas.microsoft.com/office/drawing/2010/main"/>
              </a:ext>
            </a:extLst>
          </a:blip>
          <a:srcRect/>
          <a:stretch/>
        </p:blipFill>
        <p:spPr>
          <a:xfrm>
            <a:off x="582988" y="4719720"/>
            <a:ext cx="1613528" cy="1157924"/>
          </a:xfrm>
        </p:spPr>
      </p:pic>
      <p:pic>
        <p:nvPicPr>
          <p:cNvPr id="12" name="Picture Placeholder 11">
            <a:extLst>
              <a:ext uri="{FF2B5EF4-FFF2-40B4-BE49-F238E27FC236}">
                <a16:creationId xmlns:a16="http://schemas.microsoft.com/office/drawing/2014/main" id="{8420DD6D-2295-4F2C-B1AE-74B8138FCEC9}"/>
              </a:ext>
            </a:extLst>
          </p:cNvPr>
          <p:cNvPicPr>
            <a:picLocks noGrp="1" noChangeAspect="1"/>
          </p:cNvPicPr>
          <p:nvPr>
            <p:ph type="pic" sz="quarter" idx="38"/>
          </p:nvPr>
        </p:nvPicPr>
        <p:blipFill rotWithShape="1">
          <a:blip r:embed="rId9" cstate="screen">
            <a:extLst>
              <a:ext uri="{28A0092B-C50C-407E-A947-70E740481C1C}">
                <a14:useLocalDpi xmlns:a14="http://schemas.microsoft.com/office/drawing/2010/main"/>
              </a:ext>
            </a:extLst>
          </a:blip>
          <a:srcRect/>
          <a:stretch/>
        </p:blipFill>
        <p:spPr>
          <a:xfrm>
            <a:off x="2252762" y="4719720"/>
            <a:ext cx="1613528" cy="1157924"/>
          </a:xfrm>
        </p:spPr>
      </p:pic>
      <p:pic>
        <p:nvPicPr>
          <p:cNvPr id="196611" name="Picture Placeholder 196610">
            <a:extLst>
              <a:ext uri="{FF2B5EF4-FFF2-40B4-BE49-F238E27FC236}">
                <a16:creationId xmlns:a16="http://schemas.microsoft.com/office/drawing/2014/main" id="{C70E7D7B-84C7-471C-B244-294BA78BF449}"/>
              </a:ext>
            </a:extLst>
          </p:cNvPr>
          <p:cNvPicPr>
            <a:picLocks noGrp="1" noChangeAspect="1"/>
          </p:cNvPicPr>
          <p:nvPr>
            <p:ph type="pic" sz="quarter" idx="39"/>
          </p:nvPr>
        </p:nvPicPr>
        <p:blipFill rotWithShape="1">
          <a:blip r:embed="rId10" cstate="screen">
            <a:extLst>
              <a:ext uri="{28A0092B-C50C-407E-A947-70E740481C1C}">
                <a14:useLocalDpi xmlns:a14="http://schemas.microsoft.com/office/drawing/2010/main"/>
              </a:ext>
            </a:extLst>
          </a:blip>
          <a:srcRect/>
          <a:stretch/>
        </p:blipFill>
        <p:spPr>
          <a:xfrm>
            <a:off x="3912597" y="4719720"/>
            <a:ext cx="1613528" cy="1157924"/>
          </a:xfrm>
        </p:spPr>
      </p:pic>
      <p:pic>
        <p:nvPicPr>
          <p:cNvPr id="196617" name="Picture Placeholder 196616">
            <a:extLst>
              <a:ext uri="{FF2B5EF4-FFF2-40B4-BE49-F238E27FC236}">
                <a16:creationId xmlns:a16="http://schemas.microsoft.com/office/drawing/2014/main" id="{1902C58A-F2EA-4B78-8519-3A97BF5458D5}"/>
              </a:ext>
            </a:extLst>
          </p:cNvPr>
          <p:cNvPicPr>
            <a:picLocks noGrp="1" noChangeAspect="1"/>
          </p:cNvPicPr>
          <p:nvPr>
            <p:ph type="pic" sz="quarter" idx="40"/>
          </p:nvPr>
        </p:nvPicPr>
        <p:blipFill rotWithShape="1">
          <a:blip r:embed="rId11" cstate="screen">
            <a:extLst>
              <a:ext uri="{28A0092B-C50C-407E-A947-70E740481C1C}">
                <a14:useLocalDpi xmlns:a14="http://schemas.microsoft.com/office/drawing/2010/main"/>
              </a:ext>
            </a:extLst>
          </a:blip>
          <a:srcRect/>
          <a:stretch/>
        </p:blipFill>
        <p:spPr>
          <a:xfrm>
            <a:off x="5592311" y="4719720"/>
            <a:ext cx="1613528" cy="1157924"/>
          </a:xfrm>
        </p:spPr>
      </p:pic>
      <p:pic>
        <p:nvPicPr>
          <p:cNvPr id="196621" name="Picture Placeholder 196620">
            <a:extLst>
              <a:ext uri="{FF2B5EF4-FFF2-40B4-BE49-F238E27FC236}">
                <a16:creationId xmlns:a16="http://schemas.microsoft.com/office/drawing/2014/main" id="{80D7FC84-20CF-4B72-A445-B65A9A9BD8ED}"/>
              </a:ext>
            </a:extLst>
          </p:cNvPr>
          <p:cNvPicPr>
            <a:picLocks noGrp="1" noChangeAspect="1"/>
          </p:cNvPicPr>
          <p:nvPr>
            <p:ph type="pic" sz="quarter" idx="41"/>
          </p:nvPr>
        </p:nvPicPr>
        <p:blipFill rotWithShape="1">
          <a:blip r:embed="rId12" cstate="screen">
            <a:extLst>
              <a:ext uri="{28A0092B-C50C-407E-A947-70E740481C1C}">
                <a14:useLocalDpi xmlns:a14="http://schemas.microsoft.com/office/drawing/2010/main"/>
              </a:ext>
            </a:extLst>
          </a:blip>
          <a:srcRect/>
          <a:stretch/>
        </p:blipFill>
        <p:spPr>
          <a:xfrm>
            <a:off x="7262085" y="4729660"/>
            <a:ext cx="1613528" cy="1157924"/>
          </a:xfrm>
        </p:spPr>
      </p:pic>
      <p:sp>
        <p:nvSpPr>
          <p:cNvPr id="196612" name="Rectangle 2"/>
          <p:cNvSpPr>
            <a:spLocks noGrp="1" noChangeArrowheads="1"/>
          </p:cNvSpPr>
          <p:nvPr>
            <p:ph type="body" sz="quarter" idx="17"/>
          </p:nvPr>
        </p:nvSpPr>
        <p:spPr>
          <a:xfrm>
            <a:off x="582988" y="2037905"/>
            <a:ext cx="2895708" cy="418385"/>
          </a:xfrm>
        </p:spPr>
        <p:txBody>
          <a:bodyPr/>
          <a:lstStyle/>
          <a:p>
            <a:pPr eaLnBrk="1" hangingPunct="1">
              <a:defRPr/>
            </a:pPr>
            <a:r>
              <a:rPr lang="es-ES_tradnl" b="1" noProof="0" dirty="0">
                <a:solidFill>
                  <a:srgbClr val="E97635"/>
                </a:solidFill>
                <a:latin typeface="Arial Narrow" charset="0"/>
              </a:rPr>
              <a:t>Correcto</a:t>
            </a:r>
          </a:p>
          <a:p>
            <a:pPr lvl="2" eaLnBrk="1" hangingPunct="1">
              <a:buFont typeface="Wingdings" charset="0"/>
              <a:buNone/>
              <a:defRPr/>
            </a:pPr>
            <a:endParaRPr lang="es-ES_tradnl" noProof="0" dirty="0">
              <a:solidFill>
                <a:srgbClr val="000000"/>
              </a:solidFill>
              <a:latin typeface="Arial Narrow" charset="0"/>
            </a:endParaRPr>
          </a:p>
        </p:txBody>
      </p:sp>
      <p:sp>
        <p:nvSpPr>
          <p:cNvPr id="30" name="Text Placeholder 29"/>
          <p:cNvSpPr>
            <a:spLocks noGrp="1"/>
          </p:cNvSpPr>
          <p:nvPr>
            <p:ph type="body" sz="quarter" idx="42"/>
          </p:nvPr>
        </p:nvSpPr>
        <p:spPr>
          <a:xfrm>
            <a:off x="622744" y="4214575"/>
            <a:ext cx="2895708" cy="418385"/>
          </a:xfrm>
        </p:spPr>
        <p:txBody>
          <a:bodyPr/>
          <a:lstStyle/>
          <a:p>
            <a:pPr eaLnBrk="1" hangingPunct="1">
              <a:defRPr/>
            </a:pPr>
            <a:r>
              <a:rPr lang="es-ES_tradnl" b="1" noProof="0" dirty="0">
                <a:solidFill>
                  <a:srgbClr val="E97635"/>
                </a:solidFill>
                <a:latin typeface="Arial Narrow" charset="0"/>
              </a:rPr>
              <a:t>Incorrecto</a:t>
            </a: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7-16</a:t>
            </a:r>
          </a:p>
        </p:txBody>
      </p:sp>
    </p:spTree>
    <p:extLst>
      <p:ext uri="{BB962C8B-B14F-4D97-AF65-F5344CB8AC3E}">
        <p14:creationId xmlns:p14="http://schemas.microsoft.com/office/powerpoint/2010/main" val="36470092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0C7B6E-27C9-421C-9540-3A063F03667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9685" name="Rectangle 7"/>
          <p:cNvSpPr>
            <a:spLocks noGrp="1" noChangeArrowheads="1"/>
          </p:cNvSpPr>
          <p:nvPr>
            <p:ph type="title"/>
          </p:nvPr>
        </p:nvSpPr>
        <p:spPr/>
        <p:txBody>
          <a:bodyPr/>
          <a:lstStyle/>
          <a:p>
            <a:pPr eaLnBrk="1" hangingPunct="1">
              <a:defRPr/>
            </a:pPr>
            <a:r>
              <a:rPr lang="es-ES_tradnl" dirty="0">
                <a:latin typeface="Arial Narrow" charset="0"/>
              </a:rPr>
              <a:t>Pautas para servir alimentos para los meseros</a:t>
            </a:r>
            <a:endParaRPr lang="es-ES_tradnl" noProof="0" dirty="0">
              <a:latin typeface="Arial Narrow" charset="0"/>
              <a:cs typeface="+mj-cs"/>
            </a:endParaRPr>
          </a:p>
        </p:txBody>
      </p:sp>
      <p:sp>
        <p:nvSpPr>
          <p:cNvPr id="199682" name="Rectangle 3"/>
          <p:cNvSpPr>
            <a:spLocks noGrp="1" noChangeArrowheads="1"/>
          </p:cNvSpPr>
          <p:nvPr>
            <p:ph idx="1"/>
          </p:nvPr>
        </p:nvSpPr>
        <p:spPr>
          <a:xfrm>
            <a:off x="409575" y="1143000"/>
            <a:ext cx="5788025" cy="4983163"/>
          </a:xfrm>
        </p:spPr>
        <p:txBody>
          <a:bodyPr/>
          <a:lstStyle/>
          <a:p>
            <a:pPr marL="0" indent="0" eaLnBrk="1" hangingPunct="1">
              <a:defRPr/>
            </a:pPr>
            <a:r>
              <a:rPr lang="es-ES_tradnl" noProof="0" dirty="0">
                <a:latin typeface="Arial Narrow" charset="0"/>
              </a:rPr>
              <a:t>Si pone los cubiertos en las mesas por anticipado: </a:t>
            </a:r>
          </a:p>
          <a:p>
            <a:pPr lvl="1" eaLnBrk="1" hangingPunct="1">
              <a:lnSpc>
                <a:spcPct val="80000"/>
              </a:lnSpc>
              <a:defRPr/>
            </a:pPr>
            <a:r>
              <a:rPr lang="es-ES_tradnl" noProof="0" dirty="0">
                <a:latin typeface="Arial Narrow" charset="0"/>
              </a:rPr>
              <a:t>Envuelva o cubra los objetos prevenir la contaminación.</a:t>
            </a:r>
          </a:p>
          <a:p>
            <a:pPr marL="0" indent="0" eaLnBrk="1" hangingPunct="1">
              <a:defRPr/>
            </a:pPr>
            <a:r>
              <a:rPr lang="es-ES_tradnl" noProof="0" dirty="0">
                <a:latin typeface="Arial Narrow" charset="0"/>
              </a:rPr>
              <a:t>Los cubiertos que están en las mesas no necesitan envolverse o cubrirse si los cubiertos extra: </a:t>
            </a:r>
          </a:p>
          <a:p>
            <a:pPr marL="571500" lvl="1" indent="-457200" eaLnBrk="1" hangingPunct="1">
              <a:defRPr/>
            </a:pPr>
            <a:r>
              <a:rPr lang="es-ES_tradnl" noProof="0" dirty="0">
                <a:latin typeface="Arial Narrow" charset="0"/>
              </a:rPr>
              <a:t>Se retiran cuando los clientes se sientan a la mesa.</a:t>
            </a:r>
          </a:p>
          <a:p>
            <a:pPr marL="571500" lvl="1" indent="-457200" eaLnBrk="1" hangingPunct="1">
              <a:defRPr/>
            </a:pPr>
            <a:r>
              <a:rPr lang="es-ES_tradnl" noProof="0" dirty="0">
                <a:latin typeface="Arial Narrow" charset="0"/>
              </a:rPr>
              <a:t>Se limpian y sanitizan cuando los clientes se van.</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7-17</a:t>
            </a:r>
          </a:p>
        </p:txBody>
      </p:sp>
    </p:spTree>
    <p:extLst>
      <p:ext uri="{BB962C8B-B14F-4D97-AF65-F5344CB8AC3E}">
        <p14:creationId xmlns:p14="http://schemas.microsoft.com/office/powerpoint/2010/main" val="328711089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8C85AE-08AF-48EB-90E9-D177418F6F8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200708" name="Rectangle 8"/>
          <p:cNvSpPr>
            <a:spLocks noGrp="1" noChangeArrowheads="1"/>
          </p:cNvSpPr>
          <p:nvPr>
            <p:ph type="title"/>
          </p:nvPr>
        </p:nvSpPr>
        <p:spPr/>
        <p:txBody>
          <a:bodyPr/>
          <a:lstStyle/>
          <a:p>
            <a:pPr eaLnBrk="1" hangingPunct="1">
              <a:defRPr/>
            </a:pPr>
            <a:r>
              <a:rPr lang="es-ES_tradnl" dirty="0">
                <a:latin typeface="Arial Narrow" charset="0"/>
              </a:rPr>
              <a:t>Pautas para servir alimentos para los meseros</a:t>
            </a:r>
            <a:endParaRPr lang="es-ES_tradnl" noProof="0" dirty="0">
              <a:latin typeface="Arial Narrow" charset="0"/>
              <a:cs typeface="+mj-cs"/>
            </a:endParaRPr>
          </a:p>
        </p:txBody>
      </p:sp>
      <p:sp>
        <p:nvSpPr>
          <p:cNvPr id="200706" name="Rectangle 3"/>
          <p:cNvSpPr>
            <a:spLocks noGrp="1" noChangeArrowheads="1"/>
          </p:cNvSpPr>
          <p:nvPr>
            <p:ph idx="1"/>
          </p:nvPr>
        </p:nvSpPr>
        <p:spPr>
          <a:xfrm>
            <a:off x="409575" y="1143000"/>
            <a:ext cx="5772861" cy="4983163"/>
          </a:xfrm>
        </p:spPr>
        <p:txBody>
          <a:bodyPr/>
          <a:lstStyle/>
          <a:p>
            <a:pPr marL="0" indent="0">
              <a:lnSpc>
                <a:spcPct val="80000"/>
              </a:lnSpc>
              <a:spcBef>
                <a:spcPts val="0"/>
              </a:spcBef>
              <a:spcAft>
                <a:spcPts val="0"/>
              </a:spcAft>
            </a:pPr>
            <a:r>
              <a:rPr lang="es-ES_tradnl" noProof="0" dirty="0">
                <a:solidFill>
                  <a:srgbClr val="FF0000"/>
                </a:solidFill>
                <a:ea typeface="ＭＳ Ｐゴシック"/>
              </a:rPr>
              <a:t>NUNCA</a:t>
            </a:r>
            <a:r>
              <a:rPr lang="es-ES_tradnl" noProof="0" dirty="0">
                <a:ea typeface="ＭＳ Ｐゴシック"/>
              </a:rPr>
              <a:t> vuelva a servir:</a:t>
            </a:r>
          </a:p>
          <a:p>
            <a:pPr lvl="1">
              <a:spcAft>
                <a:spcPts val="0"/>
              </a:spcAft>
              <a:buFont typeface="Wingdings"/>
              <a:buChar char="l"/>
            </a:pPr>
            <a:r>
              <a:rPr lang="es-ES_tradnl" noProof="0" dirty="0">
                <a:ea typeface="ＭＳ Ｐゴシック"/>
                <a:cs typeface="ＭＳ Ｐゴシック"/>
              </a:rPr>
              <a:t>A un cliente los alimentos que regresó otro cliente</a:t>
            </a:r>
          </a:p>
          <a:p>
            <a:pPr lvl="1">
              <a:spcAft>
                <a:spcPts val="0"/>
              </a:spcAft>
              <a:buFont typeface="Wingdings"/>
              <a:buChar char="l"/>
            </a:pPr>
            <a:r>
              <a:rPr lang="es-ES_tradnl" noProof="0" dirty="0">
                <a:ea typeface="ＭＳ Ｐゴシック"/>
                <a:cs typeface="ＭＳ Ｐゴシック"/>
              </a:rPr>
              <a:t>Condimentos abiertos </a:t>
            </a:r>
          </a:p>
          <a:p>
            <a:pPr lvl="1">
              <a:spcAft>
                <a:spcPts val="0"/>
              </a:spcAft>
              <a:buFont typeface="Wingdings"/>
              <a:buChar char="l"/>
            </a:pPr>
            <a:r>
              <a:rPr lang="es-ES_tradnl" noProof="0" dirty="0">
                <a:ea typeface="ＭＳ Ｐゴシック"/>
                <a:cs typeface="ＭＳ Ｐゴシック"/>
              </a:rPr>
              <a:t>Pan que no se comieron </a:t>
            </a:r>
          </a:p>
          <a:p>
            <a:pPr lvl="1">
              <a:spcAft>
                <a:spcPts val="0"/>
              </a:spcAft>
              <a:buFont typeface="Wingdings"/>
              <a:buChar char="l"/>
            </a:pPr>
            <a:r>
              <a:rPr lang="es-ES_tradnl" noProof="0" dirty="0">
                <a:ea typeface="ＭＳ Ｐゴシック"/>
                <a:cs typeface="ＭＳ Ｐゴシック"/>
              </a:rPr>
              <a:t>Guarniciones en platos</a:t>
            </a:r>
          </a:p>
          <a:p>
            <a:pPr marL="0" indent="0">
              <a:lnSpc>
                <a:spcPct val="80000"/>
              </a:lnSpc>
              <a:spcBef>
                <a:spcPts val="1200"/>
              </a:spcBef>
              <a:spcAft>
                <a:spcPts val="0"/>
              </a:spcAft>
            </a:pPr>
            <a:r>
              <a:rPr lang="es-ES_tradnl" sz="2200" noProof="0" dirty="0">
                <a:ea typeface="ＭＳ Ｐゴシック"/>
              </a:rPr>
              <a:t>En general, sólo se pueden volver a servir los alimentos preempacados en buenas condiciones que no se hayan abierto:</a:t>
            </a:r>
          </a:p>
          <a:p>
            <a:pPr lvl="1">
              <a:spcAft>
                <a:spcPts val="0"/>
              </a:spcAft>
              <a:buFont typeface="Wingdings"/>
              <a:buChar char="l"/>
            </a:pPr>
            <a:r>
              <a:rPr lang="es-ES_tradnl" noProof="0" dirty="0">
                <a:ea typeface="ＭＳ Ｐゴシック"/>
                <a:cs typeface="ＭＳ Ｐゴシック"/>
              </a:rPr>
              <a:t>Paquetes de condimentos</a:t>
            </a:r>
          </a:p>
          <a:p>
            <a:pPr lvl="1">
              <a:spcAft>
                <a:spcPts val="0"/>
              </a:spcAft>
              <a:buFont typeface="Wingdings"/>
              <a:buChar char="l"/>
            </a:pPr>
            <a:r>
              <a:rPr lang="es-ES_tradnl" noProof="0" dirty="0">
                <a:ea typeface="ＭＳ Ｐゴシック"/>
                <a:cs typeface="ＭＳ Ｐゴシック"/>
              </a:rPr>
              <a:t>Galletas saladas o palitos de pan empacados</a:t>
            </a:r>
            <a:r>
              <a:rPr lang="es-ES_tradnl" sz="2000" noProof="0" dirty="0">
                <a:ea typeface="ＭＳ Ｐゴシック"/>
                <a:cs typeface="ＭＳ Ｐゴシック"/>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7-18</a:t>
            </a:r>
          </a:p>
        </p:txBody>
      </p:sp>
    </p:spTree>
    <p:extLst>
      <p:ext uri="{BB962C8B-B14F-4D97-AF65-F5344CB8AC3E}">
        <p14:creationId xmlns:p14="http://schemas.microsoft.com/office/powerpoint/2010/main" val="16341973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2E2BA80-56B1-4F76-95AE-A369FDEBF26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01733"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Áreas de autoservicio</a:t>
            </a:r>
          </a:p>
        </p:txBody>
      </p:sp>
      <p:sp>
        <p:nvSpPr>
          <p:cNvPr id="201730" name="Rectangle 3"/>
          <p:cNvSpPr>
            <a:spLocks noGrp="1" noChangeArrowheads="1"/>
          </p:cNvSpPr>
          <p:nvPr>
            <p:ph idx="1"/>
          </p:nvPr>
        </p:nvSpPr>
        <p:spPr/>
        <p:txBody>
          <a:bodyPr/>
          <a:lstStyle/>
          <a:p>
            <a:pPr marL="0" indent="0" eaLnBrk="1" hangingPunct="1">
              <a:defRPr/>
            </a:pPr>
            <a:r>
              <a:rPr lang="es-ES_tradnl" noProof="0" dirty="0">
                <a:latin typeface="Arial Narrow" charset="0"/>
              </a:rPr>
              <a:t>Prevenga el abuso de tiempo y temperatura y contaminación:</a:t>
            </a:r>
            <a:r>
              <a:rPr lang="es-ES_tradnl" sz="2000" noProof="0" dirty="0">
                <a:solidFill>
                  <a:schemeClr val="accent1"/>
                </a:solidFill>
                <a:latin typeface="Arial Narrow" charset="0"/>
              </a:rPr>
              <a:t> </a:t>
            </a:r>
          </a:p>
          <a:p>
            <a:pPr lvl="1" eaLnBrk="1" hangingPunct="1">
              <a:defRPr/>
            </a:pPr>
            <a:r>
              <a:rPr lang="es-ES_tradnl" noProof="0" dirty="0">
                <a:latin typeface="Arial Narrow" charset="0"/>
              </a:rPr>
              <a:t>Use protectores contra estornudos, vitrinas o empaques.</a:t>
            </a:r>
          </a:p>
          <a:p>
            <a:pPr lvl="1" eaLnBrk="1" hangingPunct="1">
              <a:defRPr/>
            </a:pPr>
            <a:r>
              <a:rPr lang="es-ES_tradnl" noProof="0" dirty="0">
                <a:latin typeface="Arial Narrow" charset="0"/>
              </a:rPr>
              <a:t>Ponga etiquetas para identificar los alimentos.</a:t>
            </a:r>
          </a:p>
          <a:p>
            <a:pPr lvl="1" eaLnBrk="1" hangingPunct="1">
              <a:defRPr/>
            </a:pPr>
            <a:r>
              <a:rPr lang="es-ES_tradnl" noProof="0" dirty="0">
                <a:latin typeface="Arial Narrow" charset="0"/>
              </a:rPr>
              <a:t>Mantenga los alimentos a la temperatura correcta:</a:t>
            </a:r>
          </a:p>
          <a:p>
            <a:pPr lvl="2" eaLnBrk="1" hangingPunct="1">
              <a:defRPr/>
            </a:pPr>
            <a:r>
              <a:rPr lang="es-ES_tradnl" noProof="0" dirty="0"/>
              <a:t>Alimentos calientes: 135</a:t>
            </a:r>
            <a:r>
              <a:rPr lang="es-ES_tradnl" noProof="0" dirty="0">
                <a:solidFill>
                  <a:schemeClr val="tx1"/>
                </a:solidFill>
              </a:rPr>
              <a:t>º</a:t>
            </a:r>
            <a:r>
              <a:rPr lang="es-ES_tradnl" noProof="0" dirty="0"/>
              <a:t>F (57</a:t>
            </a:r>
            <a:r>
              <a:rPr lang="es-ES_tradnl" noProof="0" dirty="0">
                <a:solidFill>
                  <a:schemeClr val="tx1"/>
                </a:solidFill>
              </a:rPr>
              <a:t>º</a:t>
            </a:r>
            <a:r>
              <a:rPr lang="es-ES_tradnl" noProof="0" dirty="0"/>
              <a:t>C), o más</a:t>
            </a:r>
          </a:p>
          <a:p>
            <a:pPr lvl="2" eaLnBrk="1" hangingPunct="1">
              <a:defRPr/>
            </a:pPr>
            <a:r>
              <a:rPr lang="es-ES_tradnl" noProof="0" dirty="0"/>
              <a:t>Alimentos fríos: 41</a:t>
            </a:r>
            <a:r>
              <a:rPr lang="es-ES_tradnl" noProof="0" dirty="0">
                <a:solidFill>
                  <a:schemeClr val="tx1"/>
                </a:solidFill>
              </a:rPr>
              <a:t>º</a:t>
            </a:r>
            <a:r>
              <a:rPr lang="es-ES_tradnl" noProof="0" dirty="0"/>
              <a:t>F (5</a:t>
            </a:r>
            <a:r>
              <a:rPr lang="es-ES_tradnl" noProof="0" dirty="0">
                <a:solidFill>
                  <a:schemeClr val="tx1"/>
                </a:solidFill>
              </a:rPr>
              <a:t>º</a:t>
            </a:r>
            <a:r>
              <a:rPr lang="es-ES_tradnl" noProof="0" dirty="0"/>
              <a:t>C), o menos</a:t>
            </a:r>
            <a:endParaRPr lang="es-ES_tradnl" noProof="0" dirty="0">
              <a:latin typeface="Arial Narrow" charset="0"/>
            </a:endParaRP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7-19</a:t>
            </a:r>
          </a:p>
        </p:txBody>
      </p:sp>
    </p:spTree>
    <p:extLst>
      <p:ext uri="{BB962C8B-B14F-4D97-AF65-F5344CB8AC3E}">
        <p14:creationId xmlns:p14="http://schemas.microsoft.com/office/powerpoint/2010/main" val="306799054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0275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Áreas de autoservicio</a:t>
            </a:r>
          </a:p>
        </p:txBody>
      </p:sp>
      <p:sp>
        <p:nvSpPr>
          <p:cNvPr id="202754" name="Rectangle 3"/>
          <p:cNvSpPr>
            <a:spLocks noGrp="1" noChangeArrowheads="1"/>
          </p:cNvSpPr>
          <p:nvPr>
            <p:ph idx="1"/>
          </p:nvPr>
        </p:nvSpPr>
        <p:spPr>
          <a:xfrm>
            <a:off x="409575" y="1143000"/>
            <a:ext cx="5786509" cy="4983163"/>
          </a:xfrm>
        </p:spPr>
        <p:txBody>
          <a:bodyPr/>
          <a:lstStyle/>
          <a:p>
            <a:pPr marL="0" indent="0" eaLnBrk="1" hangingPunct="1">
              <a:defRPr/>
            </a:pPr>
            <a:r>
              <a:rPr lang="es-ES_tradnl" noProof="0" dirty="0">
                <a:latin typeface="Arial Narrow" charset="0"/>
              </a:rPr>
              <a:t>Prevenga el abuso de tiempo y temperatura y la contaminación:</a:t>
            </a:r>
            <a:r>
              <a:rPr lang="es-ES_tradnl" sz="2000" noProof="0" dirty="0">
                <a:latin typeface="Arial Narrow" charset="0"/>
              </a:rPr>
              <a:t> </a:t>
            </a:r>
          </a:p>
          <a:p>
            <a:pPr lvl="1" eaLnBrk="1" hangingPunct="1">
              <a:defRPr/>
            </a:pPr>
            <a:r>
              <a:rPr lang="es-ES_tradnl" noProof="0" dirty="0">
                <a:latin typeface="Arial Narrow" charset="0"/>
              </a:rPr>
              <a:t>Mantenga la carne, las aves y los mariscos crudos separados de los alimentos listos para comer.</a:t>
            </a:r>
          </a:p>
          <a:p>
            <a:pPr lvl="1" eaLnBrk="1" hangingPunct="1">
              <a:defRPr/>
            </a:pPr>
            <a:r>
              <a:rPr lang="es-ES_tradnl" noProof="0" dirty="0">
                <a:solidFill>
                  <a:srgbClr val="FF0000"/>
                </a:solidFill>
                <a:latin typeface="Arial Narrow" charset="0"/>
              </a:rPr>
              <a:t>NO</a:t>
            </a:r>
            <a:r>
              <a:rPr lang="es-ES_tradnl" noProof="0" dirty="0">
                <a:latin typeface="Arial Narrow" charset="0"/>
              </a:rPr>
              <a:t> deje que los clientes se sirvan de nuevo en platos sucios, ni que usen utensilios sucios en las áreas de autoservicio.</a:t>
            </a:r>
          </a:p>
          <a:p>
            <a:pPr lvl="1" eaLnBrk="1" hangingPunct="1">
              <a:defRPr/>
            </a:pPr>
            <a:r>
              <a:rPr lang="es-ES_tradnl" noProof="0" dirty="0">
                <a:latin typeface="Arial Narrow" charset="0"/>
              </a:rPr>
              <a:t>Coloque en las unidades de exhibición los utensilios correctos.</a:t>
            </a:r>
          </a:p>
          <a:p>
            <a:pPr lvl="1" eaLnBrk="1" hangingPunct="1">
              <a:defRPr/>
            </a:pPr>
            <a:r>
              <a:rPr lang="es-ES_tradnl" noProof="0" dirty="0">
                <a:solidFill>
                  <a:srgbClr val="FF0000"/>
                </a:solidFill>
                <a:latin typeface="Arial Narrow" charset="0"/>
              </a:rPr>
              <a:t>NUNCA</a:t>
            </a:r>
            <a:r>
              <a:rPr lang="es-ES_tradnl" noProof="0" dirty="0">
                <a:latin typeface="Arial Narrow" charset="0"/>
              </a:rPr>
              <a:t> use como ingrediente el hielo que se haya usado para enfriar alimentos o bebidas.</a:t>
            </a: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7-20</a:t>
            </a:r>
          </a:p>
        </p:txBody>
      </p:sp>
      <p:pic>
        <p:nvPicPr>
          <p:cNvPr id="2" name="Picture 1" descr="6e_c07_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6924327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8"/>
          <p:cNvSpPr>
            <a:spLocks noGrp="1" noChangeArrowheads="1"/>
          </p:cNvSpPr>
          <p:nvPr>
            <p:ph type="title"/>
          </p:nvPr>
        </p:nvSpPr>
        <p:spPr>
          <a:xfrm>
            <a:off x="400050" y="32168"/>
            <a:ext cx="8307388" cy="781752"/>
          </a:xfrm>
        </p:spPr>
        <p:txBody>
          <a:bodyPr/>
          <a:lstStyle/>
          <a:p>
            <a:pPr eaLnBrk="1" hangingPunct="1">
              <a:lnSpc>
                <a:spcPct val="80000"/>
              </a:lnSpc>
              <a:defRPr/>
            </a:pPr>
            <a:r>
              <a:rPr lang="es-ES_tradnl" noProof="0" dirty="0">
                <a:latin typeface="Arial Narrow" charset="0"/>
              </a:rPr>
              <a:t>Cómo poner etiquetas a los alimentos a granel en las áreas de autoservicio</a:t>
            </a:r>
            <a:endParaRPr lang="es-ES_tradnl" noProof="0" dirty="0">
              <a:latin typeface="Arial Narrow" charset="0"/>
              <a:cs typeface="+mj-cs"/>
            </a:endParaRPr>
          </a:p>
        </p:txBody>
      </p:sp>
      <p:sp>
        <p:nvSpPr>
          <p:cNvPr id="204802" name="Rectangle 3"/>
          <p:cNvSpPr>
            <a:spLocks noGrp="1" noChangeArrowheads="1"/>
          </p:cNvSpPr>
          <p:nvPr>
            <p:ph idx="1"/>
          </p:nvPr>
        </p:nvSpPr>
        <p:spPr/>
        <p:txBody>
          <a:bodyPr/>
          <a:lstStyle/>
          <a:p>
            <a:pPr marL="0" lvl="1" indent="0" eaLnBrk="1" hangingPunct="1">
              <a:buNone/>
              <a:defRPr/>
            </a:pPr>
            <a:r>
              <a:rPr lang="es-ES_tradnl" sz="2400" b="1" noProof="0" dirty="0">
                <a:solidFill>
                  <a:srgbClr val="E97635"/>
                </a:solidFill>
                <a:latin typeface="Arial Narrow" charset="0"/>
              </a:rPr>
              <a:t>Al poner etiquetas a los alimentos a granel en las áreas de autoservicio:</a:t>
            </a:r>
          </a:p>
          <a:p>
            <a:pPr lvl="1" eaLnBrk="1" hangingPunct="1">
              <a:defRPr/>
            </a:pPr>
            <a:r>
              <a:rPr lang="es-ES_tradnl" noProof="0" dirty="0">
                <a:latin typeface="Arial Narrow" charset="0"/>
              </a:rPr>
              <a:t>Asegúrese de que la etiqueta esté a la vista del cliente.</a:t>
            </a:r>
          </a:p>
          <a:p>
            <a:pPr lvl="1" eaLnBrk="1" hangingPunct="1">
              <a:defRPr/>
            </a:pPr>
            <a:r>
              <a:rPr lang="es-ES_tradnl" noProof="0" dirty="0">
                <a:latin typeface="Arial Narrow" charset="0"/>
              </a:rPr>
              <a:t>Incluya la etiqueta que el fabricante o la planta procesadora proveyó con los alimentos.</a:t>
            </a:r>
          </a:p>
          <a:p>
            <a:pPr lvl="2" eaLnBrk="1" hangingPunct="1">
              <a:defRPr/>
            </a:pPr>
            <a:r>
              <a:rPr lang="es-ES_tradnl" noProof="0" dirty="0">
                <a:latin typeface="Arial Narrow" charset="0"/>
              </a:rPr>
              <a:t>Como alternativa, ponga esta información en una tarjeta, un anuncio u otro elemento.</a:t>
            </a: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7-21</a:t>
            </a:r>
          </a:p>
        </p:txBody>
      </p:sp>
    </p:spTree>
    <p:extLst>
      <p:ext uri="{BB962C8B-B14F-4D97-AF65-F5344CB8AC3E}">
        <p14:creationId xmlns:p14="http://schemas.microsoft.com/office/powerpoint/2010/main" val="65968518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8"/>
          <p:cNvSpPr>
            <a:spLocks noGrp="1" noChangeArrowheads="1"/>
          </p:cNvSpPr>
          <p:nvPr>
            <p:ph type="title"/>
          </p:nvPr>
        </p:nvSpPr>
        <p:spPr>
          <a:xfrm>
            <a:off x="400050" y="32168"/>
            <a:ext cx="8307388" cy="781752"/>
          </a:xfrm>
        </p:spPr>
        <p:txBody>
          <a:bodyPr/>
          <a:lstStyle/>
          <a:p>
            <a:pPr eaLnBrk="1" hangingPunct="1">
              <a:lnSpc>
                <a:spcPct val="80000"/>
              </a:lnSpc>
              <a:defRPr/>
            </a:pPr>
            <a:r>
              <a:rPr lang="es-ES_tradnl" noProof="0" dirty="0">
                <a:latin typeface="Arial Narrow" charset="0"/>
                <a:cs typeface="+mj-cs"/>
              </a:rPr>
              <a:t>Cómo poner etiquetas a los alimentos a granel en las áreas de autoservicio</a:t>
            </a:r>
          </a:p>
        </p:txBody>
      </p:sp>
      <p:sp>
        <p:nvSpPr>
          <p:cNvPr id="205826" name="Rectangle 3"/>
          <p:cNvSpPr>
            <a:spLocks noGrp="1" noChangeArrowheads="1"/>
          </p:cNvSpPr>
          <p:nvPr>
            <p:ph idx="1"/>
          </p:nvPr>
        </p:nvSpPr>
        <p:spPr/>
        <p:txBody>
          <a:bodyPr/>
          <a:lstStyle/>
          <a:p>
            <a:pPr marL="0" indent="0" eaLnBrk="1" hangingPunct="1">
              <a:defRPr/>
            </a:pPr>
            <a:r>
              <a:rPr lang="es-ES_tradnl" noProof="0" dirty="0">
                <a:latin typeface="Arial Narrow" charset="0"/>
              </a:rPr>
              <a:t>No se necesitan etiquetas en los alimentos a granel sin empaque, como los productos de panadería, si:</a:t>
            </a:r>
          </a:p>
          <a:p>
            <a:pPr marL="342900" lvl="1" eaLnBrk="1" hangingPunct="1">
              <a:defRPr/>
            </a:pPr>
            <a:r>
              <a:rPr lang="es-ES_tradnl" noProof="0" dirty="0">
                <a:latin typeface="Arial Narrow" charset="0"/>
              </a:rPr>
              <a:t>El producto no hace ninguna afirmación en relación con el contenido de nutrientes ni con la salud.</a:t>
            </a:r>
          </a:p>
          <a:p>
            <a:pPr marL="342900" lvl="1" eaLnBrk="1" hangingPunct="1">
              <a:defRPr/>
            </a:pPr>
            <a:r>
              <a:rPr lang="es-ES_tradnl" noProof="0" dirty="0">
                <a:latin typeface="Arial Narrow" charset="0"/>
              </a:rPr>
              <a:t>No hay leyes que requieran etiquetas.</a:t>
            </a:r>
          </a:p>
          <a:p>
            <a:pPr marL="342900" lvl="1" eaLnBrk="1" hangingPunct="1">
              <a:defRPr/>
            </a:pPr>
            <a:r>
              <a:rPr lang="es-ES_tradnl" noProof="0" dirty="0">
                <a:latin typeface="Arial Narrow" charset="0"/>
              </a:rPr>
              <a:t>Los alimentos se fabrican o se preparan en el establecimiento.</a:t>
            </a:r>
          </a:p>
          <a:p>
            <a:pPr marL="342900" lvl="1" eaLnBrk="1" hangingPunct="1">
              <a:defRPr/>
            </a:pPr>
            <a:r>
              <a:rPr lang="es-ES_tradnl" noProof="0" dirty="0">
                <a:latin typeface="Arial Narrow" charset="0"/>
              </a:rPr>
              <a:t>Los alimentos se fabrican o se preparan en otra planta procesadora o establecimiento de alimentos regulados propiedad de la misma persona.</a:t>
            </a:r>
          </a:p>
          <a:p>
            <a:pPr marL="690372" lvl="2" eaLnBrk="1" hangingPunct="1">
              <a:defRPr/>
            </a:pPr>
            <a:r>
              <a:rPr lang="es-ES_tradnl" noProof="0" dirty="0"/>
              <a:t>El establecimiento debe cumplir los reglamentos.</a:t>
            </a:r>
            <a:endParaRPr lang="es-ES_tradnl" noProof="0" dirty="0">
              <a:latin typeface="Arial Narrow" charset="0"/>
            </a:endParaRP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7-22</a:t>
            </a:r>
          </a:p>
        </p:txBody>
      </p:sp>
    </p:spTree>
    <p:extLst>
      <p:ext uri="{BB962C8B-B14F-4D97-AF65-F5344CB8AC3E}">
        <p14:creationId xmlns:p14="http://schemas.microsoft.com/office/powerpoint/2010/main" val="16083289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E71B0B2-0860-4318-BE8C-4E3A33D7B90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206855"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Servicio fuera del establecimiento</a:t>
            </a:r>
          </a:p>
        </p:txBody>
      </p:sp>
      <p:sp>
        <p:nvSpPr>
          <p:cNvPr id="206850" name="Rectangle 3"/>
          <p:cNvSpPr>
            <a:spLocks noGrp="1" noChangeArrowheads="1"/>
          </p:cNvSpPr>
          <p:nvPr>
            <p:ph idx="1"/>
          </p:nvPr>
        </p:nvSpPr>
        <p:spPr>
          <a:xfrm>
            <a:off x="409575" y="1143000"/>
            <a:ext cx="5587813" cy="4983163"/>
          </a:xfrm>
        </p:spPr>
        <p:txBody>
          <a:bodyPr/>
          <a:lstStyle/>
          <a:p>
            <a:pPr marL="0" indent="0" eaLnBrk="1" hangingPunct="1">
              <a:defRPr/>
            </a:pPr>
            <a:r>
              <a:rPr lang="es-ES_tradnl" noProof="0" dirty="0">
                <a:latin typeface="Arial Narrow" charset="0"/>
              </a:rPr>
              <a:t>Cuando entregue alimentos fuera del establecimiento: </a:t>
            </a:r>
          </a:p>
          <a:p>
            <a:pPr lvl="1" eaLnBrk="1" hangingPunct="1">
              <a:defRPr/>
            </a:pPr>
            <a:r>
              <a:rPr lang="es-ES_tradnl" noProof="0" dirty="0"/>
              <a:t>Use recipientes con aislante apropiados para alimentos, diseñados para que los alimentos no se mezclen, no goteen ni se derramen.</a:t>
            </a:r>
          </a:p>
          <a:p>
            <a:pPr lvl="1" eaLnBrk="1" hangingPunct="1">
              <a:defRPr/>
            </a:pPr>
            <a:r>
              <a:rPr lang="es-ES_tradnl" noProof="0" dirty="0">
                <a:latin typeface="Arial Narrow" charset="0"/>
              </a:rPr>
              <a:t>Ponga etiquetas a los alimentos con la hora y la fecha de uso y las instrucciones para recalentarlos y servirlos.</a:t>
            </a:r>
          </a:p>
          <a:p>
            <a:pPr lvl="1" eaLnBrk="1" hangingPunct="1">
              <a:defRPr/>
            </a:pPr>
            <a:r>
              <a:rPr lang="es-ES_tradnl" noProof="0" dirty="0">
                <a:latin typeface="Arial Narrow" charset="0"/>
              </a:rPr>
              <a:t>Limpie regularmente el interior de los vehículos de entrega.</a:t>
            </a:r>
          </a:p>
          <a:p>
            <a:pPr lvl="1" eaLnBrk="1" hangingPunct="1">
              <a:defRPr/>
            </a:pPr>
            <a:r>
              <a:rPr lang="es-ES_tradnl" noProof="0" dirty="0">
                <a:latin typeface="Arial Narrow" charset="0"/>
              </a:rPr>
              <a:t>Revise las temperaturas internas de los alimentos.</a:t>
            </a: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7-23</a:t>
            </a:r>
          </a:p>
        </p:txBody>
      </p:sp>
      <p:pic>
        <p:nvPicPr>
          <p:cNvPr id="10" name="Picture Placeholder 4">
            <a:extLst>
              <a:ext uri="{FF2B5EF4-FFF2-40B4-BE49-F238E27FC236}">
                <a16:creationId xmlns:a16="http://schemas.microsoft.com/office/drawing/2014/main" id="{DE71B0B2-0860-4318-BE8C-4E3A33D7B9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355" y="3634581"/>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72668701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Servicio fuera del establecimiento</a:t>
            </a:r>
          </a:p>
        </p:txBody>
      </p:sp>
      <p:sp>
        <p:nvSpPr>
          <p:cNvPr id="207874" name="Rectangle 3"/>
          <p:cNvSpPr>
            <a:spLocks noGrp="1" noChangeArrowheads="1"/>
          </p:cNvSpPr>
          <p:nvPr>
            <p:ph idx="1"/>
          </p:nvPr>
        </p:nvSpPr>
        <p:spPr>
          <a:xfrm>
            <a:off x="409574" y="1143000"/>
            <a:ext cx="5786509" cy="4983163"/>
          </a:xfrm>
        </p:spPr>
        <p:txBody>
          <a:bodyPr/>
          <a:lstStyle/>
          <a:p>
            <a:pPr marL="0" indent="0" eaLnBrk="1" hangingPunct="1">
              <a:defRPr/>
            </a:pPr>
            <a:r>
              <a:rPr lang="es-ES_tradnl" noProof="0" dirty="0">
                <a:latin typeface="Arial Narrow" charset="0"/>
              </a:rPr>
              <a:t>Cuando entregue alimentos fuera del establecimiento: </a:t>
            </a:r>
          </a:p>
          <a:p>
            <a:pPr lvl="1" eaLnBrk="1" hangingPunct="1">
              <a:defRPr/>
            </a:pPr>
            <a:r>
              <a:rPr lang="es-ES_tradnl" noProof="0" dirty="0">
                <a:latin typeface="Arial Narrow" charset="0"/>
              </a:rPr>
              <a:t>Asegúrese de que el lugar donde se vayan a servir los alimentos tenga los servicios públicos correctos:</a:t>
            </a:r>
          </a:p>
          <a:p>
            <a:pPr lvl="2" eaLnBrk="1" hangingPunct="1">
              <a:defRPr/>
            </a:pPr>
            <a:r>
              <a:rPr lang="es-ES_tradnl" noProof="0" dirty="0">
                <a:latin typeface="Arial Narrow" charset="0"/>
              </a:rPr>
              <a:t>Agua segura para cocinar y lavar platos y lavarse las manos</a:t>
            </a:r>
          </a:p>
          <a:p>
            <a:pPr lvl="2" eaLnBrk="1" hangingPunct="1">
              <a:defRPr/>
            </a:pPr>
            <a:r>
              <a:rPr lang="es-ES_tradnl" noProof="0" dirty="0">
                <a:latin typeface="Arial Narrow" charset="0"/>
              </a:rPr>
              <a:t>Botes de basura lejos de las áreas de preparación, almacenamiento y servicio de alimentos</a:t>
            </a:r>
          </a:p>
          <a:p>
            <a:pPr lvl="1" eaLnBrk="1" hangingPunct="1">
              <a:defRPr/>
            </a:pPr>
            <a:r>
              <a:rPr lang="es-ES_tradnl" noProof="0" dirty="0">
                <a:latin typeface="Arial Narrow" charset="0"/>
              </a:rPr>
              <a:t>Almacene la carne, las aves y los mariscos crudos separados de los alimentos listos para comer.</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7-24</a:t>
            </a:r>
          </a:p>
        </p:txBody>
      </p:sp>
      <p:pic>
        <p:nvPicPr>
          <p:cNvPr id="7" name="Picture Placeholder 6" descr="6e_c07_21.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02362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defRPr/>
            </a:pPr>
            <a:r>
              <a:rPr lang="es-ES" dirty="0">
                <a:latin typeface="Arial Narrow" charset="0"/>
              </a:rPr>
              <a:t>Alimentos más propensos a convertirse en peligrosos</a:t>
            </a:r>
            <a:endParaRPr lang="en-US" dirty="0">
              <a:latin typeface="Arial Narrow" charset="0"/>
              <a:cs typeface="+mj-cs"/>
            </a:endParaRPr>
          </a:p>
        </p:txBody>
      </p:sp>
      <p:sp>
        <p:nvSpPr>
          <p:cNvPr id="30724" name="Rectangle 10"/>
          <p:cNvSpPr>
            <a:spLocks noGrp="1" noChangeArrowheads="1"/>
          </p:cNvSpPr>
          <p:nvPr>
            <p:ph idx="1"/>
          </p:nvPr>
        </p:nvSpPr>
        <p:spPr/>
        <p:txBody>
          <a:bodyPr/>
          <a:lstStyle/>
          <a:p>
            <a:pPr marL="0" lvl="1" indent="0">
              <a:spcBef>
                <a:spcPts val="2880"/>
              </a:spcBef>
              <a:spcAft>
                <a:spcPts val="0"/>
              </a:spcAft>
              <a:buNone/>
            </a:pPr>
            <a:r>
              <a:rPr lang="es-ES" sz="2400" b="1" dirty="0">
                <a:solidFill>
                  <a:srgbClr val="E97635"/>
                </a:solidFill>
              </a:rPr>
              <a:t>Los alimentos listos para comer se pueden ingerir sin necesidad de más:</a:t>
            </a:r>
          </a:p>
          <a:p>
            <a:pPr lvl="1">
              <a:spcAft>
                <a:spcPts val="0"/>
              </a:spcAft>
              <a:buFont typeface="Wingdings"/>
              <a:buChar char="l"/>
            </a:pPr>
            <a:r>
              <a:rPr lang="es-ES" dirty="0">
                <a:ea typeface="ＭＳ Ｐゴシック"/>
                <a:cs typeface="ＭＳ Ｐゴシック"/>
              </a:rPr>
              <a:t>Preparación</a:t>
            </a:r>
          </a:p>
          <a:p>
            <a:pPr lvl="1">
              <a:spcAft>
                <a:spcPts val="0"/>
              </a:spcAft>
              <a:buFont typeface="Wingdings"/>
              <a:buChar char="l"/>
            </a:pPr>
            <a:r>
              <a:rPr lang="es-ES" dirty="0">
                <a:ea typeface="ＭＳ Ｐゴシック"/>
                <a:cs typeface="ＭＳ Ｐゴシック"/>
              </a:rPr>
              <a:t>Lavado</a:t>
            </a:r>
          </a:p>
          <a:p>
            <a:pPr lvl="1">
              <a:spcAft>
                <a:spcPts val="0"/>
              </a:spcAft>
              <a:buFont typeface="Wingdings"/>
              <a:buChar char="l"/>
            </a:pPr>
            <a:r>
              <a:rPr lang="es-ES" dirty="0">
                <a:ea typeface="ＭＳ Ｐゴシック"/>
                <a:cs typeface="ＭＳ Ｐゴシック"/>
              </a:rPr>
              <a:t>Cocción</a:t>
            </a:r>
          </a:p>
          <a:p>
            <a:pPr lvl="1">
              <a:spcAft>
                <a:spcPts val="0"/>
              </a:spcAft>
              <a:buFont typeface="Wingdings"/>
              <a:buChar char="l"/>
            </a:pPr>
            <a:endParaRPr lang="es-ES" dirty="0">
              <a:ea typeface="ＭＳ Ｐゴシック"/>
              <a:cs typeface="ＭＳ Ｐゴシック"/>
            </a:endParaRPr>
          </a:p>
          <a:p>
            <a:pPr marL="0" indent="0">
              <a:spcBef>
                <a:spcPts val="0"/>
              </a:spcBef>
              <a:spcAft>
                <a:spcPts val="0"/>
              </a:spcAft>
            </a:pPr>
            <a:r>
              <a:rPr lang="es-ES" dirty="0"/>
              <a:t>Los alimentos listos para comer incluyen:</a:t>
            </a:r>
          </a:p>
          <a:p>
            <a:pPr lvl="1">
              <a:spcAft>
                <a:spcPts val="0"/>
              </a:spcAft>
              <a:buFont typeface="Wingdings"/>
              <a:buChar char="l"/>
            </a:pPr>
            <a:r>
              <a:rPr lang="es-ES" dirty="0">
                <a:ea typeface="ＭＳ Ｐゴシック"/>
                <a:cs typeface="ＭＳ Ｐゴシック"/>
              </a:rPr>
              <a:t>Alimentos cocinados</a:t>
            </a:r>
          </a:p>
          <a:p>
            <a:pPr lvl="1">
              <a:spcAft>
                <a:spcPts val="0"/>
              </a:spcAft>
              <a:buFont typeface="Wingdings"/>
              <a:buChar char="l"/>
            </a:pPr>
            <a:r>
              <a:rPr lang="es-ES" dirty="0">
                <a:ea typeface="ＭＳ Ｐゴシック"/>
                <a:cs typeface="ＭＳ Ｐゴシック"/>
              </a:rPr>
              <a:t>Frutas y vegetales lavados</a:t>
            </a:r>
          </a:p>
          <a:p>
            <a:pPr lvl="1">
              <a:spcAft>
                <a:spcPts val="0"/>
              </a:spcAft>
              <a:buFont typeface="Wingdings"/>
              <a:buChar char="l"/>
            </a:pPr>
            <a:r>
              <a:rPr lang="es-ES" dirty="0">
                <a:ea typeface="ＭＳ Ｐゴシック"/>
                <a:cs typeface="ＭＳ Ｐゴシック"/>
              </a:rPr>
              <a:t>Carnes frías</a:t>
            </a:r>
          </a:p>
          <a:p>
            <a:pPr lvl="1">
              <a:spcAft>
                <a:spcPts val="0"/>
              </a:spcAft>
              <a:buFont typeface="Wingdings"/>
              <a:buChar char="l"/>
            </a:pPr>
            <a:r>
              <a:rPr lang="es-ES" dirty="0">
                <a:ea typeface="ＭＳ Ｐゴシック"/>
                <a:cs typeface="ＭＳ Ｐゴシック"/>
              </a:rPr>
              <a:t>Productos de panadería</a:t>
            </a:r>
          </a:p>
          <a:p>
            <a:pPr lvl="1">
              <a:spcAft>
                <a:spcPts val="0"/>
              </a:spcAft>
              <a:buFont typeface="Wingdings"/>
              <a:buChar char="l"/>
            </a:pPr>
            <a:r>
              <a:rPr lang="es-ES" dirty="0">
                <a:ea typeface="ＭＳ Ｐゴシック"/>
                <a:cs typeface="ＭＳ Ｐゴシック"/>
              </a:rPr>
              <a:t>Azúcar, especias y sazones</a:t>
            </a:r>
            <a:endParaRPr lang="es-ES" dirty="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1-23</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DA7CD9-CA53-4525-BD5D-4EDD26C1080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08901"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Máquinas expendedoras</a:t>
            </a:r>
          </a:p>
        </p:txBody>
      </p:sp>
      <p:sp>
        <p:nvSpPr>
          <p:cNvPr id="208898" name="Rectangle 3"/>
          <p:cNvSpPr>
            <a:spLocks noGrp="1" noChangeArrowheads="1"/>
          </p:cNvSpPr>
          <p:nvPr>
            <p:ph idx="1"/>
          </p:nvPr>
        </p:nvSpPr>
        <p:spPr>
          <a:xfrm>
            <a:off x="409574" y="1143000"/>
            <a:ext cx="6113463" cy="5577681"/>
          </a:xfrm>
        </p:spPr>
        <p:txBody>
          <a:bodyPr/>
          <a:lstStyle/>
          <a:p>
            <a:pPr marL="0" indent="0" eaLnBrk="1" hangingPunct="1">
              <a:defRPr/>
            </a:pPr>
            <a:r>
              <a:rPr lang="es-ES_tradnl" noProof="0" dirty="0">
                <a:latin typeface="Arial Narrow" charset="0"/>
              </a:rPr>
              <a:t>Para mantener la seguridad de los alimentos en máquinas expendedoras:</a:t>
            </a:r>
            <a:endParaRPr lang="es-ES_tradnl" i="1" noProof="0" dirty="0">
              <a:latin typeface="Arial Narrow" charset="0"/>
            </a:endParaRPr>
          </a:p>
          <a:p>
            <a:pPr lvl="1" eaLnBrk="1" hangingPunct="1">
              <a:defRPr/>
            </a:pPr>
            <a:r>
              <a:rPr lang="es-ES_tradnl" noProof="0" dirty="0">
                <a:latin typeface="Arial Narrow" charset="0"/>
              </a:rPr>
              <a:t>Revise la fecha de caducidad de los productos a diario:</a:t>
            </a:r>
          </a:p>
          <a:p>
            <a:pPr lvl="2" eaLnBrk="1" hangingPunct="1">
              <a:defRPr/>
            </a:pPr>
            <a:r>
              <a:rPr lang="es-ES_tradnl" noProof="0" dirty="0">
                <a:latin typeface="Arial Narrow" charset="0"/>
              </a:rPr>
              <a:t>Tire los alimentos que hayan rebasado su fecha de uso o de expiración.</a:t>
            </a:r>
          </a:p>
          <a:p>
            <a:pPr lvl="2" eaLnBrk="1" hangingPunct="1">
              <a:defRPr/>
            </a:pPr>
            <a:r>
              <a:rPr lang="es-ES_tradnl" noProof="0" dirty="0">
                <a:latin typeface="Arial Narrow" charset="0"/>
              </a:rPr>
              <a:t>Tire los alimentos refrigerados preparados en el establecimiento que no se hayan vendido en siete días.</a:t>
            </a:r>
          </a:p>
          <a:p>
            <a:pPr lvl="1" eaLnBrk="1" hangingPunct="1">
              <a:defRPr/>
            </a:pPr>
            <a:r>
              <a:rPr lang="es-ES_tradnl" noProof="0" dirty="0">
                <a:latin typeface="Arial Narrow" charset="0"/>
              </a:rPr>
              <a:t>Mantenga a la temperatura correcta los alimentos TCS (alimentos que necesitan control de tiempo y temperatura para su seguridad).</a:t>
            </a:r>
          </a:p>
          <a:p>
            <a:pPr lvl="1" eaLnBrk="1" hangingPunct="1">
              <a:defRPr/>
            </a:pPr>
            <a:r>
              <a:rPr lang="es-ES_tradnl" noProof="0" dirty="0">
                <a:latin typeface="Arial Narrow" charset="0"/>
              </a:rPr>
              <a:t>Sirva en sus recipientes originales los alimentos TCS.</a:t>
            </a:r>
          </a:p>
          <a:p>
            <a:pPr lvl="1" eaLnBrk="1" hangingPunct="1">
              <a:defRPr/>
            </a:pPr>
            <a:r>
              <a:rPr lang="es-ES_tradnl" noProof="0" dirty="0">
                <a:latin typeface="Arial Narrow" charset="0"/>
              </a:rPr>
              <a:t>Antes de ponerlas en las máquinas, lave y envuelva las frutas frescas con cáscaras que se pueden comer.</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7-25</a:t>
            </a:r>
          </a:p>
        </p:txBody>
      </p:sp>
    </p:spTree>
    <p:extLst>
      <p:ext uri="{BB962C8B-B14F-4D97-AF65-F5344CB8AC3E}">
        <p14:creationId xmlns:p14="http://schemas.microsoft.com/office/powerpoint/2010/main" val="41128565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587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a:t>
            </a:r>
          </a:p>
        </p:txBody>
      </p:sp>
      <p:sp>
        <p:nvSpPr>
          <p:cNvPr id="209924"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Sistema de administración de seguridad de los alimentos</a:t>
            </a:r>
          </a:p>
        </p:txBody>
      </p:sp>
      <p:sp>
        <p:nvSpPr>
          <p:cNvPr id="2" name="Content Placeholder 1"/>
          <p:cNvSpPr>
            <a:spLocks noGrp="1"/>
          </p:cNvSpPr>
          <p:nvPr>
            <p:ph idx="1"/>
          </p:nvPr>
        </p:nvSpPr>
        <p:spPr/>
        <p:txBody>
          <a:bodyPr/>
          <a:lstStyle/>
          <a:p>
            <a:pPr marL="0" indent="0" eaLnBrk="1" hangingPunct="1">
              <a:buFont typeface="Wingdings" pitchFamily="2" charset="2"/>
              <a:buNone/>
              <a:defRPr/>
            </a:pPr>
            <a:r>
              <a:rPr lang="es-ES_tradnl" noProof="0" dirty="0"/>
              <a:t>Objetivos:</a:t>
            </a:r>
          </a:p>
          <a:p>
            <a:pPr marL="0" lvl="1" indent="0" eaLnBrk="1" hangingPunct="1">
              <a:buNone/>
              <a:defRPr/>
            </a:pPr>
            <a:r>
              <a:rPr lang="es-ES_tradnl" noProof="0" dirty="0">
                <a:latin typeface="Arial Narrow" charset="0"/>
              </a:rPr>
              <a:t>Al final de este capítulo, usted podrá identificar lo siguiente:</a:t>
            </a:r>
          </a:p>
          <a:p>
            <a:pPr lvl="1" eaLnBrk="1" hangingPunct="1">
              <a:buFont typeface="Wingdings" pitchFamily="2" charset="2"/>
              <a:buChar char="l"/>
              <a:defRPr/>
            </a:pPr>
            <a:r>
              <a:rPr lang="es-ES_tradnl" noProof="0" dirty="0"/>
              <a:t>Los sistemas de administración de seguridad de los alimentos</a:t>
            </a:r>
          </a:p>
          <a:p>
            <a:pPr lvl="1" eaLnBrk="1" hangingPunct="1">
              <a:buFont typeface="Wingdings" pitchFamily="2" charset="2"/>
              <a:buChar char="l"/>
              <a:defRPr/>
            </a:pPr>
            <a:r>
              <a:rPr lang="es-ES_tradnl" noProof="0" dirty="0"/>
              <a:t>Qué es el control activo de los gerentes y cómo se puede aplicar</a:t>
            </a:r>
          </a:p>
          <a:p>
            <a:pPr lvl="1" eaLnBrk="1" hangingPunct="1">
              <a:buFont typeface="Wingdings" pitchFamily="2" charset="2"/>
              <a:buChar char="l"/>
              <a:defRPr/>
            </a:pPr>
            <a:r>
              <a:rPr lang="es-ES_tradnl" noProof="0" dirty="0"/>
              <a:t>Qué es el Sistema de análisis de peligros para puntos críticos de control (HACCP)</a:t>
            </a:r>
          </a:p>
        </p:txBody>
      </p:sp>
    </p:spTree>
    <p:extLst>
      <p:ext uri="{BB962C8B-B14F-4D97-AF65-F5344CB8AC3E}">
        <p14:creationId xmlns:p14="http://schemas.microsoft.com/office/powerpoint/2010/main" val="20277437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a:t>
            </a:r>
          </a:p>
        </p:txBody>
      </p:sp>
      <p:sp>
        <p:nvSpPr>
          <p:cNvPr id="210947" name="Rectangle 11"/>
          <p:cNvSpPr>
            <a:spLocks noGrp="1" noChangeArrowheads="1"/>
          </p:cNvSpPr>
          <p:nvPr>
            <p:ph type="title"/>
          </p:nvPr>
        </p:nvSpPr>
        <p:spPr/>
        <p:txBody>
          <a:bodyPr/>
          <a:lstStyle/>
          <a:p>
            <a:pPr eaLnBrk="1" hangingPunct="1">
              <a:defRPr/>
            </a:pPr>
            <a:r>
              <a:rPr lang="es-ES_tradnl" noProof="0" dirty="0">
                <a:latin typeface="Arial Narrow" charset="0"/>
              </a:rPr>
              <a:t>Sistemas de administración de seguridad de los alimentos</a:t>
            </a:r>
            <a:endParaRPr lang="es-ES_tradnl" noProof="0" dirty="0">
              <a:latin typeface="Arial Narrow" charset="0"/>
              <a:cs typeface="+mj-cs"/>
            </a:endParaRPr>
          </a:p>
        </p:txBody>
      </p:sp>
      <p:sp>
        <p:nvSpPr>
          <p:cNvPr id="210948" name="Rectangle 13"/>
          <p:cNvSpPr>
            <a:spLocks noGrp="1" noChangeArrowheads="1"/>
          </p:cNvSpPr>
          <p:nvPr>
            <p:ph idx="1"/>
          </p:nvPr>
        </p:nvSpPr>
        <p:spPr/>
        <p:txBody>
          <a:bodyPr/>
          <a:lstStyle/>
          <a:p>
            <a:pPr marL="0" indent="0" eaLnBrk="1" hangingPunct="1">
              <a:buFont typeface="Wingdings" pitchFamily="2" charset="2"/>
              <a:buNone/>
              <a:defRPr/>
            </a:pPr>
            <a:r>
              <a:rPr lang="es-ES_tradnl" noProof="0" dirty="0"/>
              <a:t>Sistema de administración de seguridad de los alimentos:</a:t>
            </a:r>
          </a:p>
          <a:p>
            <a:pPr lvl="1" eaLnBrk="1" hangingPunct="1">
              <a:buFont typeface="Wingdings" pitchFamily="2" charset="2"/>
              <a:buChar char="l"/>
              <a:defRPr/>
            </a:pPr>
            <a:r>
              <a:rPr lang="es-ES_tradnl" noProof="0" dirty="0"/>
              <a:t>Un grupo de procedimientos y prácticas que tienen el propósito de prevenir enfermedades transmitidas por alimentos.</a:t>
            </a:r>
          </a:p>
          <a:p>
            <a:pPr lvl="1" eaLnBrk="1" hangingPunct="1">
              <a:buFont typeface="Wingdings" pitchFamily="2" charset="2"/>
              <a:buChar char="l"/>
              <a:defRPr/>
            </a:pPr>
            <a:r>
              <a:rPr lang="es-ES_tradnl" noProof="0" dirty="0"/>
              <a:t>Controla activamente los riesgos y los peligros que hay en el trayecto de los alimentos.</a:t>
            </a:r>
          </a:p>
        </p:txBody>
      </p:sp>
    </p:spTree>
    <p:extLst>
      <p:ext uri="{BB962C8B-B14F-4D97-AF65-F5344CB8AC3E}">
        <p14:creationId xmlns:p14="http://schemas.microsoft.com/office/powerpoint/2010/main" val="79333559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0"/>
          <p:cNvSpPr>
            <a:spLocks noGrp="1" noChangeArrowheads="1"/>
          </p:cNvSpPr>
          <p:nvPr>
            <p:ph type="title"/>
          </p:nvPr>
        </p:nvSpPr>
        <p:spPr/>
        <p:txBody>
          <a:bodyPr/>
          <a:lstStyle/>
          <a:p>
            <a:pPr eaLnBrk="1" hangingPunct="1">
              <a:defRPr/>
            </a:pPr>
            <a:r>
              <a:rPr lang="es-ES_tradnl" noProof="0" dirty="0">
                <a:latin typeface="Arial Narrow" charset="0"/>
                <a:cs typeface="+mj-cs"/>
              </a:rPr>
              <a:t>Programas de seguridad de los alimentos</a:t>
            </a:r>
          </a:p>
        </p:txBody>
      </p:sp>
      <p:sp>
        <p:nvSpPr>
          <p:cNvPr id="26" name="Content Placeholder 25"/>
          <p:cNvSpPr>
            <a:spLocks noGrp="1"/>
          </p:cNvSpPr>
          <p:nvPr>
            <p:ph idx="1"/>
          </p:nvPr>
        </p:nvSpPr>
        <p:spPr>
          <a:xfrm>
            <a:off x="409575" y="897341"/>
            <a:ext cx="8220075" cy="897592"/>
          </a:xfrm>
        </p:spPr>
        <p:txBody>
          <a:bodyPr/>
          <a:lstStyle/>
          <a:p>
            <a:pPr marL="0"/>
            <a:r>
              <a:rPr lang="es-ES_tradnl" noProof="0" dirty="0">
                <a:latin typeface="Arial Narrow" charset="0"/>
              </a:rPr>
              <a:t>Estos puntos son la base de un sistema de administración de seguridad de los alimentos:</a:t>
            </a:r>
          </a:p>
        </p:txBody>
      </p:sp>
      <p:pic>
        <p:nvPicPr>
          <p:cNvPr id="5" name="Picture Placeholder 4">
            <a:extLst>
              <a:ext uri="{FF2B5EF4-FFF2-40B4-BE49-F238E27FC236}">
                <a16:creationId xmlns:a16="http://schemas.microsoft.com/office/drawing/2014/main" id="{F220024C-402F-49C5-B184-929A0AC23A0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068571" y="1724873"/>
            <a:ext cx="2093912" cy="1636161"/>
          </a:xfrm>
        </p:spPr>
      </p:pic>
      <p:pic>
        <p:nvPicPr>
          <p:cNvPr id="3" name="Picture Placeholder 2">
            <a:extLst>
              <a:ext uri="{FF2B5EF4-FFF2-40B4-BE49-F238E27FC236}">
                <a16:creationId xmlns:a16="http://schemas.microsoft.com/office/drawing/2014/main" id="{57886815-B404-4799-BF73-88384C3E4220}"/>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1916377" y="1724873"/>
            <a:ext cx="2093912" cy="1645275"/>
          </a:xfrm>
        </p:spPr>
      </p:pic>
      <p:pic>
        <p:nvPicPr>
          <p:cNvPr id="7" name="Picture Placeholder 6">
            <a:extLst>
              <a:ext uri="{FF2B5EF4-FFF2-40B4-BE49-F238E27FC236}">
                <a16:creationId xmlns:a16="http://schemas.microsoft.com/office/drawing/2014/main" id="{693A1A46-10B5-4957-B11D-4849E2DDD1E7}"/>
              </a:ext>
            </a:extLst>
          </p:cNvPr>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a:xfrm>
            <a:off x="1916377" y="4185991"/>
            <a:ext cx="2093912" cy="1645275"/>
          </a:xfrm>
        </p:spPr>
      </p:pic>
      <p:pic>
        <p:nvPicPr>
          <p:cNvPr id="10" name="Picture Placeholder 9">
            <a:extLst>
              <a:ext uri="{FF2B5EF4-FFF2-40B4-BE49-F238E27FC236}">
                <a16:creationId xmlns:a16="http://schemas.microsoft.com/office/drawing/2014/main" id="{CEC52394-F566-48B9-B59A-4B1CF2732DA5}"/>
              </a:ext>
            </a:extLst>
          </p:cNvPr>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5068571" y="4185991"/>
            <a:ext cx="2093912" cy="1636161"/>
          </a:xfrm>
        </p:spPr>
      </p:pic>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a:t>
            </a:r>
          </a:p>
        </p:txBody>
      </p:sp>
      <p:sp>
        <p:nvSpPr>
          <p:cNvPr id="4" name="Text Placeholder 3">
            <a:extLst>
              <a:ext uri="{FF2B5EF4-FFF2-40B4-BE49-F238E27FC236}">
                <a16:creationId xmlns:a16="http://schemas.microsoft.com/office/drawing/2014/main" id="{CE866064-01AD-4493-A6C0-7202EBE5DFDA}"/>
              </a:ext>
            </a:extLst>
          </p:cNvPr>
          <p:cNvSpPr>
            <a:spLocks noGrp="1"/>
          </p:cNvSpPr>
          <p:nvPr>
            <p:ph type="body" sz="quarter" idx="17"/>
          </p:nvPr>
        </p:nvSpPr>
        <p:spPr>
          <a:xfrm>
            <a:off x="1686856" y="3446848"/>
            <a:ext cx="2723578" cy="744801"/>
          </a:xfrm>
        </p:spPr>
        <p:txBody>
          <a:bodyPr/>
          <a:lstStyle/>
          <a:p>
            <a:pPr marL="0" indent="0"/>
            <a:r>
              <a:rPr lang="es-ES_tradnl" dirty="0"/>
              <a:t>Programa de higiene personal</a:t>
            </a:r>
          </a:p>
        </p:txBody>
      </p:sp>
      <p:sp>
        <p:nvSpPr>
          <p:cNvPr id="8" name="Text Placeholder 7">
            <a:extLst>
              <a:ext uri="{FF2B5EF4-FFF2-40B4-BE49-F238E27FC236}">
                <a16:creationId xmlns:a16="http://schemas.microsoft.com/office/drawing/2014/main" id="{BD6211AE-1AFD-4DBC-9424-FB7EE9B96314}"/>
              </a:ext>
            </a:extLst>
          </p:cNvPr>
          <p:cNvSpPr>
            <a:spLocks noGrp="1"/>
          </p:cNvSpPr>
          <p:nvPr>
            <p:ph type="body" sz="quarter" idx="18"/>
          </p:nvPr>
        </p:nvSpPr>
        <p:spPr>
          <a:xfrm>
            <a:off x="4588933" y="3412982"/>
            <a:ext cx="3301999" cy="718753"/>
          </a:xfrm>
        </p:spPr>
        <p:txBody>
          <a:bodyPr/>
          <a:lstStyle/>
          <a:p>
            <a:pPr marL="0" indent="0"/>
            <a:r>
              <a:rPr lang="es-ES" dirty="0"/>
              <a:t>Programa de entrenamiento sobre seguridad de los alimentos</a:t>
            </a:r>
          </a:p>
          <a:p>
            <a:pPr marL="0" indent="0"/>
            <a:endParaRPr lang="en-US" dirty="0"/>
          </a:p>
        </p:txBody>
      </p:sp>
      <p:sp>
        <p:nvSpPr>
          <p:cNvPr id="11" name="Text Placeholder 10">
            <a:extLst>
              <a:ext uri="{FF2B5EF4-FFF2-40B4-BE49-F238E27FC236}">
                <a16:creationId xmlns:a16="http://schemas.microsoft.com/office/drawing/2014/main" id="{2CBC0332-7E2B-48AD-AF8E-9DFE1C86A155}"/>
              </a:ext>
            </a:extLst>
          </p:cNvPr>
          <p:cNvSpPr>
            <a:spLocks noGrp="1"/>
          </p:cNvSpPr>
          <p:nvPr>
            <p:ph type="body" sz="quarter" idx="19"/>
          </p:nvPr>
        </p:nvSpPr>
        <p:spPr>
          <a:xfrm>
            <a:off x="4687970" y="5915170"/>
            <a:ext cx="3084432" cy="907109"/>
          </a:xfrm>
        </p:spPr>
        <p:txBody>
          <a:bodyPr/>
          <a:lstStyle/>
          <a:p>
            <a:pPr marL="0" indent="0"/>
            <a:r>
              <a:rPr lang="es-ES_tradnl" dirty="0"/>
              <a:t>Programas de certeza de calidad y de control de calidad</a:t>
            </a:r>
          </a:p>
          <a:p>
            <a:endParaRPr lang="es-ES_tradnl" dirty="0"/>
          </a:p>
        </p:txBody>
      </p:sp>
      <p:sp>
        <p:nvSpPr>
          <p:cNvPr id="17" name="Text Placeholder 16">
            <a:extLst>
              <a:ext uri="{FF2B5EF4-FFF2-40B4-BE49-F238E27FC236}">
                <a16:creationId xmlns:a16="http://schemas.microsoft.com/office/drawing/2014/main" id="{C3DAAD30-EB88-4B68-B91D-58741CD9833C}"/>
              </a:ext>
            </a:extLst>
          </p:cNvPr>
          <p:cNvSpPr>
            <a:spLocks noGrp="1"/>
          </p:cNvSpPr>
          <p:nvPr>
            <p:ph type="body" sz="quarter" idx="20"/>
          </p:nvPr>
        </p:nvSpPr>
        <p:spPr>
          <a:xfrm>
            <a:off x="1388533" y="5898237"/>
            <a:ext cx="3021901" cy="907109"/>
          </a:xfrm>
        </p:spPr>
        <p:txBody>
          <a:bodyPr/>
          <a:lstStyle/>
          <a:p>
            <a:pPr marL="0" indent="0"/>
            <a:r>
              <a:rPr lang="es-ES" dirty="0"/>
              <a:t>Programa de especificaciones y selección de proveedores</a:t>
            </a:r>
          </a:p>
          <a:p>
            <a:endParaRPr lang="en-US" dirty="0"/>
          </a:p>
        </p:txBody>
      </p:sp>
    </p:spTree>
    <p:extLst>
      <p:ext uri="{BB962C8B-B14F-4D97-AF65-F5344CB8AC3E}">
        <p14:creationId xmlns:p14="http://schemas.microsoft.com/office/powerpoint/2010/main" val="307594275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8" name="Rectangle 20"/>
          <p:cNvSpPr>
            <a:spLocks noGrp="1" noChangeArrowheads="1"/>
          </p:cNvSpPr>
          <p:nvPr>
            <p:ph type="title"/>
          </p:nvPr>
        </p:nvSpPr>
        <p:spPr/>
        <p:txBody>
          <a:bodyPr/>
          <a:lstStyle/>
          <a:p>
            <a:pPr eaLnBrk="1" hangingPunct="1">
              <a:defRPr/>
            </a:pPr>
            <a:r>
              <a:rPr lang="es-ES_tradnl" noProof="0" dirty="0">
                <a:latin typeface="Arial Narrow" charset="0"/>
                <a:cs typeface="+mj-cs"/>
              </a:rPr>
              <a:t>Programas de seguridad de los alimentos</a:t>
            </a:r>
          </a:p>
        </p:txBody>
      </p:sp>
      <p:sp>
        <p:nvSpPr>
          <p:cNvPr id="3" name="Content Placeholder 2"/>
          <p:cNvSpPr>
            <a:spLocks noGrp="1"/>
          </p:cNvSpPr>
          <p:nvPr>
            <p:ph idx="1"/>
          </p:nvPr>
        </p:nvSpPr>
        <p:spPr>
          <a:xfrm>
            <a:off x="409575" y="842748"/>
            <a:ext cx="8220075" cy="474133"/>
          </a:xfrm>
        </p:spPr>
        <p:txBody>
          <a:bodyPr/>
          <a:lstStyle/>
          <a:p>
            <a:pPr marL="0"/>
            <a:r>
              <a:rPr lang="es-ES_tradnl" noProof="0" dirty="0">
                <a:latin typeface="Arial Narrow" charset="0"/>
              </a:rPr>
              <a:t>Estos puntos son la base de un sistema de administración de seguridad de los alimentos:</a:t>
            </a:r>
          </a:p>
        </p:txBody>
      </p:sp>
      <p:pic>
        <p:nvPicPr>
          <p:cNvPr id="20" name="Picture Placeholder 19">
            <a:extLst>
              <a:ext uri="{FF2B5EF4-FFF2-40B4-BE49-F238E27FC236}">
                <a16:creationId xmlns:a16="http://schemas.microsoft.com/office/drawing/2014/main" id="{C12B42A6-4B23-476D-A35A-3548FAF441B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5068571" y="1706585"/>
            <a:ext cx="2093912" cy="1636161"/>
          </a:xfrm>
        </p:spPr>
      </p:pic>
      <p:pic>
        <p:nvPicPr>
          <p:cNvPr id="18" name="Picture Placeholder 17">
            <a:extLst>
              <a:ext uri="{FF2B5EF4-FFF2-40B4-BE49-F238E27FC236}">
                <a16:creationId xmlns:a16="http://schemas.microsoft.com/office/drawing/2014/main" id="{2149F57E-9E02-4FB9-904F-370C591D29D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1916377" y="1706585"/>
            <a:ext cx="2093912" cy="1645275"/>
          </a:xfrm>
        </p:spPr>
      </p:pic>
      <p:pic>
        <p:nvPicPr>
          <p:cNvPr id="24" name="Picture Placeholder 23">
            <a:extLst>
              <a:ext uri="{FF2B5EF4-FFF2-40B4-BE49-F238E27FC236}">
                <a16:creationId xmlns:a16="http://schemas.microsoft.com/office/drawing/2014/main" id="{4918EF27-5423-4077-804B-ED5089D3DD84}"/>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a:ext>
            </a:extLst>
          </a:blip>
          <a:srcRect/>
          <a:stretch/>
        </p:blipFill>
        <p:spPr>
          <a:xfrm>
            <a:off x="1916377" y="4149415"/>
            <a:ext cx="2093912" cy="1645275"/>
          </a:xfrm>
        </p:spPr>
      </p:pic>
      <p:pic>
        <p:nvPicPr>
          <p:cNvPr id="26" name="Picture Placeholder 25">
            <a:extLst>
              <a:ext uri="{FF2B5EF4-FFF2-40B4-BE49-F238E27FC236}">
                <a16:creationId xmlns:a16="http://schemas.microsoft.com/office/drawing/2014/main" id="{7ACEADD6-0045-476F-91D8-D12E47099696}"/>
              </a:ext>
            </a:extLst>
          </p:cNvPr>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5068571" y="4149415"/>
            <a:ext cx="2093912" cy="1636161"/>
          </a:xfrm>
        </p:spPr>
      </p:pic>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8-5</a:t>
            </a:r>
          </a:p>
        </p:txBody>
      </p:sp>
      <p:sp>
        <p:nvSpPr>
          <p:cNvPr id="4" name="Text Placeholder 3">
            <a:extLst>
              <a:ext uri="{FF2B5EF4-FFF2-40B4-BE49-F238E27FC236}">
                <a16:creationId xmlns:a16="http://schemas.microsoft.com/office/drawing/2014/main" id="{5BB6D2EC-89EB-46DC-B177-9AEFA4C2D48C}"/>
              </a:ext>
            </a:extLst>
          </p:cNvPr>
          <p:cNvSpPr>
            <a:spLocks noGrp="1"/>
          </p:cNvSpPr>
          <p:nvPr>
            <p:ph type="body" sz="quarter" idx="17"/>
          </p:nvPr>
        </p:nvSpPr>
        <p:spPr>
          <a:xfrm>
            <a:off x="1686856" y="3429915"/>
            <a:ext cx="2723578" cy="597941"/>
          </a:xfrm>
        </p:spPr>
        <p:txBody>
          <a:bodyPr/>
          <a:lstStyle/>
          <a:p>
            <a:pPr marL="0" indent="0"/>
            <a:r>
              <a:rPr lang="es-ES" dirty="0"/>
              <a:t>Programa de limpieza y sanitización</a:t>
            </a:r>
          </a:p>
          <a:p>
            <a:pPr marL="0" indent="0"/>
            <a:endParaRPr lang="en-US" dirty="0"/>
          </a:p>
        </p:txBody>
      </p:sp>
      <p:sp>
        <p:nvSpPr>
          <p:cNvPr id="6" name="Text Placeholder 5">
            <a:extLst>
              <a:ext uri="{FF2B5EF4-FFF2-40B4-BE49-F238E27FC236}">
                <a16:creationId xmlns:a16="http://schemas.microsoft.com/office/drawing/2014/main" id="{CD0307FE-7A7B-4FA2-A572-3D62BCDD6F03}"/>
              </a:ext>
            </a:extLst>
          </p:cNvPr>
          <p:cNvSpPr>
            <a:spLocks noGrp="1"/>
          </p:cNvSpPr>
          <p:nvPr>
            <p:ph type="body" sz="quarter" idx="18"/>
          </p:nvPr>
        </p:nvSpPr>
        <p:spPr>
          <a:xfrm>
            <a:off x="4806502" y="3429915"/>
            <a:ext cx="2723578" cy="718753"/>
          </a:xfrm>
        </p:spPr>
        <p:txBody>
          <a:bodyPr/>
          <a:lstStyle/>
          <a:p>
            <a:pPr marL="0" indent="0"/>
            <a:r>
              <a:rPr lang="es-ES" dirty="0"/>
              <a:t>Procedimientos estándar de operación (SOPs)</a:t>
            </a:r>
          </a:p>
          <a:p>
            <a:endParaRPr lang="en-US" dirty="0"/>
          </a:p>
        </p:txBody>
      </p:sp>
      <p:sp>
        <p:nvSpPr>
          <p:cNvPr id="8" name="Text Placeholder 7">
            <a:extLst>
              <a:ext uri="{FF2B5EF4-FFF2-40B4-BE49-F238E27FC236}">
                <a16:creationId xmlns:a16="http://schemas.microsoft.com/office/drawing/2014/main" id="{B039D4B2-1963-45B2-AA33-27207CACF462}"/>
              </a:ext>
            </a:extLst>
          </p:cNvPr>
          <p:cNvSpPr>
            <a:spLocks noGrp="1"/>
          </p:cNvSpPr>
          <p:nvPr>
            <p:ph type="body" sz="quarter" idx="19"/>
          </p:nvPr>
        </p:nvSpPr>
        <p:spPr>
          <a:xfrm>
            <a:off x="4806502" y="5864371"/>
            <a:ext cx="2723578" cy="907109"/>
          </a:xfrm>
        </p:spPr>
        <p:txBody>
          <a:bodyPr/>
          <a:lstStyle/>
          <a:p>
            <a:pPr marL="0" indent="0"/>
            <a:r>
              <a:rPr lang="es-ES_tradnl" dirty="0"/>
              <a:t>Programa de control de plagas</a:t>
            </a:r>
          </a:p>
          <a:p>
            <a:endParaRPr lang="en-US" dirty="0"/>
          </a:p>
        </p:txBody>
      </p:sp>
      <p:sp>
        <p:nvSpPr>
          <p:cNvPr id="14" name="Text Placeholder 13">
            <a:extLst>
              <a:ext uri="{FF2B5EF4-FFF2-40B4-BE49-F238E27FC236}">
                <a16:creationId xmlns:a16="http://schemas.microsoft.com/office/drawing/2014/main" id="{F5E87730-35C4-488B-8D8F-94A15DE3DFF9}"/>
              </a:ext>
            </a:extLst>
          </p:cNvPr>
          <p:cNvSpPr>
            <a:spLocks noGrp="1"/>
          </p:cNvSpPr>
          <p:nvPr>
            <p:ph type="body" sz="quarter" idx="20"/>
          </p:nvPr>
        </p:nvSpPr>
        <p:spPr>
          <a:xfrm>
            <a:off x="1686856" y="5864371"/>
            <a:ext cx="2723578" cy="907109"/>
          </a:xfrm>
        </p:spPr>
        <p:txBody>
          <a:bodyPr/>
          <a:lstStyle/>
          <a:p>
            <a:pPr marL="0" indent="0"/>
            <a:r>
              <a:rPr lang="es-ES" dirty="0"/>
              <a:t>Programa de diseño del establecimiento y mantenimiento del equipo</a:t>
            </a:r>
          </a:p>
          <a:p>
            <a:endParaRPr lang="en-US" dirty="0"/>
          </a:p>
        </p:txBody>
      </p:sp>
    </p:spTree>
    <p:extLst>
      <p:ext uri="{BB962C8B-B14F-4D97-AF65-F5344CB8AC3E}">
        <p14:creationId xmlns:p14="http://schemas.microsoft.com/office/powerpoint/2010/main" val="147903605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Control activo de los gerentes</a:t>
            </a:r>
          </a:p>
        </p:txBody>
      </p:sp>
      <p:sp>
        <p:nvSpPr>
          <p:cNvPr id="214018" name="Rectangle 3"/>
          <p:cNvSpPr>
            <a:spLocks noGrp="1" noChangeArrowheads="1"/>
          </p:cNvSpPr>
          <p:nvPr>
            <p:ph idx="1"/>
          </p:nvPr>
        </p:nvSpPr>
        <p:spPr/>
        <p:txBody>
          <a:bodyPr/>
          <a:lstStyle/>
          <a:p>
            <a:pPr marL="0" indent="0" eaLnBrk="1" hangingPunct="1">
              <a:defRPr/>
            </a:pPr>
            <a:r>
              <a:rPr lang="es-ES_tradnl" noProof="0" dirty="0">
                <a:latin typeface="Arial Narrow" charset="0"/>
              </a:rPr>
              <a:t>Se enfoca en controlar los cinco factores de riesgo más comunes que podrían causar enfermedades transmitidas por alimentos: </a:t>
            </a:r>
          </a:p>
          <a:p>
            <a:pPr lvl="1" eaLnBrk="1" hangingPunct="1">
              <a:buSzTx/>
              <a:buFont typeface="Wingdings" charset="0"/>
              <a:buAutoNum type="arabicPeriod"/>
              <a:defRPr/>
            </a:pPr>
            <a:r>
              <a:rPr lang="es-ES_tradnl" noProof="0" dirty="0">
                <a:latin typeface="Arial Narrow" charset="0"/>
              </a:rPr>
              <a:t>Comprar alimentos a proveedores con seguridad deficiente</a:t>
            </a:r>
          </a:p>
          <a:p>
            <a:pPr lvl="1" eaLnBrk="1" hangingPunct="1">
              <a:buSzTx/>
              <a:buFont typeface="Wingdings" charset="0"/>
              <a:buAutoNum type="arabicPeriod"/>
              <a:defRPr/>
            </a:pPr>
            <a:r>
              <a:rPr lang="es-ES_tradnl" noProof="0" dirty="0">
                <a:latin typeface="Arial Narrow" charset="0"/>
              </a:rPr>
              <a:t>No cocinar correctamente los alimentos</a:t>
            </a:r>
          </a:p>
          <a:p>
            <a:pPr lvl="1" eaLnBrk="1" hangingPunct="1">
              <a:buSzTx/>
              <a:buFont typeface="Wingdings" charset="0"/>
              <a:buAutoNum type="arabicPeriod"/>
              <a:defRPr/>
            </a:pPr>
            <a:r>
              <a:rPr lang="es-ES_tradnl" noProof="0" dirty="0">
                <a:latin typeface="Arial Narrow" charset="0"/>
              </a:rPr>
              <a:t>Mantener los alimentos a temperaturas incorrectas</a:t>
            </a:r>
          </a:p>
          <a:p>
            <a:pPr lvl="1" eaLnBrk="1" hangingPunct="1">
              <a:buSzTx/>
              <a:buFont typeface="Wingdings" charset="0"/>
              <a:buAutoNum type="arabicPeriod"/>
              <a:defRPr/>
            </a:pPr>
            <a:r>
              <a:rPr lang="es-ES_tradnl" noProof="0" dirty="0">
                <a:latin typeface="Arial Narrow" charset="0"/>
              </a:rPr>
              <a:t>Usar equipo contaminado</a:t>
            </a:r>
          </a:p>
          <a:p>
            <a:pPr lvl="1" eaLnBrk="1" hangingPunct="1">
              <a:buSzTx/>
              <a:buFont typeface="Wingdings" charset="0"/>
              <a:buAutoNum type="arabicPeriod"/>
              <a:defRPr/>
            </a:pPr>
            <a:r>
              <a:rPr lang="es-ES_tradnl" noProof="0" dirty="0">
                <a:latin typeface="Arial Narrow" charset="0"/>
              </a:rPr>
              <a:t>Practicar malos hábitos de higiene personal</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8-6</a:t>
            </a:r>
          </a:p>
        </p:txBody>
      </p:sp>
    </p:spTree>
    <p:extLst>
      <p:ext uri="{BB962C8B-B14F-4D97-AF65-F5344CB8AC3E}">
        <p14:creationId xmlns:p14="http://schemas.microsoft.com/office/powerpoint/2010/main" val="397710066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s-ES_tradnl" noProof="0" dirty="0">
                <a:latin typeface="Arial Narrow" charset="0"/>
              </a:rPr>
              <a:t>Control activo de los gerentes</a:t>
            </a:r>
            <a:endParaRPr lang="es-ES_tradnl" noProof="0" dirty="0">
              <a:latin typeface="Arial Narrow" charset="0"/>
              <a:cs typeface="+mj-cs"/>
            </a:endParaRPr>
          </a:p>
        </p:txBody>
      </p:sp>
      <p:sp>
        <p:nvSpPr>
          <p:cNvPr id="214018" name="Rectangle 3"/>
          <p:cNvSpPr>
            <a:spLocks noGrp="1" noChangeArrowheads="1"/>
          </p:cNvSpPr>
          <p:nvPr>
            <p:ph idx="1"/>
          </p:nvPr>
        </p:nvSpPr>
        <p:spPr/>
        <p:txBody>
          <a:bodyPr/>
          <a:lstStyle/>
          <a:p>
            <a:pPr marL="0" indent="0" eaLnBrk="1" hangingPunct="1">
              <a:buFont typeface="Wingdings" pitchFamily="2" charset="2"/>
              <a:buNone/>
              <a:defRPr/>
            </a:pPr>
            <a:r>
              <a:rPr lang="es-ES_tradnl" noProof="0" dirty="0"/>
              <a:t>Hay muchas maneras de lograr el control activo de los gerentes en el establecimiento: </a:t>
            </a:r>
          </a:p>
          <a:p>
            <a:pPr lvl="1" eaLnBrk="1" hangingPunct="1">
              <a:buFont typeface="Wingdings" pitchFamily="2" charset="2"/>
              <a:buChar char="l"/>
              <a:defRPr/>
            </a:pPr>
            <a:r>
              <a:rPr lang="es-ES_tradnl" noProof="0" dirty="0"/>
              <a:t>Programas de entrenamiento</a:t>
            </a:r>
          </a:p>
          <a:p>
            <a:pPr lvl="1" eaLnBrk="1" hangingPunct="1">
              <a:buFont typeface="Wingdings" pitchFamily="2" charset="2"/>
              <a:buChar char="l"/>
              <a:defRPr/>
            </a:pPr>
            <a:r>
              <a:rPr lang="es-ES_tradnl" noProof="0" dirty="0"/>
              <a:t>Supervisión de los gerentes</a:t>
            </a:r>
          </a:p>
          <a:p>
            <a:pPr lvl="1" eaLnBrk="1" hangingPunct="1">
              <a:buFont typeface="Wingdings" pitchFamily="2" charset="2"/>
              <a:buChar char="l"/>
              <a:defRPr/>
            </a:pPr>
            <a:r>
              <a:rPr lang="es-ES_tradnl" noProof="0" dirty="0"/>
              <a:t>Incorporación de procedimientos estándar de operación (SOPs)</a:t>
            </a:r>
          </a:p>
          <a:p>
            <a:pPr lvl="1" eaLnBrk="1" hangingPunct="1">
              <a:buFont typeface="Wingdings" pitchFamily="2" charset="2"/>
              <a:buChar char="l"/>
              <a:defRPr/>
            </a:pPr>
            <a:r>
              <a:rPr lang="es-ES_tradnl" noProof="0" dirty="0"/>
              <a:t>HACCP</a:t>
            </a:r>
          </a:p>
          <a:p>
            <a:pPr marL="114300" lvl="1" indent="0" eaLnBrk="1" hangingPunct="1">
              <a:buSzTx/>
              <a:buFont typeface="Wingdings" pitchFamily="2" charset="2"/>
              <a:buNone/>
              <a:defRPr/>
            </a:pPr>
            <a:endParaRPr lang="es-ES_tradnl" noProof="0" dirty="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8-7</a:t>
            </a:r>
          </a:p>
        </p:txBody>
      </p:sp>
    </p:spTree>
    <p:extLst>
      <p:ext uri="{BB962C8B-B14F-4D97-AF65-F5344CB8AC3E}">
        <p14:creationId xmlns:p14="http://schemas.microsoft.com/office/powerpoint/2010/main" val="283219615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307751-979C-41DF-8889-FB3F55A43BF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15044" name="Rectangle 8"/>
          <p:cNvSpPr>
            <a:spLocks noGrp="1" noChangeArrowheads="1"/>
          </p:cNvSpPr>
          <p:nvPr>
            <p:ph type="title"/>
          </p:nvPr>
        </p:nvSpPr>
        <p:spPr/>
        <p:txBody>
          <a:bodyPr/>
          <a:lstStyle/>
          <a:p>
            <a:pPr eaLnBrk="1" hangingPunct="1">
              <a:defRPr/>
            </a:pPr>
            <a:r>
              <a:rPr lang="es-ES_tradnl" noProof="0" dirty="0">
                <a:latin typeface="Arial Narrow" charset="0"/>
              </a:rPr>
              <a:t>Control activo de los gerentes</a:t>
            </a:r>
            <a:endParaRPr lang="es-ES_tradnl" noProof="0" dirty="0">
              <a:latin typeface="Arial Narrow" charset="0"/>
              <a:cs typeface="+mj-cs"/>
            </a:endParaRPr>
          </a:p>
        </p:txBody>
      </p:sp>
      <p:sp>
        <p:nvSpPr>
          <p:cNvPr id="214018" name="Rectangle 3"/>
          <p:cNvSpPr>
            <a:spLocks noGrp="1" noChangeArrowheads="1"/>
          </p:cNvSpPr>
          <p:nvPr>
            <p:ph idx="1"/>
          </p:nvPr>
        </p:nvSpPr>
        <p:spPr>
          <a:xfrm>
            <a:off x="409575" y="1143000"/>
            <a:ext cx="5868395" cy="5577681"/>
          </a:xfrm>
        </p:spPr>
        <p:txBody>
          <a:bodyPr/>
          <a:lstStyle/>
          <a:p>
            <a:pPr marL="0" indent="0" eaLnBrk="1" hangingPunct="1">
              <a:defRPr/>
            </a:pPr>
            <a:r>
              <a:rPr lang="es-ES_tradnl" noProof="0" dirty="0"/>
              <a:t>Pasos para implementar el control activo de los gerentes:</a:t>
            </a:r>
          </a:p>
          <a:p>
            <a:pPr marL="457200" lvl="1" indent="-457200" eaLnBrk="1" hangingPunct="1">
              <a:buFont typeface="+mj-lt"/>
              <a:buAutoNum type="arabicPeriod"/>
              <a:defRPr/>
            </a:pPr>
            <a:r>
              <a:rPr lang="es-ES_tradnl" noProof="0" dirty="0"/>
              <a:t>Identificar y documentar los riesgos potenciales y las maneras de controlarlos o eliminarlos.</a:t>
            </a:r>
          </a:p>
          <a:p>
            <a:pPr marL="457200" lvl="1" indent="-457200" eaLnBrk="1" hangingPunct="1">
              <a:buFont typeface="+mj-lt"/>
              <a:buAutoNum type="arabicPeriod"/>
              <a:defRPr/>
            </a:pPr>
            <a:r>
              <a:rPr lang="es-ES_tradnl" noProof="0" dirty="0"/>
              <a:t>Monitorear las actividades críticas.</a:t>
            </a:r>
          </a:p>
          <a:p>
            <a:pPr marL="457200" lvl="1" indent="-457200" eaLnBrk="1" hangingPunct="1">
              <a:buFont typeface="+mj-lt"/>
              <a:buAutoNum type="arabicPeriod"/>
              <a:defRPr/>
            </a:pPr>
            <a:r>
              <a:rPr lang="es-ES_tradnl" noProof="0" dirty="0"/>
              <a:t>Corregir los procedimientos o comportamientos inapropiados.</a:t>
            </a:r>
          </a:p>
          <a:p>
            <a:pPr marL="457200" lvl="1" indent="-457200" eaLnBrk="1" hangingPunct="1">
              <a:buFont typeface="+mj-lt"/>
              <a:buAutoNum type="arabicPeriod"/>
              <a:defRPr/>
            </a:pPr>
            <a:r>
              <a:rPr lang="es-ES_tradnl" noProof="0" dirty="0"/>
              <a:t>Verificar que se sigan las normas, procedimientos y acciones correctivas.</a:t>
            </a:r>
          </a:p>
          <a:p>
            <a:pPr marL="457200" lvl="1" indent="-457200" eaLnBrk="1" hangingPunct="1">
              <a:buFont typeface="+mj-lt"/>
              <a:buAutoNum type="arabicPeriod"/>
              <a:defRPr/>
            </a:pPr>
            <a:r>
              <a:rPr lang="es-ES_tradnl" noProof="0" dirty="0"/>
              <a:t>Asegurarse de que los empleados sean entrenados y que se les vuelva a entrenar según sea necesario.</a:t>
            </a:r>
          </a:p>
          <a:p>
            <a:pPr marL="457200" lvl="1" indent="-457200" eaLnBrk="1" hangingPunct="1">
              <a:buFont typeface="+mj-lt"/>
              <a:buAutoNum type="arabicPeriod"/>
              <a:defRPr/>
            </a:pPr>
            <a:r>
              <a:rPr lang="es-ES_tradnl" noProof="0" dirty="0"/>
              <a:t>Evaluar de manera periódica el sistema para verificar que funcione.</a:t>
            </a:r>
          </a:p>
          <a:p>
            <a:pPr marL="457200" lvl="1" indent="-457200" eaLnBrk="1" hangingPunct="1">
              <a:buFont typeface="+mj-lt"/>
              <a:buAutoNum type="arabicPeriod"/>
              <a:defRPr/>
            </a:pPr>
            <a:endParaRPr lang="es-ES_tradnl" noProof="0" dirty="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8-8</a:t>
            </a:r>
          </a:p>
        </p:txBody>
      </p:sp>
    </p:spTree>
    <p:extLst>
      <p:ext uri="{BB962C8B-B14F-4D97-AF65-F5344CB8AC3E}">
        <p14:creationId xmlns:p14="http://schemas.microsoft.com/office/powerpoint/2010/main" val="39429285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689F19E-782C-4812-872F-B1DE4CB6A64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16068" name="Rectangle 6"/>
          <p:cNvSpPr>
            <a:spLocks noGrp="1" noChangeArrowheads="1"/>
          </p:cNvSpPr>
          <p:nvPr>
            <p:ph type="title"/>
          </p:nvPr>
        </p:nvSpPr>
        <p:spPr/>
        <p:txBody>
          <a:bodyPr/>
          <a:lstStyle/>
          <a:p>
            <a:pPr eaLnBrk="1" hangingPunct="1">
              <a:defRPr/>
            </a:pPr>
            <a:r>
              <a:rPr lang="es-ES_tradnl" noProof="0" dirty="0">
                <a:latin typeface="Arial Narrow" charset="0"/>
              </a:rPr>
              <a:t>Control activo de los gerentes</a:t>
            </a:r>
            <a:endParaRPr lang="es-ES_tradnl" noProof="0" dirty="0">
              <a:latin typeface="Arial Narrow" charset="0"/>
              <a:cs typeface="+mj-cs"/>
            </a:endParaRPr>
          </a:p>
        </p:txBody>
      </p:sp>
      <p:sp>
        <p:nvSpPr>
          <p:cNvPr id="216066" name="Rectangle 3"/>
          <p:cNvSpPr>
            <a:spLocks noGrp="1" noChangeArrowheads="1"/>
          </p:cNvSpPr>
          <p:nvPr>
            <p:ph idx="1"/>
          </p:nvPr>
        </p:nvSpPr>
        <p:spPr>
          <a:xfrm>
            <a:off x="409575" y="1143000"/>
            <a:ext cx="5622735" cy="4983163"/>
          </a:xfrm>
        </p:spPr>
        <p:txBody>
          <a:bodyPr/>
          <a:lstStyle/>
          <a:p>
            <a:pPr marL="0" indent="0" eaLnBrk="1" hangingPunct="1">
              <a:buFont typeface="Wingdings" pitchFamily="2" charset="2"/>
              <a:buNone/>
              <a:defRPr/>
            </a:pPr>
            <a:r>
              <a:rPr lang="es-ES_tradnl" noProof="0" dirty="0">
                <a:ea typeface="+mn-ea"/>
                <a:cs typeface="+mn-cs"/>
              </a:rPr>
              <a:t>Las intervenciones sobre salud pública </a:t>
            </a:r>
            <a:br>
              <a:rPr lang="es-ES_tradnl" noProof="0" dirty="0">
                <a:ea typeface="+mn-ea"/>
                <a:cs typeface="+mn-cs"/>
              </a:rPr>
            </a:br>
            <a:r>
              <a:rPr lang="es-ES_tradnl" noProof="0" dirty="0">
                <a:ea typeface="+mn-ea"/>
                <a:cs typeface="+mn-cs"/>
              </a:rPr>
              <a:t>de la FDA: </a:t>
            </a:r>
            <a:endParaRPr lang="es-ES_tradnl" sz="2200" noProof="0" dirty="0">
              <a:ea typeface="+mn-ea"/>
              <a:cs typeface="+mn-cs"/>
            </a:endParaRPr>
          </a:p>
          <a:p>
            <a:pPr lvl="1" eaLnBrk="1" hangingPunct="1">
              <a:buFont typeface="Wingdings" pitchFamily="2" charset="2"/>
              <a:buChar char="l"/>
              <a:defRPr/>
            </a:pPr>
            <a:r>
              <a:rPr lang="es-ES_tradnl" noProof="0" dirty="0"/>
              <a:t>Demostración de conocimientos</a:t>
            </a:r>
          </a:p>
          <a:p>
            <a:pPr lvl="1" eaLnBrk="1" hangingPunct="1">
              <a:buFont typeface="Wingdings" pitchFamily="2" charset="2"/>
              <a:buChar char="l"/>
              <a:defRPr/>
            </a:pPr>
            <a:r>
              <a:rPr lang="es-ES_tradnl" noProof="0" dirty="0"/>
              <a:t>Controles de la salud de los empleados</a:t>
            </a:r>
          </a:p>
          <a:p>
            <a:pPr lvl="1" eaLnBrk="1" hangingPunct="1">
              <a:buFont typeface="Wingdings" pitchFamily="2" charset="2"/>
              <a:buChar char="l"/>
              <a:defRPr/>
            </a:pPr>
            <a:r>
              <a:rPr lang="es-ES_tradnl" noProof="0" dirty="0"/>
              <a:t>Control de las manos como vehículo de contaminación</a:t>
            </a:r>
          </a:p>
          <a:p>
            <a:pPr lvl="1" eaLnBrk="1" hangingPunct="1">
              <a:buFont typeface="Wingdings" pitchFamily="2" charset="2"/>
              <a:buChar char="l"/>
              <a:defRPr/>
            </a:pPr>
            <a:r>
              <a:rPr lang="es-ES_tradnl" noProof="0" dirty="0"/>
              <a:t>Parámetros de tiempo y temperatura para controlar patógenos</a:t>
            </a:r>
          </a:p>
          <a:p>
            <a:pPr lvl="1" eaLnBrk="1" hangingPunct="1">
              <a:buFont typeface="Wingdings" pitchFamily="2" charset="2"/>
              <a:buChar char="l"/>
              <a:defRPr/>
            </a:pPr>
            <a:r>
              <a:rPr lang="es-ES_tradnl" noProof="0" dirty="0"/>
              <a:t>Advertencias para los consumidores</a:t>
            </a:r>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8-9</a:t>
            </a:r>
          </a:p>
        </p:txBody>
      </p:sp>
    </p:spTree>
    <p:extLst>
      <p:ext uri="{BB962C8B-B14F-4D97-AF65-F5344CB8AC3E}">
        <p14:creationId xmlns:p14="http://schemas.microsoft.com/office/powerpoint/2010/main" val="223153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198563"/>
            <a:ext cx="1706562" cy="1101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34819" name="Rectangle 9"/>
          <p:cNvSpPr>
            <a:spLocks noGrp="1" noChangeArrowheads="1"/>
          </p:cNvSpPr>
          <p:nvPr>
            <p:ph type="title"/>
          </p:nvPr>
        </p:nvSpPr>
        <p:spPr>
          <a:xfrm>
            <a:off x="400050" y="34178"/>
            <a:ext cx="8307388" cy="781752"/>
          </a:xfrm>
        </p:spPr>
        <p:txBody>
          <a:bodyPr/>
          <a:lstStyle/>
          <a:p>
            <a:pPr eaLnBrk="1" hangingPunct="1">
              <a:lnSpc>
                <a:spcPct val="80000"/>
              </a:lnSpc>
              <a:defRPr/>
            </a:pPr>
            <a:r>
              <a:rPr lang="es-ES" dirty="0">
                <a:latin typeface="Arial Narrow" charset="0"/>
                <a:cs typeface="+mj-cs"/>
              </a:rPr>
              <a:t>Poblaciones con alto riesgo de contraer enfermedades transmitidas por alimentos</a:t>
            </a:r>
            <a:endParaRPr lang="en-US" dirty="0">
              <a:latin typeface="Arial Narrow" charset="0"/>
              <a:cs typeface="+mj-cs"/>
            </a:endParaRPr>
          </a:p>
        </p:txBody>
      </p:sp>
      <p:sp>
        <p:nvSpPr>
          <p:cNvPr id="30724" name="Rectangle 10"/>
          <p:cNvSpPr>
            <a:spLocks noGrp="1" noChangeArrowheads="1"/>
          </p:cNvSpPr>
          <p:nvPr>
            <p:ph idx="1"/>
          </p:nvPr>
        </p:nvSpPr>
        <p:spPr/>
        <p:txBody>
          <a:bodyPr/>
          <a:lstStyle/>
          <a:p>
            <a:pPr marL="0" indent="0" eaLnBrk="1" hangingPunct="1">
              <a:buFont typeface="Wingdings" pitchFamily="2" charset="2"/>
              <a:buNone/>
              <a:defRPr/>
            </a:pPr>
            <a:r>
              <a:rPr lang="es-ES_tradnl" dirty="0"/>
              <a:t>Estas personas corren un riesgo más alto de contraer una enfermedad transmitida por alimentos:</a:t>
            </a:r>
          </a:p>
          <a:p>
            <a:pPr lvl="1" eaLnBrk="1" hangingPunct="1">
              <a:buFont typeface="Wingdings" pitchFamily="2" charset="2"/>
              <a:buChar char="l"/>
              <a:defRPr/>
            </a:pPr>
            <a:r>
              <a:rPr lang="es-ES_tradnl" dirty="0"/>
              <a:t>Ancianos</a:t>
            </a:r>
          </a:p>
          <a:p>
            <a:pPr lvl="1" eaLnBrk="1" hangingPunct="1">
              <a:buFont typeface="Wingdings" pitchFamily="2" charset="2"/>
              <a:buChar char="l"/>
              <a:defRPr/>
            </a:pPr>
            <a:r>
              <a:rPr lang="es-ES_tradnl" dirty="0"/>
              <a:t>Niños en edad preescolar</a:t>
            </a:r>
          </a:p>
          <a:p>
            <a:pPr lvl="1" eaLnBrk="1" hangingPunct="1">
              <a:buFont typeface="Wingdings" pitchFamily="2" charset="2"/>
              <a:buChar char="l"/>
              <a:defRPr/>
            </a:pPr>
            <a:r>
              <a:rPr lang="es-ES_tradnl" dirty="0"/>
              <a:t>Personas con sistemas inmunológicos débiles</a:t>
            </a:r>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1-24</a:t>
            </a:r>
          </a:p>
        </p:txBody>
      </p:sp>
      <p:pic>
        <p:nvPicPr>
          <p:cNvPr id="17" name="Picture Placeholder 5"/>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22896" y="2425700"/>
            <a:ext cx="2101850" cy="1092200"/>
          </a:xfrm>
        </p:spPr>
      </p:pic>
      <p:pic>
        <p:nvPicPr>
          <p:cNvPr id="18" name="Picture Placeholder 6"/>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6381"/>
          <a:stretch/>
        </p:blipFill>
        <p:spPr>
          <a:xfrm>
            <a:off x="6522896" y="3657600"/>
            <a:ext cx="2101850" cy="1092200"/>
          </a:xfrm>
        </p:spPr>
      </p:pic>
      <p:pic>
        <p:nvPicPr>
          <p:cNvPr id="19" name="Picture Placeholder 4"/>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r="-7"/>
          <a:stretch/>
        </p:blipFill>
        <p:spPr>
          <a:xfrm>
            <a:off x="6523038" y="1243013"/>
            <a:ext cx="2101850" cy="1092200"/>
          </a:xfr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7"/>
          <p:cNvSpPr>
            <a:spLocks noGrp="1" noChangeArrowheads="1"/>
          </p:cNvSpPr>
          <p:nvPr>
            <p:ph type="title"/>
          </p:nvPr>
        </p:nvSpPr>
        <p:spPr>
          <a:xfrm>
            <a:off x="400050" y="-274657"/>
            <a:ext cx="8634768" cy="954107"/>
          </a:xfrm>
        </p:spPr>
        <p:txBody>
          <a:bodyPr/>
          <a:lstStyle/>
          <a:p>
            <a:pPr eaLnBrk="1" hangingPunct="1">
              <a:defRPr/>
            </a:pPr>
            <a:r>
              <a:rPr lang="es-ES_tradnl" noProof="0" dirty="0">
                <a:latin typeface="Arial Narrow" charset="0"/>
                <a:cs typeface="+mj-cs"/>
              </a:rPr>
              <a:t>Análisis de peligros para puntos críticos de control (HACCP)</a:t>
            </a:r>
          </a:p>
        </p:txBody>
      </p:sp>
      <p:sp>
        <p:nvSpPr>
          <p:cNvPr id="217090"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El Programa HACCP:</a:t>
            </a:r>
          </a:p>
          <a:p>
            <a:pPr lvl="1" eaLnBrk="1" hangingPunct="1">
              <a:defRPr/>
            </a:pPr>
            <a:r>
              <a:rPr lang="es-ES_tradnl" noProof="0" dirty="0">
                <a:latin typeface="Arial Narrow" charset="0"/>
              </a:rPr>
              <a:t>Identifica peligros importantes en puntos específicos del trayecto de un producto por el establecimiento.</a:t>
            </a:r>
          </a:p>
          <a:p>
            <a:pPr lvl="2" eaLnBrk="1" hangingPunct="1">
              <a:defRPr/>
            </a:pPr>
            <a:r>
              <a:rPr lang="es-ES_tradnl" noProof="0" dirty="0">
                <a:latin typeface="Arial Narrow" charset="0"/>
              </a:rPr>
              <a:t>Peligros biológicos, químicos o físicos</a:t>
            </a:r>
          </a:p>
          <a:p>
            <a:pPr lvl="1" eaLnBrk="1" hangingPunct="1">
              <a:defRPr/>
            </a:pPr>
            <a:r>
              <a:rPr lang="es-ES_tradnl" noProof="0" dirty="0">
                <a:latin typeface="Arial Narrow" charset="0"/>
              </a:rPr>
              <a:t>Identifica cómo prevenir, eliminar o reducir a niveles seguros estos peligro.</a:t>
            </a:r>
          </a:p>
          <a:p>
            <a:pPr lvl="1" eaLnBrk="1" hangingPunct="1">
              <a:defRPr/>
            </a:pPr>
            <a:r>
              <a:rPr lang="es-ES_tradnl" noProof="0" dirty="0">
                <a:latin typeface="Arial Narrow" charset="0"/>
              </a:rPr>
              <a:t>Se documenta en un plan escrito.</a:t>
            </a:r>
          </a:p>
          <a:p>
            <a:pPr lvl="2" eaLnBrk="1" hangingPunct="1">
              <a:defRPr/>
            </a:pPr>
            <a:r>
              <a:rPr lang="es-ES_tradnl" noProof="0" dirty="0">
                <a:latin typeface="Arial Narrow" charset="0"/>
              </a:rPr>
              <a:t>Este plan es específico para cada establecimiento, para su menú, clientes, equipo, procesos y operaciones</a:t>
            </a:r>
            <a:endParaRPr lang="es-ES_tradnl" noProof="0" dirty="0">
              <a:latin typeface="Arial Narrow" charset="0"/>
              <a:cs typeface="+mn-cs"/>
            </a:endParaRPr>
          </a:p>
          <a:p>
            <a:pPr marL="0" indent="0" eaLnBrk="1" hangingPunct="1">
              <a:defRPr/>
            </a:pPr>
            <a:endParaRPr lang="es-ES_tradnl" noProof="0"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8-10</a:t>
            </a:r>
          </a:p>
        </p:txBody>
      </p:sp>
    </p:spTree>
    <p:extLst>
      <p:ext uri="{BB962C8B-B14F-4D97-AF65-F5344CB8AC3E}">
        <p14:creationId xmlns:p14="http://schemas.microsoft.com/office/powerpoint/2010/main" val="411686856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984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19"/>
          <p:cNvSpPr>
            <a:spLocks noGrp="1" noChangeArrowheads="1"/>
          </p:cNvSpPr>
          <p:nvPr>
            <p:ph type="title"/>
          </p:nvPr>
        </p:nvSpPr>
        <p:spPr/>
        <p:txBody>
          <a:bodyPr/>
          <a:lstStyle/>
          <a:p>
            <a:pPr eaLnBrk="1" hangingPunct="1">
              <a:defRPr/>
            </a:pPr>
            <a:r>
              <a:rPr lang="es-ES_tradnl" noProof="0" dirty="0">
                <a:latin typeface="Arial Narrow" charset="0"/>
                <a:cs typeface="+mj-cs"/>
              </a:rPr>
              <a:t>Instalaciones seguras y manejo de plagas</a:t>
            </a:r>
          </a:p>
        </p:txBody>
      </p:sp>
      <p:sp>
        <p:nvSpPr>
          <p:cNvPr id="229378" name="Rectangle 3"/>
          <p:cNvSpPr>
            <a:spLocks noGrp="1" noChangeArrowheads="1"/>
          </p:cNvSpPr>
          <p:nvPr>
            <p:ph idx="1"/>
          </p:nvPr>
        </p:nvSpPr>
        <p:spPr>
          <a:noFill/>
        </p:spPr>
        <p:txBody>
          <a:bodyPr/>
          <a:lstStyle/>
          <a:p>
            <a:pPr marL="0" indent="0" eaLnBrk="1" hangingPunct="1">
              <a:defRPr/>
            </a:pPr>
            <a:r>
              <a:rPr lang="es-US" dirty="0">
                <a:latin typeface="Arial Narrow" charset="0"/>
                <a:cs typeface="+mn-cs"/>
              </a:rPr>
              <a:t>Objetivos:</a:t>
            </a:r>
          </a:p>
          <a:p>
            <a:pPr marL="0" lvl="1" indent="0" eaLnBrk="1" hangingPunct="1">
              <a:buNone/>
              <a:defRPr/>
            </a:pPr>
            <a:r>
              <a:rPr lang="es-US" dirty="0">
                <a:latin typeface="Arial Narrow" charset="0"/>
              </a:rPr>
              <a:t>Al final de este capítulo, usted podrá identificar lo siguiente:</a:t>
            </a:r>
          </a:p>
          <a:p>
            <a:pPr lvl="1" eaLnBrk="1" hangingPunct="1">
              <a:defRPr/>
            </a:pPr>
            <a:r>
              <a:rPr lang="es-US" dirty="0">
                <a:latin typeface="Arial Narrow" charset="0"/>
              </a:rPr>
              <a:t>Cómo seleccionar material y equipo que sean seguros para usar en establecimientos de servicio de alimentos.</a:t>
            </a:r>
          </a:p>
          <a:p>
            <a:pPr lvl="1" eaLnBrk="1" hangingPunct="1">
              <a:defRPr/>
            </a:pPr>
            <a:r>
              <a:rPr lang="es-US" dirty="0">
                <a:latin typeface="Arial Narrow" charset="0"/>
              </a:rPr>
              <a:t>Cómo instalar y dar mantenimiento al equipo.</a:t>
            </a:r>
          </a:p>
          <a:p>
            <a:pPr lvl="1" eaLnBrk="1" hangingPunct="1">
              <a:defRPr/>
            </a:pPr>
            <a:r>
              <a:rPr lang="es-US" dirty="0">
                <a:latin typeface="Arial Narrow" charset="0"/>
              </a:rPr>
              <a:t>Cómo evitar peligros a la seguridad de los alimentos causados por los servicios públicos.</a:t>
            </a:r>
          </a:p>
          <a:p>
            <a:pPr lvl="1" eaLnBrk="1" hangingPunct="1">
              <a:defRPr/>
            </a:pPr>
            <a:r>
              <a:rPr lang="es-US" dirty="0">
                <a:latin typeface="Arial Narrow" charset="0"/>
              </a:rPr>
              <a:t>Cómo dar mantenimiento a sus instalaciones.</a:t>
            </a:r>
          </a:p>
          <a:p>
            <a:pPr lvl="1" eaLnBrk="1" hangingPunct="1">
              <a:defRPr/>
            </a:pPr>
            <a:r>
              <a:rPr lang="es-US" dirty="0">
                <a:latin typeface="Arial Narrow" charset="0"/>
              </a:rPr>
              <a:t>Cómo manejar casos de emergencia.</a:t>
            </a:r>
          </a:p>
          <a:p>
            <a:pPr lvl="1" eaLnBrk="1" hangingPunct="1">
              <a:defRPr/>
            </a:pPr>
            <a:r>
              <a:rPr lang="es-US" dirty="0">
                <a:latin typeface="Arial Narrow" charset="0"/>
              </a:rPr>
              <a:t>Cómo prevenir y controlar las plagas.</a:t>
            </a:r>
          </a:p>
        </p:txBody>
      </p:sp>
      <p:sp>
        <p:nvSpPr>
          <p:cNvPr id="2293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a:t>
            </a:r>
          </a:p>
        </p:txBody>
      </p:sp>
    </p:spTree>
    <p:extLst>
      <p:ext uri="{BB962C8B-B14F-4D97-AF65-F5344CB8AC3E}">
        <p14:creationId xmlns:p14="http://schemas.microsoft.com/office/powerpoint/2010/main" val="254514966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9"/>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cs typeface="+mj-cs"/>
              </a:rPr>
              <a:t>Requerimientos para el interior de un establecimiento seguro</a:t>
            </a:r>
          </a:p>
        </p:txBody>
      </p:sp>
      <p:sp>
        <p:nvSpPr>
          <p:cNvPr id="230402" name="Rectangle 3"/>
          <p:cNvSpPr>
            <a:spLocks noGrp="1" noChangeArrowheads="1"/>
          </p:cNvSpPr>
          <p:nvPr>
            <p:ph idx="1"/>
          </p:nvPr>
        </p:nvSpPr>
        <p:spPr/>
        <p:txBody>
          <a:bodyPr/>
          <a:lstStyle/>
          <a:p>
            <a:pPr marL="0" indent="0" eaLnBrk="1" hangingPunct="1">
              <a:spcBef>
                <a:spcPct val="0"/>
              </a:spcBef>
              <a:buClrTx/>
              <a:buSzTx/>
              <a:buFontTx/>
              <a:buNone/>
              <a:defRPr/>
            </a:pPr>
            <a:r>
              <a:rPr lang="es-ES_tradnl" noProof="0" dirty="0">
                <a:latin typeface="Arial Narrow" charset="0"/>
                <a:cs typeface="Times New Roman" charset="0"/>
              </a:rPr>
              <a:t>Pisos, paredes y techos:</a:t>
            </a:r>
            <a:endParaRPr lang="es-ES_tradnl" noProof="0" dirty="0">
              <a:latin typeface="Arial Narrow" charset="0"/>
              <a:cs typeface="+mn-cs"/>
            </a:endParaRPr>
          </a:p>
          <a:p>
            <a:pPr lvl="1" eaLnBrk="1" hangingPunct="1">
              <a:defRPr/>
            </a:pPr>
            <a:r>
              <a:rPr lang="es-ES_tradnl" noProof="0" dirty="0">
                <a:latin typeface="Arial Narrow" charset="0"/>
              </a:rPr>
              <a:t>Hechos de material liso y durable para que sea más fácil limpiarlos.</a:t>
            </a:r>
          </a:p>
          <a:p>
            <a:pPr lvl="1" eaLnBrk="1" hangingPunct="1">
              <a:defRPr/>
            </a:pPr>
            <a:r>
              <a:rPr lang="es-ES_tradnl" noProof="0" dirty="0">
                <a:latin typeface="Arial Narrow" charset="0"/>
              </a:rPr>
              <a:t>Deles mantenimiento frecuente.</a:t>
            </a:r>
          </a:p>
          <a:p>
            <a:pPr lvl="1" eaLnBrk="1" hangingPunct="1">
              <a:defRPr/>
            </a:pPr>
            <a:r>
              <a:rPr lang="es-ES_tradnl" noProof="0" dirty="0">
                <a:latin typeface="Arial Narrow" charset="0"/>
              </a:rPr>
              <a:t>Instale molduras entre el piso y la pared.</a:t>
            </a:r>
            <a:endParaRPr lang="es-ES_tradnl" noProof="0" dirty="0"/>
          </a:p>
          <a:p>
            <a:pPr lvl="1" eaLnBrk="1" hangingPunct="1">
              <a:defRPr/>
            </a:pPr>
            <a:r>
              <a:rPr lang="es-ES_tradnl" noProof="0" dirty="0">
                <a:latin typeface="Arial Narrow" charset="0"/>
              </a:rPr>
              <a:t>Si los pisos tienen agua estancada, elimine el agua lo antes posible.</a:t>
            </a:r>
          </a:p>
          <a:p>
            <a:pPr lvl="1" eaLnBrk="1" hangingPunct="1">
              <a:defRPr/>
            </a:pPr>
            <a:endParaRPr lang="es-ES_tradnl" noProof="0" dirty="0">
              <a:latin typeface="Arial Narrow" charset="0"/>
            </a:endParaRP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a:t>
            </a:r>
          </a:p>
        </p:txBody>
      </p:sp>
    </p:spTree>
    <p:extLst>
      <p:ext uri="{BB962C8B-B14F-4D97-AF65-F5344CB8AC3E}">
        <p14:creationId xmlns:p14="http://schemas.microsoft.com/office/powerpoint/2010/main" val="31439621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a:xfrm>
            <a:off x="400050" y="156230"/>
            <a:ext cx="8307388" cy="523220"/>
          </a:xfrm>
        </p:spPr>
        <p:txBody>
          <a:bodyPr/>
          <a:lstStyle/>
          <a:p>
            <a:pPr eaLnBrk="1" hangingPunct="1">
              <a:defRPr/>
            </a:pPr>
            <a:r>
              <a:rPr lang="es-MX" dirty="0">
                <a:latin typeface="Arial Narrow" charset="0"/>
                <a:cs typeface="+mj-cs"/>
              </a:rPr>
              <a:t>Selección de equipo</a:t>
            </a:r>
          </a:p>
        </p:txBody>
      </p:sp>
      <p:sp>
        <p:nvSpPr>
          <p:cNvPr id="236546" name="Rectangle 3"/>
          <p:cNvSpPr>
            <a:spLocks noGrp="1" noChangeArrowheads="1"/>
          </p:cNvSpPr>
          <p:nvPr>
            <p:ph idx="1"/>
          </p:nvPr>
        </p:nvSpPr>
        <p:spPr>
          <a:xfrm>
            <a:off x="409575" y="1143000"/>
            <a:ext cx="5788025" cy="4983163"/>
          </a:xfrm>
        </p:spPr>
        <p:txBody>
          <a:bodyPr/>
          <a:lstStyle/>
          <a:p>
            <a:pPr marL="0" indent="0" eaLnBrk="1" hangingPunct="1">
              <a:lnSpc>
                <a:spcPct val="80000"/>
              </a:lnSpc>
              <a:defRPr/>
            </a:pPr>
            <a:r>
              <a:rPr lang="es-MX" dirty="0">
                <a:latin typeface="Arial Narrow" charset="0"/>
                <a:cs typeface="+mn-cs"/>
              </a:rPr>
              <a:t>El equipo que se usa para alimentos debe ser: </a:t>
            </a:r>
            <a:endParaRPr lang="es-MX" i="1" dirty="0">
              <a:latin typeface="Arial Narrow" charset="0"/>
              <a:cs typeface="+mn-cs"/>
            </a:endParaRPr>
          </a:p>
          <a:p>
            <a:pPr lvl="1" eaLnBrk="1" hangingPunct="1">
              <a:defRPr/>
            </a:pPr>
            <a:r>
              <a:rPr lang="es-MX" dirty="0">
                <a:latin typeface="Arial Narrow" charset="0"/>
              </a:rPr>
              <a:t>Liso</a:t>
            </a:r>
          </a:p>
          <a:p>
            <a:pPr lvl="1" eaLnBrk="1" hangingPunct="1">
              <a:defRPr/>
            </a:pPr>
            <a:r>
              <a:rPr lang="es-MX" dirty="0">
                <a:latin typeface="Arial Narrow" charset="0"/>
              </a:rPr>
              <a:t>Fácil de limpiar</a:t>
            </a:r>
          </a:p>
          <a:p>
            <a:pPr lvl="1">
              <a:spcAft>
                <a:spcPts val="0"/>
              </a:spcAft>
              <a:buFont typeface="Wingdings"/>
              <a:buChar char="l"/>
            </a:pPr>
            <a:r>
              <a:rPr lang="es-MX" dirty="0">
                <a:ea typeface="ＭＳ Ｐゴシック"/>
                <a:cs typeface="ＭＳ Ｐゴシック"/>
              </a:rPr>
              <a:t>Duradero</a:t>
            </a:r>
          </a:p>
          <a:p>
            <a:pPr lvl="1">
              <a:spcAft>
                <a:spcPts val="0"/>
              </a:spcAft>
              <a:buFont typeface="Wingdings"/>
              <a:buChar char="l"/>
            </a:pPr>
            <a:r>
              <a:rPr lang="es-MX" dirty="0">
                <a:ea typeface="ＭＳ Ｐゴシック"/>
                <a:cs typeface="ＭＳ Ｐゴシック"/>
              </a:rPr>
              <a:t>Resistente a daños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9-4</a:t>
            </a:r>
          </a:p>
        </p:txBody>
      </p:sp>
    </p:spTree>
    <p:extLst>
      <p:ext uri="{BB962C8B-B14F-4D97-AF65-F5344CB8AC3E}">
        <p14:creationId xmlns:p14="http://schemas.microsoft.com/office/powerpoint/2010/main" val="270402003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es-MX" dirty="0">
                <a:latin typeface="Arial Narrow" charset="0"/>
              </a:rPr>
              <a:t>Algunas organizaciones:</a:t>
            </a:r>
          </a:p>
          <a:p>
            <a:pPr lvl="1" eaLnBrk="1" hangingPunct="1">
              <a:defRPr/>
            </a:pPr>
            <a:r>
              <a:rPr lang="es-MX" dirty="0">
                <a:latin typeface="Arial Narrow" charset="0"/>
              </a:rPr>
              <a:t>Desarrollan estándares para el diseño higiénico y la construcción de equipos</a:t>
            </a:r>
          </a:p>
          <a:p>
            <a:pPr lvl="1" eaLnBrk="1" hangingPunct="1">
              <a:defRPr/>
            </a:pPr>
            <a:r>
              <a:rPr lang="es-MX" dirty="0">
                <a:latin typeface="Arial Narrow" charset="0"/>
              </a:rPr>
              <a:t>Certifican el equipo que cumple con estos estándares</a:t>
            </a:r>
          </a:p>
          <a:p>
            <a:pPr lvl="1" eaLnBrk="1" hangingPunct="1">
              <a:defRPr/>
            </a:pPr>
            <a:r>
              <a:rPr lang="es-MX" dirty="0">
                <a:latin typeface="Arial Narrow" charset="0"/>
              </a:rPr>
              <a:t>Deben estar acreditadas por ANSI</a:t>
            </a:r>
          </a:p>
          <a:p>
            <a:pPr marL="0" indent="0" eaLnBrk="1" hangingPunct="1">
              <a:defRPr/>
            </a:pPr>
            <a:r>
              <a:rPr lang="es-MX" dirty="0">
                <a:latin typeface="Arial Narrow" charset="0"/>
                <a:cs typeface="+mn-cs"/>
              </a:rPr>
              <a:t>Otras organizaciones:</a:t>
            </a:r>
          </a:p>
          <a:p>
            <a:pPr lvl="1" eaLnBrk="1" hangingPunct="1">
              <a:defRPr/>
            </a:pPr>
            <a:r>
              <a:rPr lang="es-MX" dirty="0">
                <a:latin typeface="Arial Narrow" charset="0"/>
              </a:rPr>
              <a:t>Clasifican los equipos que cumplen con los estándares desarrollados por otros</a:t>
            </a:r>
          </a:p>
          <a:p>
            <a:pPr lvl="1" eaLnBrk="1" hangingPunct="1">
              <a:defRPr/>
            </a:pPr>
            <a:r>
              <a:rPr lang="es-MX" dirty="0">
                <a:latin typeface="Arial Narrow" charset="0"/>
              </a:rPr>
              <a:t>Deben estar acreditadas por ANSI</a:t>
            </a:r>
          </a:p>
          <a:p>
            <a:pPr lvl="1" eaLnBrk="1" hangingPunct="1">
              <a:defRPr/>
            </a:pPr>
            <a:endParaRPr lang="es-MX" dirty="0">
              <a:latin typeface="Arial Narrow" charset="0"/>
            </a:endParaRPr>
          </a:p>
          <a:p>
            <a:pPr lvl="1" eaLnBrk="1" hangingPunct="1">
              <a:defRPr/>
            </a:pPr>
            <a:endParaRPr lang="es-MX"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9-5</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s-MX" dirty="0">
                <a:latin typeface="Arial Narrow" charset="0"/>
              </a:rPr>
              <a:t>Selección de equipo</a:t>
            </a:r>
            <a:endParaRPr lang="en-US" dirty="0">
              <a:latin typeface="Arial Narrow" charset="0"/>
              <a:cs typeface="+mj-cs"/>
            </a:endParaRPr>
          </a:p>
        </p:txBody>
      </p:sp>
    </p:spTree>
    <p:extLst>
      <p:ext uri="{BB962C8B-B14F-4D97-AF65-F5344CB8AC3E}">
        <p14:creationId xmlns:p14="http://schemas.microsoft.com/office/powerpoint/2010/main" val="27343713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a:xfrm>
            <a:off x="409575" y="1143000"/>
            <a:ext cx="6414558" cy="4983163"/>
          </a:xfrm>
        </p:spPr>
        <p:txBody>
          <a:bodyPr/>
          <a:lstStyle/>
          <a:p>
            <a:pPr marL="0" indent="0" eaLnBrk="1" hangingPunct="1">
              <a:defRPr/>
            </a:pPr>
            <a:r>
              <a:rPr lang="es-MX" dirty="0">
                <a:latin typeface="Arial Narrow" charset="0"/>
              </a:rPr>
              <a:t>Al momento de comprar equipo debe buscar:</a:t>
            </a:r>
          </a:p>
          <a:p>
            <a:pPr lvl="1" eaLnBrk="1" hangingPunct="1">
              <a:defRPr/>
            </a:pPr>
            <a:r>
              <a:rPr lang="es-MX" dirty="0">
                <a:latin typeface="Arial Narrow" charset="0"/>
              </a:rPr>
              <a:t>Que tenga la marca </a:t>
            </a:r>
            <a:r>
              <a:rPr lang="es-MX" dirty="0" err="1">
                <a:latin typeface="Arial Narrow" charset="0"/>
              </a:rPr>
              <a:t>NSF</a:t>
            </a:r>
            <a:endParaRPr lang="es-MX" dirty="0">
              <a:latin typeface="Arial Narrow" charset="0"/>
            </a:endParaRPr>
          </a:p>
          <a:p>
            <a:pPr lvl="1" eaLnBrk="1" hangingPunct="1">
              <a:defRPr/>
            </a:pPr>
            <a:r>
              <a:rPr lang="es-MX" dirty="0">
                <a:latin typeface="Arial Narrow" charset="0"/>
              </a:rPr>
              <a:t>Que tenga la marca clasificada </a:t>
            </a:r>
            <a:r>
              <a:rPr lang="es-MX" dirty="0" err="1">
                <a:latin typeface="Arial Narrow" charset="0"/>
              </a:rPr>
              <a:t>UL</a:t>
            </a:r>
            <a:r>
              <a:rPr lang="es-MX" dirty="0">
                <a:latin typeface="Arial Narrow" charset="0"/>
              </a:rPr>
              <a:t> </a:t>
            </a:r>
            <a:r>
              <a:rPr lang="es-MX" dirty="0" err="1">
                <a:latin typeface="Arial Narrow" charset="0"/>
              </a:rPr>
              <a:t>EPH</a:t>
            </a:r>
            <a:endParaRPr lang="es-MX" dirty="0">
              <a:latin typeface="Arial Narrow" charset="0"/>
            </a:endParaRPr>
          </a:p>
          <a:p>
            <a:pPr lvl="1" eaLnBrk="1" hangingPunct="1">
              <a:defRPr/>
            </a:pPr>
            <a:r>
              <a:rPr lang="es-MX" dirty="0">
                <a:latin typeface="Arial Narrow" charset="0"/>
              </a:rPr>
              <a:t>Que tenga la </a:t>
            </a:r>
            <a:r>
              <a:rPr lang="es-MX" dirty="0"/>
              <a:t>marca de certificación </a:t>
            </a:r>
            <a:r>
              <a:rPr lang="es-MX" dirty="0" err="1"/>
              <a:t>ETL</a:t>
            </a:r>
            <a:endParaRPr lang="es-MX"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9-6</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s-MX" dirty="0">
                <a:latin typeface="Arial Narrow" charset="0"/>
              </a:rPr>
              <a:t>Selección de equipo</a:t>
            </a:r>
            <a:endParaRPr lang="en-US" dirty="0">
              <a:latin typeface="Arial Narrow" charset="0"/>
              <a:cs typeface="+mj-cs"/>
            </a:endParaRPr>
          </a:p>
        </p:txBody>
      </p:sp>
    </p:spTree>
    <p:extLst>
      <p:ext uri="{BB962C8B-B14F-4D97-AF65-F5344CB8AC3E}">
        <p14:creationId xmlns:p14="http://schemas.microsoft.com/office/powerpoint/2010/main" val="31444206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p:cNvSpPr>
            <a:spLocks noChangeArrowheads="1"/>
          </p:cNvSpPr>
          <p:nvPr/>
        </p:nvSpPr>
        <p:spPr bwMode="auto">
          <a:xfrm>
            <a:off x="-3300033" y="1546761"/>
            <a:ext cx="4910328" cy="48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lvl="1">
              <a:spcBef>
                <a:spcPts val="900"/>
              </a:spcBef>
              <a:buClr>
                <a:schemeClr val="accent1"/>
              </a:buClr>
              <a:buSzPct val="75000"/>
              <a:defRPr/>
            </a:pPr>
            <a:endParaRPr lang="en-US" sz="2200" b="0" dirty="0">
              <a:solidFill>
                <a:srgbClr val="231F20"/>
              </a:solidFill>
              <a:latin typeface="+mj-lt"/>
              <a:ea typeface="+mn-ea"/>
              <a:cs typeface="+mn-cs"/>
            </a:endParaRPr>
          </a:p>
          <a:p>
            <a:pPr marL="571500" lvl="1" indent="-457200">
              <a:lnSpc>
                <a:spcPct val="90000"/>
              </a:lnSpc>
              <a:spcBef>
                <a:spcPct val="50000"/>
              </a:spcBef>
              <a:buClr>
                <a:srgbClr val="0093D3"/>
              </a:buClr>
              <a:buSzPct val="75000"/>
              <a:buFont typeface="Wingdings" pitchFamily="2" charset="2"/>
              <a:buChar char="l"/>
              <a:defRPr/>
            </a:pPr>
            <a:endParaRPr lang="en-US" sz="2200" dirty="0">
              <a:solidFill>
                <a:srgbClr val="231F20"/>
              </a:solidFill>
              <a:ea typeface="+mn-ea"/>
              <a:cs typeface="+mn-cs"/>
            </a:endParaRPr>
          </a:p>
        </p:txBody>
      </p:sp>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9-7</a:t>
            </a:r>
          </a:p>
        </p:txBody>
      </p:sp>
      <p:pic>
        <p:nvPicPr>
          <p:cNvPr id="9" name="Picture Placeholder 8">
            <a:extLst>
              <a:ext uri="{FF2B5EF4-FFF2-40B4-BE49-F238E27FC236}">
                <a16:creationId xmlns:a16="http://schemas.microsoft.com/office/drawing/2014/main" id="{E0C2942D-9937-4CDE-AA33-DE0638DDC21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2452" name="Rectangle 8"/>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rPr>
              <a:t>Requerimientos para el interior de un establecimiento seguro</a:t>
            </a:r>
            <a:endParaRPr lang="es-ES_tradnl" noProof="0" dirty="0">
              <a:latin typeface="Arial Narrow" charset="0"/>
              <a:cs typeface="+mj-cs"/>
            </a:endParaRPr>
          </a:p>
        </p:txBody>
      </p:sp>
      <p:sp>
        <p:nvSpPr>
          <p:cNvPr id="5" name="Content Placeholder 4"/>
          <p:cNvSpPr>
            <a:spLocks noGrp="1"/>
          </p:cNvSpPr>
          <p:nvPr>
            <p:ph idx="1"/>
          </p:nvPr>
        </p:nvSpPr>
        <p:spPr/>
        <p:txBody>
          <a:bodyPr/>
          <a:lstStyle/>
          <a:p>
            <a:pPr>
              <a:defRPr/>
            </a:pPr>
            <a:r>
              <a:rPr lang="es-US" dirty="0">
                <a:latin typeface="Arial Narrow" charset="0"/>
                <a:cs typeface="+mn-cs"/>
              </a:rPr>
              <a:t>Cómo instalar el equipo:</a:t>
            </a:r>
          </a:p>
          <a:p>
            <a:pPr marL="0" lvl="1" indent="0" eaLnBrk="1" hangingPunct="1">
              <a:buNone/>
              <a:defRPr/>
            </a:pPr>
            <a:r>
              <a:rPr lang="es-US" dirty="0">
                <a:latin typeface="Arial Narrow" charset="0"/>
              </a:rPr>
              <a:t>El equipo montado en el piso debe estar:</a:t>
            </a:r>
          </a:p>
          <a:p>
            <a:pPr lvl="1" eaLnBrk="1" hangingPunct="1">
              <a:defRPr/>
            </a:pPr>
            <a:r>
              <a:rPr lang="es-US" dirty="0">
                <a:latin typeface="Arial Narrow" charset="0"/>
              </a:rPr>
              <a:t>Montado en patas de por lo menos seis pulgadas (15 centímetros) de alto.</a:t>
            </a:r>
          </a:p>
          <a:p>
            <a:pPr lvl="1" eaLnBrk="1" hangingPunct="1">
              <a:defRPr/>
            </a:pPr>
            <a:r>
              <a:rPr lang="es-US" dirty="0">
                <a:latin typeface="Arial Narrow" charset="0"/>
              </a:rPr>
              <a:t>Sellado a una base de mampostería.</a:t>
            </a:r>
          </a:p>
        </p:txBody>
      </p:sp>
      <p:pic>
        <p:nvPicPr>
          <p:cNvPr id="3" name="Picture 2"/>
          <p:cNvPicPr>
            <a:picLocks noChangeAspect="1"/>
          </p:cNvPicPr>
          <p:nvPr/>
        </p:nvPicPr>
        <p:blipFill>
          <a:blip r:embed="rId4"/>
          <a:stretch>
            <a:fillRect/>
          </a:stretch>
        </p:blipFill>
        <p:spPr>
          <a:xfrm>
            <a:off x="7141464" y="2374198"/>
            <a:ext cx="675386" cy="692484"/>
          </a:xfrm>
          <a:prstGeom prst="rect">
            <a:avLst/>
          </a:prstGeom>
        </p:spPr>
      </p:pic>
    </p:spTree>
    <p:extLst>
      <p:ext uri="{BB962C8B-B14F-4D97-AF65-F5344CB8AC3E}">
        <p14:creationId xmlns:p14="http://schemas.microsoft.com/office/powerpoint/2010/main" val="35535910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p:cNvSpPr>
            <a:spLocks noChangeArrowheads="1"/>
          </p:cNvSpPr>
          <p:nvPr/>
        </p:nvSpPr>
        <p:spPr bwMode="auto">
          <a:xfrm>
            <a:off x="-3347534" y="1431374"/>
            <a:ext cx="4910328" cy="48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lvl="1">
              <a:spcBef>
                <a:spcPts val="900"/>
              </a:spcBef>
              <a:buClr>
                <a:schemeClr val="accent1"/>
              </a:buClr>
              <a:buSzPct val="75000"/>
              <a:defRPr/>
            </a:pPr>
            <a:endParaRPr lang="en-US" sz="2200" b="0" dirty="0">
              <a:solidFill>
                <a:srgbClr val="231F20"/>
              </a:solidFill>
              <a:latin typeface="+mj-lt"/>
              <a:ea typeface="+mn-ea"/>
              <a:cs typeface="+mn-cs"/>
            </a:endParaRPr>
          </a:p>
          <a:p>
            <a:pPr marL="571500" lvl="1" indent="-457200">
              <a:lnSpc>
                <a:spcPct val="90000"/>
              </a:lnSpc>
              <a:spcBef>
                <a:spcPct val="50000"/>
              </a:spcBef>
              <a:buClr>
                <a:srgbClr val="0093D3"/>
              </a:buClr>
              <a:buSzPct val="75000"/>
              <a:buFont typeface="Wingdings" pitchFamily="2" charset="2"/>
              <a:buChar char="l"/>
              <a:defRPr/>
            </a:pPr>
            <a:endParaRPr lang="en-US" sz="2200" dirty="0">
              <a:solidFill>
                <a:srgbClr val="231F20"/>
              </a:solidFill>
              <a:ea typeface="+mn-ea"/>
              <a:cs typeface="+mn-cs"/>
            </a:endParaRPr>
          </a:p>
        </p:txBody>
      </p:sp>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9-8</a:t>
            </a:r>
          </a:p>
        </p:txBody>
      </p:sp>
      <p:pic>
        <p:nvPicPr>
          <p:cNvPr id="3" name="Picture Placeholder 2">
            <a:extLst>
              <a:ext uri="{FF2B5EF4-FFF2-40B4-BE49-F238E27FC236}">
                <a16:creationId xmlns:a16="http://schemas.microsoft.com/office/drawing/2014/main" id="{3B94E836-7CDA-4202-8DFD-FF9F8C71E99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2452" name="Rectangle 8"/>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rPr>
              <a:t>Requerimientos para el interior de un establecimiento seguro</a:t>
            </a:r>
            <a:endParaRPr lang="es-ES_tradnl" noProof="0" dirty="0">
              <a:latin typeface="Arial Narrow" charset="0"/>
              <a:cs typeface="+mj-cs"/>
            </a:endParaRPr>
          </a:p>
        </p:txBody>
      </p:sp>
      <p:sp>
        <p:nvSpPr>
          <p:cNvPr id="4" name="Content Placeholder 3"/>
          <p:cNvSpPr>
            <a:spLocks noGrp="1"/>
          </p:cNvSpPr>
          <p:nvPr>
            <p:ph idx="1"/>
          </p:nvPr>
        </p:nvSpPr>
        <p:spPr/>
        <p:txBody>
          <a:bodyPr/>
          <a:lstStyle/>
          <a:p>
            <a:pPr>
              <a:defRPr/>
            </a:pPr>
            <a:r>
              <a:rPr lang="es-US" dirty="0">
                <a:latin typeface="Arial Narrow" charset="0"/>
              </a:rPr>
              <a:t>Cómo instalar el equipo:</a:t>
            </a:r>
          </a:p>
          <a:p>
            <a:pPr marL="0" lvl="1" indent="0">
              <a:lnSpc>
                <a:spcPct val="90000"/>
              </a:lnSpc>
              <a:buClr>
                <a:srgbClr val="005CAB"/>
              </a:buClr>
              <a:buNone/>
              <a:defRPr/>
            </a:pPr>
            <a:r>
              <a:rPr lang="es-US" dirty="0">
                <a:latin typeface="Arial Narrow" charset="0"/>
              </a:rPr>
              <a:t>El equipo sobre mesas debe estar:</a:t>
            </a:r>
          </a:p>
          <a:p>
            <a:pPr lvl="1" eaLnBrk="1" hangingPunct="1">
              <a:defRPr/>
            </a:pPr>
            <a:r>
              <a:rPr lang="es-US" dirty="0">
                <a:latin typeface="Arial Narrow" charset="0"/>
              </a:rPr>
              <a:t>Montado en patas de por lo menos cuatro pulgadas (10 centímetros) de alto.</a:t>
            </a:r>
          </a:p>
          <a:p>
            <a:pPr lvl="1" eaLnBrk="1" hangingPunct="1">
              <a:defRPr/>
            </a:pPr>
            <a:r>
              <a:rPr lang="es-US" kern="1200" dirty="0"/>
              <a:t>Sellado al tablero de la mesa.</a:t>
            </a:r>
            <a:endParaRPr lang="es-US" dirty="0">
              <a:latin typeface="Arial Narrow" charset="0"/>
            </a:endParaRPr>
          </a:p>
        </p:txBody>
      </p:sp>
      <p:pic>
        <p:nvPicPr>
          <p:cNvPr id="5" name="Picture 4"/>
          <p:cNvPicPr>
            <a:picLocks noChangeAspect="1"/>
          </p:cNvPicPr>
          <p:nvPr/>
        </p:nvPicPr>
        <p:blipFill>
          <a:blip r:embed="rId4"/>
          <a:stretch>
            <a:fillRect/>
          </a:stretch>
        </p:blipFill>
        <p:spPr>
          <a:xfrm>
            <a:off x="6949440" y="2599047"/>
            <a:ext cx="723138" cy="655645"/>
          </a:xfrm>
          <a:prstGeom prst="rect">
            <a:avLst/>
          </a:prstGeom>
        </p:spPr>
      </p:pic>
    </p:spTree>
    <p:extLst>
      <p:ext uri="{BB962C8B-B14F-4D97-AF65-F5344CB8AC3E}">
        <p14:creationId xmlns:p14="http://schemas.microsoft.com/office/powerpoint/2010/main" val="391376202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8"/>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rPr>
              <a:t>Requerimientos para el interior de un establecimiento seguro</a:t>
            </a:r>
            <a:endParaRPr lang="es-ES_tradnl" noProof="0" dirty="0">
              <a:latin typeface="Arial Narrow" charset="0"/>
              <a:cs typeface="+mj-cs"/>
            </a:endParaRPr>
          </a:p>
        </p:txBody>
      </p:sp>
      <p:sp>
        <p:nvSpPr>
          <p:cNvPr id="234498"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Después de instalar el equipo:</a:t>
            </a:r>
          </a:p>
          <a:p>
            <a:pPr lvl="1">
              <a:spcAft>
                <a:spcPts val="0"/>
              </a:spcAft>
              <a:buFont typeface="Wingdings"/>
              <a:buChar char="l"/>
            </a:pPr>
            <a:r>
              <a:rPr lang="es-ES_tradnl" noProof="0" dirty="0">
                <a:ea typeface="ＭＳ Ｐゴシック"/>
                <a:cs typeface="ＭＳ Ｐゴシック"/>
              </a:rPr>
              <a:t>Debe recibir mantenimiento con frecuencia.</a:t>
            </a:r>
          </a:p>
          <a:p>
            <a:pPr lvl="1">
              <a:spcAft>
                <a:spcPts val="0"/>
              </a:spcAft>
              <a:buFont typeface="Wingdings"/>
              <a:buChar char="l"/>
            </a:pPr>
            <a:r>
              <a:rPr lang="es-ES_tradnl" noProof="0" dirty="0">
                <a:ea typeface="ＭＳ Ｐゴシック"/>
                <a:cs typeface="ＭＳ Ｐゴシック"/>
              </a:rPr>
              <a:t>Sólo personal calificado debe darle mantenimiento.</a:t>
            </a:r>
          </a:p>
          <a:p>
            <a:pPr lvl="1">
              <a:spcAft>
                <a:spcPts val="0"/>
              </a:spcAft>
              <a:buFont typeface="Wingdings"/>
              <a:buChar char="l"/>
            </a:pPr>
            <a:r>
              <a:rPr lang="es-ES_tradnl" noProof="0" dirty="0">
                <a:ea typeface="ＭＳ Ｐゴシック"/>
                <a:cs typeface="ＭＳ Ｐゴシック"/>
              </a:rPr>
              <a:t>Haga una programación del mantenimiento con el proveedor o el fabricante.</a:t>
            </a:r>
          </a:p>
          <a:p>
            <a:pPr lvl="1">
              <a:spcAft>
                <a:spcPts val="0"/>
              </a:spcAft>
              <a:buFont typeface="Wingdings"/>
              <a:buChar char="l"/>
            </a:pPr>
            <a:r>
              <a:rPr lang="es-ES_tradnl" noProof="0" dirty="0">
                <a:ea typeface="ＭＳ Ｐゴシック"/>
                <a:cs typeface="ＭＳ Ｐゴシック"/>
              </a:rPr>
              <a:t>Revise el equipo con frecuencia para asegurarse de que funcione correctamente.</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9-9</a:t>
            </a:r>
          </a:p>
        </p:txBody>
      </p:sp>
      <p:pic>
        <p:nvPicPr>
          <p:cNvPr id="2" name="Picture 1" descr="6e_c09_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243013"/>
            <a:ext cx="2103120" cy="1402080"/>
          </a:xfrm>
          <a:prstGeom prst="rect">
            <a:avLst/>
          </a:prstGeom>
        </p:spPr>
      </p:pic>
    </p:spTree>
    <p:extLst>
      <p:ext uri="{BB962C8B-B14F-4D97-AF65-F5344CB8AC3E}">
        <p14:creationId xmlns:p14="http://schemas.microsoft.com/office/powerpoint/2010/main" val="2968978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3" name="Content Placeholder 2"/>
          <p:cNvSpPr>
            <a:spLocks noGrp="1"/>
          </p:cNvSpPr>
          <p:nvPr>
            <p:ph idx="1"/>
          </p:nvPr>
        </p:nvSpPr>
        <p:spPr/>
        <p:txBody>
          <a:bodyPr/>
          <a:lstStyle/>
          <a:p>
            <a:pPr marL="0" lvl="1" indent="0" eaLnBrk="1" hangingPunct="1">
              <a:buNone/>
              <a:defRPr/>
            </a:pPr>
            <a:r>
              <a:rPr lang="es-ES_tradnl" sz="2400" b="1" dirty="0">
                <a:solidFill>
                  <a:srgbClr val="E97635"/>
                </a:solidFill>
                <a:cs typeface="+mn-cs"/>
              </a:rPr>
              <a:t>Enfóquese en estas medidas: </a:t>
            </a:r>
          </a:p>
          <a:p>
            <a:pPr lvl="1" eaLnBrk="1" hangingPunct="1">
              <a:defRPr/>
            </a:pPr>
            <a:r>
              <a:rPr lang="es-ES_tradnl" dirty="0"/>
              <a:t>Comprar a proveedores aprobados y con buena reputación.</a:t>
            </a:r>
          </a:p>
          <a:p>
            <a:pPr lvl="1" eaLnBrk="1" hangingPunct="1">
              <a:defRPr/>
            </a:pPr>
            <a:r>
              <a:rPr lang="es-ES_tradnl" dirty="0"/>
              <a:t>Control de tiempo y temperatura.</a:t>
            </a:r>
          </a:p>
          <a:p>
            <a:pPr lvl="1" eaLnBrk="1" hangingPunct="1">
              <a:defRPr/>
            </a:pPr>
            <a:r>
              <a:rPr lang="es-ES_tradnl" dirty="0"/>
              <a:t>Prevenir la contaminación cruzada.</a:t>
            </a:r>
          </a:p>
          <a:p>
            <a:pPr lvl="1" eaLnBrk="1" hangingPunct="1">
              <a:defRPr/>
            </a:pPr>
            <a:r>
              <a:rPr lang="es-ES_tradnl" dirty="0"/>
              <a:t>Buenos hábitos de higiene personal.</a:t>
            </a:r>
          </a:p>
          <a:p>
            <a:pPr lvl="1" eaLnBrk="1" hangingPunct="1">
              <a:defRPr/>
            </a:pPr>
            <a:r>
              <a:rPr lang="es-ES_tradnl" dirty="0"/>
              <a:t>Limpieza y sanitización.</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1-25</a:t>
            </a:r>
          </a:p>
        </p:txBody>
      </p:sp>
      <p:pic>
        <p:nvPicPr>
          <p:cNvPr id="2" name="Picture 1" descr="6e_c01_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35524"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Máquinas lavaplatos</a:t>
            </a:r>
          </a:p>
        </p:txBody>
      </p:sp>
      <p:sp>
        <p:nvSpPr>
          <p:cNvPr id="235522" name="Rectangle 3"/>
          <p:cNvSpPr>
            <a:spLocks noGrp="1" noChangeArrowheads="1"/>
          </p:cNvSpPr>
          <p:nvPr>
            <p:ph idx="1"/>
          </p:nvPr>
        </p:nvSpPr>
        <p:spPr>
          <a:xfrm>
            <a:off x="409575" y="1143000"/>
            <a:ext cx="6110606" cy="4983163"/>
          </a:xfrm>
        </p:spPr>
        <p:txBody>
          <a:bodyPr tIns="73152" anchor="t" anchorCtr="0"/>
          <a:lstStyle/>
          <a:p>
            <a:pPr marL="0" indent="0" eaLnBrk="1" hangingPunct="1">
              <a:lnSpc>
                <a:spcPct val="80000"/>
              </a:lnSpc>
              <a:defRPr/>
            </a:pPr>
            <a:r>
              <a:rPr lang="es-ES_tradnl" dirty="0">
                <a:latin typeface="Arial Narrow" charset="0"/>
              </a:rPr>
              <a:t>Instalación y uso de máquinas lavaplatos:</a:t>
            </a:r>
          </a:p>
          <a:p>
            <a:pPr lvl="1" eaLnBrk="1" hangingPunct="1">
              <a:defRPr/>
            </a:pPr>
            <a:r>
              <a:rPr lang="es-ES_tradnl" dirty="0"/>
              <a:t>Instálelas de manera que:</a:t>
            </a:r>
          </a:p>
          <a:p>
            <a:pPr lvl="2" eaLnBrk="1" hangingPunct="1">
              <a:defRPr/>
            </a:pPr>
            <a:r>
              <a:rPr lang="es-ES_tradnl" dirty="0"/>
              <a:t>Sean fáciles de alcanzar y que estén en un lugar conveniente</a:t>
            </a:r>
          </a:p>
          <a:p>
            <a:pPr lvl="2" eaLnBrk="1" hangingPunct="1">
              <a:defRPr/>
            </a:pPr>
            <a:r>
              <a:rPr lang="es-ES_tradnl" dirty="0"/>
              <a:t>Se evite contaminar los utensilios, el equipo y las superficies que tienen contacto con alimentos</a:t>
            </a:r>
          </a:p>
          <a:p>
            <a:pPr lvl="1" eaLnBrk="1" hangingPunct="1">
              <a:defRPr/>
            </a:pPr>
            <a:r>
              <a:rPr lang="es-US" dirty="0"/>
              <a:t>Use detergentes y sanitizantes aprobados por la autoridad reguladora local.</a:t>
            </a:r>
            <a:endParaRPr lang="en-US" dirty="0"/>
          </a:p>
          <a:p>
            <a:pPr lvl="1" eaLnBrk="1" hangingPunct="1">
              <a:defRPr/>
            </a:pPr>
            <a:r>
              <a:rPr lang="es-ES_tradnl" dirty="0"/>
              <a:t>Siguiendo las instrucciones del fabricante.</a:t>
            </a:r>
            <a:endParaRPr lang="es-ES_tradnl" dirty="0">
              <a:latin typeface="Arial Narrow"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9-10</a:t>
            </a:r>
          </a:p>
        </p:txBody>
      </p:sp>
      <p:pic>
        <p:nvPicPr>
          <p:cNvPr id="2" name="Picture 1" descr="6e_c09_0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70043592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Máquinas lavaplatos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s-ES_tradnl" dirty="0">
                <a:latin typeface="Arial Narrow" charset="0"/>
              </a:rPr>
              <a:t>Al seleccionar máquinas lavaplatos: </a:t>
            </a:r>
            <a:endParaRPr lang="es-ES_tradnl" i="1" dirty="0">
              <a:latin typeface="Arial Narrow" charset="0"/>
            </a:endParaRPr>
          </a:p>
          <a:p>
            <a:pPr lvl="1" eaLnBrk="1" hangingPunct="1">
              <a:defRPr/>
            </a:pPr>
            <a:r>
              <a:rPr lang="es-ES_tradnl" dirty="0">
                <a:latin typeface="Arial Narrow" charset="0"/>
              </a:rPr>
              <a:t>Asegúrese de que puedan medir:</a:t>
            </a:r>
          </a:p>
          <a:p>
            <a:pPr lvl="2" eaLnBrk="1" hangingPunct="1">
              <a:defRPr/>
            </a:pPr>
            <a:r>
              <a:rPr lang="es-ES_tradnl" dirty="0">
                <a:latin typeface="Arial Narrow" charset="0"/>
              </a:rPr>
              <a:t>La temperatura del agua</a:t>
            </a:r>
          </a:p>
          <a:p>
            <a:pPr lvl="2" eaLnBrk="1" hangingPunct="1">
              <a:defRPr/>
            </a:pPr>
            <a:r>
              <a:rPr lang="es-ES_tradnl" dirty="0">
                <a:latin typeface="Arial Narrow" charset="0"/>
              </a:rPr>
              <a:t>La presión del agua</a:t>
            </a:r>
          </a:p>
          <a:p>
            <a:pPr lvl="2" eaLnBrk="1" hangingPunct="1">
              <a:defRPr/>
            </a:pPr>
            <a:r>
              <a:rPr lang="es-ES_tradnl" dirty="0">
                <a:latin typeface="Arial Narrow" charset="0"/>
              </a:rPr>
              <a:t>La concentración de los químicos usados para limpiar y sanitizar</a:t>
            </a:r>
          </a:p>
          <a:p>
            <a:pPr lvl="1" eaLnBrk="1" hangingPunct="1">
              <a:defRPr/>
            </a:pPr>
            <a:r>
              <a:rPr lang="es-ES_tradnl" dirty="0">
                <a:latin typeface="Arial Narrow" charset="0"/>
              </a:rPr>
              <a:t>Ponga en la máquina la información sobre las regulaciones correctas.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9-11</a:t>
            </a:r>
          </a:p>
        </p:txBody>
      </p:sp>
      <p:pic>
        <p:nvPicPr>
          <p:cNvPr id="2" name="Picture 1" descr="6e_c09_03_machinelabe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extLst>
      <p:ext uri="{BB962C8B-B14F-4D97-AF65-F5344CB8AC3E}">
        <p14:creationId xmlns:p14="http://schemas.microsoft.com/office/powerpoint/2010/main" val="27689820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Máquinas lavaplatos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s-US" dirty="0">
                <a:latin typeface="Arial Narrow" charset="0"/>
              </a:rPr>
              <a:t>Limpieza de las máquinas lavaplatos: </a:t>
            </a:r>
            <a:endParaRPr lang="es-US" i="1" dirty="0">
              <a:latin typeface="Arial Narrow" charset="0"/>
            </a:endParaRPr>
          </a:p>
          <a:p>
            <a:pPr lvl="1" eaLnBrk="1" hangingPunct="1">
              <a:defRPr/>
            </a:pPr>
            <a:r>
              <a:rPr lang="es-US" dirty="0">
                <a:latin typeface="Arial Narrow" charset="0"/>
              </a:rPr>
              <a:t>Limpie las máquinas lavaplatos con la frecuencia necesaria.</a:t>
            </a:r>
          </a:p>
          <a:p>
            <a:pPr lvl="1" eaLnBrk="1" hangingPunct="1">
              <a:defRPr/>
            </a:pPr>
            <a:r>
              <a:rPr lang="es-US" dirty="0">
                <a:latin typeface="Arial Narrow" charset="0"/>
              </a:rPr>
              <a:t>Siga las instrucciones del fabricante.</a:t>
            </a:r>
          </a:p>
          <a:p>
            <a:pPr lvl="1" eaLnBrk="1" hangingPunct="1">
              <a:defRPr/>
            </a:pPr>
            <a:r>
              <a:rPr lang="es-US" dirty="0">
                <a:latin typeface="Arial Narrow" charset="0"/>
              </a:rPr>
              <a:t>Siga los requerimientos de los reglamentos locales.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9-12</a:t>
            </a:r>
          </a:p>
        </p:txBody>
      </p:sp>
    </p:spTree>
    <p:extLst>
      <p:ext uri="{BB962C8B-B14F-4D97-AF65-F5344CB8AC3E}">
        <p14:creationId xmlns:p14="http://schemas.microsoft.com/office/powerpoint/2010/main" val="2404234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37572" name="Rectangle 15"/>
          <p:cNvSpPr>
            <a:spLocks noGrp="1" noChangeArrowheads="1"/>
          </p:cNvSpPr>
          <p:nvPr>
            <p:ph type="title"/>
          </p:nvPr>
        </p:nvSpPr>
        <p:spPr/>
        <p:txBody>
          <a:bodyPr/>
          <a:lstStyle/>
          <a:p>
            <a:pPr eaLnBrk="1" hangingPunct="1">
              <a:defRPr/>
            </a:pPr>
            <a:r>
              <a:rPr lang="es-ES_tradnl" noProof="0" dirty="0">
                <a:latin typeface="Arial Narrow" charset="0"/>
                <a:cs typeface="+mj-cs"/>
              </a:rPr>
              <a:t>Fregaderos de tres compartimentos</a:t>
            </a:r>
          </a:p>
        </p:txBody>
      </p:sp>
      <p:sp>
        <p:nvSpPr>
          <p:cNvPr id="237570"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Compre fregaderos donde pueda meter utensilios y equipo grande.</a:t>
            </a:r>
          </a:p>
          <a:p>
            <a:pPr marL="0" indent="0" eaLnBrk="1" hangingPunct="1">
              <a:defRPr/>
            </a:pPr>
            <a:endParaRPr lang="es-ES_tradnl" noProof="0"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9-13</a:t>
            </a:r>
          </a:p>
        </p:txBody>
      </p:sp>
    </p:spTree>
    <p:extLst>
      <p:ext uri="{BB962C8B-B14F-4D97-AF65-F5344CB8AC3E}">
        <p14:creationId xmlns:p14="http://schemas.microsoft.com/office/powerpoint/2010/main" val="91131176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8596" name="Rectangle 15"/>
          <p:cNvSpPr>
            <a:spLocks noGrp="1" noChangeArrowheads="1"/>
          </p:cNvSpPr>
          <p:nvPr>
            <p:ph type="title"/>
          </p:nvPr>
        </p:nvSpPr>
        <p:spPr/>
        <p:txBody>
          <a:bodyPr/>
          <a:lstStyle/>
          <a:p>
            <a:pPr eaLnBrk="1" hangingPunct="1">
              <a:defRPr/>
            </a:pPr>
            <a:r>
              <a:rPr lang="es-ES_tradnl" noProof="0" dirty="0">
                <a:latin typeface="Arial Narrow" charset="0"/>
                <a:cs typeface="+mj-cs"/>
              </a:rPr>
              <a:t>Estaciones para lavarse las manos</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lang="es-ES_tradnl" noProof="0" dirty="0"/>
              <a:t>Las estaciones para lavarse las manos deben estar: </a:t>
            </a:r>
          </a:p>
          <a:p>
            <a:pPr lvl="1" eaLnBrk="1" hangingPunct="1">
              <a:buFont typeface="Wingdings" pitchFamily="2" charset="2"/>
              <a:buChar char="l"/>
              <a:defRPr/>
            </a:pPr>
            <a:r>
              <a:rPr lang="es-ES_tradnl" noProof="0" dirty="0"/>
              <a:t>En lugares convenientes</a:t>
            </a:r>
          </a:p>
          <a:p>
            <a:pPr lvl="1" eaLnBrk="1" hangingPunct="1">
              <a:buFont typeface="Wingdings" pitchFamily="2" charset="2"/>
              <a:buChar char="l"/>
              <a:defRPr/>
            </a:pPr>
            <a:r>
              <a:rPr lang="es-ES_tradnl" noProof="0" dirty="0"/>
              <a:t>Ubicadas en:</a:t>
            </a:r>
          </a:p>
          <a:p>
            <a:pPr lvl="2" eaLnBrk="1" hangingPunct="1">
              <a:defRPr/>
            </a:pPr>
            <a:r>
              <a:rPr lang="es-ES_tradnl" sz="2200" noProof="0" dirty="0">
                <a:latin typeface="Arial Narrow" charset="0"/>
              </a:rPr>
              <a:t>Los baños o directamente junto a ellos</a:t>
            </a:r>
          </a:p>
          <a:p>
            <a:pPr lvl="2" eaLnBrk="1" hangingPunct="1">
              <a:defRPr/>
            </a:pPr>
            <a:r>
              <a:rPr lang="es-ES_tradnl" sz="2200" noProof="0" dirty="0">
                <a:latin typeface="Arial Narrow" charset="0"/>
              </a:rPr>
              <a:t>Las áreas de preparación de alimentos</a:t>
            </a:r>
          </a:p>
          <a:p>
            <a:pPr lvl="2" eaLnBrk="1" hangingPunct="1">
              <a:defRPr/>
            </a:pPr>
            <a:r>
              <a:rPr lang="es-ES_tradnl" sz="2200" noProof="0" dirty="0">
                <a:latin typeface="Arial Narrow" charset="0"/>
              </a:rPr>
              <a:t>Las áreas de servicio</a:t>
            </a:r>
          </a:p>
          <a:p>
            <a:pPr lvl="2" eaLnBrk="1" hangingPunct="1">
              <a:defRPr/>
            </a:pPr>
            <a:r>
              <a:rPr lang="es-ES_tradnl" sz="2200" noProof="0" dirty="0">
                <a:latin typeface="Arial Narrow" charset="0"/>
              </a:rPr>
              <a:t>Las áreas de lavado de platos</a:t>
            </a:r>
            <a:endParaRPr lang="es-ES_tradnl" sz="2200" noProof="0" dirty="0"/>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9-14</a:t>
            </a:r>
          </a:p>
        </p:txBody>
      </p:sp>
    </p:spTree>
    <p:extLst>
      <p:ext uri="{BB962C8B-B14F-4D97-AF65-F5344CB8AC3E}">
        <p14:creationId xmlns:p14="http://schemas.microsoft.com/office/powerpoint/2010/main" val="115204651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15"/>
          <p:cNvSpPr>
            <a:spLocks noGrp="1" noChangeArrowheads="1"/>
          </p:cNvSpPr>
          <p:nvPr>
            <p:ph type="title"/>
          </p:nvPr>
        </p:nvSpPr>
        <p:spPr/>
        <p:txBody>
          <a:bodyPr/>
          <a:lstStyle/>
          <a:p>
            <a:pPr eaLnBrk="1" hangingPunct="1">
              <a:defRPr/>
            </a:pPr>
            <a:r>
              <a:rPr lang="es-ES_tradnl" noProof="0" dirty="0">
                <a:latin typeface="Arial Narrow" charset="0"/>
                <a:cs typeface="+mj-cs"/>
              </a:rPr>
              <a:t>Estaciones para lavarse las manos</a:t>
            </a:r>
          </a:p>
        </p:txBody>
      </p:sp>
      <p:sp>
        <p:nvSpPr>
          <p:cNvPr id="18434" name="Rectangle 3"/>
          <p:cNvSpPr>
            <a:spLocks noGrp="1" noChangeArrowheads="1"/>
          </p:cNvSpPr>
          <p:nvPr>
            <p:ph idx="1"/>
          </p:nvPr>
        </p:nvSpPr>
        <p:spPr>
          <a:xfrm>
            <a:off x="400050" y="1142999"/>
            <a:ext cx="5339375" cy="4983163"/>
          </a:xfrm>
        </p:spPr>
        <p:txBody>
          <a:bodyPr/>
          <a:lstStyle/>
          <a:p>
            <a:pPr marL="0" indent="0" eaLnBrk="1" hangingPunct="1">
              <a:buFont typeface="Wingdings" pitchFamily="2" charset="2"/>
              <a:buNone/>
              <a:defRPr/>
            </a:pPr>
            <a:r>
              <a:rPr lang="es-ES_tradnl" noProof="0" dirty="0"/>
              <a:t>Las estaciones para lavarse las manos deben: </a:t>
            </a:r>
          </a:p>
          <a:p>
            <a:pPr lvl="1" eaLnBrk="1" hangingPunct="1">
              <a:buFont typeface="Wingdings" pitchFamily="2" charset="2"/>
              <a:buChar char="l"/>
              <a:defRPr/>
            </a:pPr>
            <a:r>
              <a:rPr lang="es-ES_tradnl" noProof="0" dirty="0"/>
              <a:t>Usarse sólo para lavarse las manos.</a:t>
            </a:r>
          </a:p>
          <a:p>
            <a:pPr lvl="1" eaLnBrk="1" hangingPunct="1">
              <a:buFont typeface="Wingdings" pitchFamily="2" charset="2"/>
              <a:buChar char="l"/>
              <a:defRPr/>
            </a:pPr>
            <a:r>
              <a:rPr lang="es-ES_tradnl" noProof="0" dirty="0"/>
              <a:t>Tener barreras adecuadas o un espacio adecuado entre ellas y los alimentos y las superficies que tienen contacto con estos.</a:t>
            </a:r>
          </a:p>
          <a:p>
            <a:pPr lvl="1" eaLnBrk="1" hangingPunct="1">
              <a:buFont typeface="Wingdings" pitchFamily="2" charset="2"/>
              <a:buChar char="l"/>
              <a:defRPr/>
            </a:pPr>
            <a:r>
              <a:rPr lang="es-ES_tradnl" noProof="0" dirty="0"/>
              <a:t>Estar disponibles siempre.</a:t>
            </a:r>
          </a:p>
          <a:p>
            <a:pPr lvl="2" eaLnBrk="1" hangingPunct="1">
              <a:buFont typeface="Courier New" panose="02070309020205020404" pitchFamily="49" charset="0"/>
              <a:buChar char="o"/>
              <a:defRPr/>
            </a:pPr>
            <a:r>
              <a:rPr lang="es-ES_tradnl" noProof="0" dirty="0"/>
              <a:t>No las bloquee</a:t>
            </a:r>
            <a:endParaRPr lang="es-ES_tradnl" noProof="0" dirty="0">
              <a:latin typeface="Arial Narrow" charset="0"/>
            </a:endParaRPr>
          </a:p>
          <a:p>
            <a:pPr marL="63500" indent="-25400" eaLnBrk="1" hangingPunct="1">
              <a:buFont typeface="Wingdings" pitchFamily="2" charset="2"/>
              <a:buNone/>
              <a:defRPr/>
            </a:pPr>
            <a:endParaRPr lang="es-ES_tradnl" noProof="0" dirty="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9-15</a:t>
            </a:r>
          </a:p>
        </p:txBody>
      </p:sp>
      <p:pic>
        <p:nvPicPr>
          <p:cNvPr id="10"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pic>
        <p:nvPicPr>
          <p:cNvPr id="11" name="Picture Placeholder 4">
            <a:extLst>
              <a:ext uri="{FF2B5EF4-FFF2-40B4-BE49-F238E27FC236}">
                <a16:creationId xmlns:a16="http://schemas.microsoft.com/office/drawing/2014/main" id="{AA9439C5-F572-4C71-BA39-C3AFE7F3F2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5" name="TextBox 4"/>
          <p:cNvSpPr txBox="1"/>
          <p:nvPr/>
        </p:nvSpPr>
        <p:spPr>
          <a:xfrm>
            <a:off x="7355625" y="3883114"/>
            <a:ext cx="434340" cy="584775"/>
          </a:xfrm>
          <a:prstGeom prst="rect">
            <a:avLst/>
          </a:prstGeom>
          <a:noFill/>
        </p:spPr>
        <p:txBody>
          <a:bodyPr wrap="square" rtlCol="0">
            <a:spAutoFit/>
          </a:bodyPr>
          <a:lstStyle/>
          <a:p>
            <a:r>
              <a:rPr lang="en-US" dirty="0">
                <a:solidFill>
                  <a:srgbClr val="FF0000"/>
                </a:solidFill>
              </a:rPr>
              <a:t>X</a:t>
            </a:r>
          </a:p>
        </p:txBody>
      </p:sp>
    </p:spTree>
    <p:extLst>
      <p:ext uri="{BB962C8B-B14F-4D97-AF65-F5344CB8AC3E}">
        <p14:creationId xmlns:p14="http://schemas.microsoft.com/office/powerpoint/2010/main" val="7359364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18"/>
          <p:cNvSpPr>
            <a:spLocks noChangeArrowheads="1"/>
          </p:cNvSpPr>
          <p:nvPr/>
        </p:nvSpPr>
        <p:spPr bwMode="auto">
          <a:xfrm>
            <a:off x="5265738" y="4184650"/>
            <a:ext cx="1960562" cy="1116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1" name="Rectangle 19"/>
          <p:cNvSpPr>
            <a:spLocks noChangeArrowheads="1"/>
          </p:cNvSpPr>
          <p:nvPr/>
        </p:nvSpPr>
        <p:spPr bwMode="auto">
          <a:xfrm>
            <a:off x="6450013" y="2192338"/>
            <a:ext cx="1781175" cy="815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5" name="Text Placeholder 14"/>
          <p:cNvSpPr>
            <a:spLocks noGrp="1"/>
          </p:cNvSpPr>
          <p:nvPr>
            <p:ph type="body" sz="quarter" idx="21"/>
          </p:nvPr>
        </p:nvSpPr>
        <p:spPr>
          <a:xfrm>
            <a:off x="4813805" y="5945895"/>
            <a:ext cx="2723578" cy="395287"/>
          </a:xfrm>
        </p:spPr>
        <p:txBody>
          <a:bodyPr/>
          <a:lstStyle/>
          <a:p>
            <a:r>
              <a:rPr lang="es-ES_tradnl" noProof="0" dirty="0"/>
              <a:t>Letreros</a:t>
            </a:r>
          </a:p>
        </p:txBody>
      </p:sp>
      <p:sp>
        <p:nvSpPr>
          <p:cNvPr id="14" name="Text Placeholder 13"/>
          <p:cNvSpPr>
            <a:spLocks noGrp="1"/>
          </p:cNvSpPr>
          <p:nvPr>
            <p:ph type="body" sz="quarter" idx="20"/>
          </p:nvPr>
        </p:nvSpPr>
        <p:spPr/>
        <p:txBody>
          <a:bodyPr/>
          <a:lstStyle/>
          <a:p>
            <a:r>
              <a:rPr lang="es-ES_tradnl" noProof="0" dirty="0"/>
              <a:t>Bote de basura</a:t>
            </a:r>
          </a:p>
        </p:txBody>
      </p:sp>
      <p:sp>
        <p:nvSpPr>
          <p:cNvPr id="13" name="Text Placeholder 12"/>
          <p:cNvSpPr>
            <a:spLocks noGrp="1"/>
          </p:cNvSpPr>
          <p:nvPr>
            <p:ph type="body" sz="quarter" idx="19"/>
          </p:nvPr>
        </p:nvSpPr>
        <p:spPr>
          <a:xfrm>
            <a:off x="6220764" y="3370652"/>
            <a:ext cx="2723578" cy="813998"/>
          </a:xfrm>
        </p:spPr>
        <p:txBody>
          <a:bodyPr/>
          <a:lstStyle/>
          <a:p>
            <a:pPr marL="0" lvl="1" indent="0" algn="ctr" eaLnBrk="1" hangingPunct="1">
              <a:buNone/>
              <a:defRPr/>
            </a:pPr>
            <a:r>
              <a:rPr lang="es-ES_tradnl" noProof="0" dirty="0">
                <a:latin typeface="Arial Narrow" charset="0"/>
              </a:rPr>
              <a:t>Formas de secarse las manos</a:t>
            </a:r>
          </a:p>
        </p:txBody>
      </p:sp>
      <p:sp>
        <p:nvSpPr>
          <p:cNvPr id="12" name="Text Placeholder 11"/>
          <p:cNvSpPr>
            <a:spLocks noGrp="1"/>
          </p:cNvSpPr>
          <p:nvPr>
            <p:ph type="body" sz="quarter" idx="18"/>
          </p:nvPr>
        </p:nvSpPr>
        <p:spPr>
          <a:xfrm>
            <a:off x="3519085" y="3370652"/>
            <a:ext cx="2723578" cy="395287"/>
          </a:xfrm>
        </p:spPr>
        <p:txBody>
          <a:bodyPr/>
          <a:lstStyle/>
          <a:p>
            <a:r>
              <a:rPr lang="es-ES_tradnl" noProof="0" dirty="0"/>
              <a:t>Jabón</a:t>
            </a:r>
          </a:p>
        </p:txBody>
      </p:sp>
      <p:sp>
        <p:nvSpPr>
          <p:cNvPr id="239622" name="Rectangle 3"/>
          <p:cNvSpPr>
            <a:spLocks noGrp="1" noChangeArrowheads="1"/>
          </p:cNvSpPr>
          <p:nvPr>
            <p:ph type="body" sz="quarter" idx="17"/>
          </p:nvPr>
        </p:nvSpPr>
        <p:spPr>
          <a:xfrm>
            <a:off x="786203" y="3370652"/>
            <a:ext cx="2583529" cy="813998"/>
          </a:xfrm>
        </p:spPr>
        <p:txBody>
          <a:bodyPr/>
          <a:lstStyle/>
          <a:p>
            <a:pPr marL="0" lvl="1" indent="0" algn="ctr" eaLnBrk="1" hangingPunct="1">
              <a:buNone/>
              <a:defRPr/>
            </a:pPr>
            <a:r>
              <a:rPr lang="es-ES_tradnl" noProof="0" dirty="0">
                <a:latin typeface="Arial Narrow" charset="0"/>
              </a:rPr>
              <a:t>Agua corriente caliente y fría</a:t>
            </a:r>
          </a:p>
        </p:txBody>
      </p:sp>
      <p:pic>
        <p:nvPicPr>
          <p:cNvPr id="17" name="Picture Placeholder 16">
            <a:extLst>
              <a:ext uri="{FF2B5EF4-FFF2-40B4-BE49-F238E27FC236}">
                <a16:creationId xmlns:a16="http://schemas.microsoft.com/office/drawing/2014/main" id="{C9B1B43C-7D09-4431-9E3A-A06C74576D0A}"/>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126493" y="4317393"/>
            <a:ext cx="2093912" cy="1502664"/>
          </a:xfrm>
        </p:spPr>
      </p:pic>
      <p:pic>
        <p:nvPicPr>
          <p:cNvPr id="19" name="Picture Placeholder 18">
            <a:extLst>
              <a:ext uri="{FF2B5EF4-FFF2-40B4-BE49-F238E27FC236}">
                <a16:creationId xmlns:a16="http://schemas.microsoft.com/office/drawing/2014/main" id="{626275B3-0E43-4AE9-BE94-7F43B3CF1A2D}"/>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FBBD8F70-2800-42B7-9052-651C4977E45C}"/>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2677321A-1FE3-49EE-905E-A683B8FF98F0}"/>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0D597E32-059F-4783-8A11-C006B6F5A5FA}"/>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xfrm>
            <a:off x="1030288" y="1793998"/>
            <a:ext cx="2093912" cy="1502664"/>
          </a:xfrm>
        </p:spPr>
      </p:pic>
      <p:sp>
        <p:nvSpPr>
          <p:cNvPr id="239633" name="Rectangle 30"/>
          <p:cNvSpPr>
            <a:spLocks noGrp="1" noChangeArrowheads="1"/>
          </p:cNvSpPr>
          <p:nvPr>
            <p:ph type="title"/>
          </p:nvPr>
        </p:nvSpPr>
        <p:spPr/>
        <p:txBody>
          <a:bodyPr/>
          <a:lstStyle/>
          <a:p>
            <a:pPr eaLnBrk="1" hangingPunct="1">
              <a:defRPr/>
            </a:pPr>
            <a:r>
              <a:rPr lang="es-ES_tradnl" noProof="0" dirty="0">
                <a:latin typeface="Arial Narrow" charset="0"/>
                <a:cs typeface="+mj-cs"/>
              </a:rPr>
              <a:t>Estaciones para lavarse las manos</a:t>
            </a:r>
          </a:p>
        </p:txBody>
      </p:sp>
      <p:sp>
        <p:nvSpPr>
          <p:cNvPr id="2" name="Content Placeholder 1"/>
          <p:cNvSpPr>
            <a:spLocks noGrp="1"/>
          </p:cNvSpPr>
          <p:nvPr>
            <p:ph idx="1"/>
          </p:nvPr>
        </p:nvSpPr>
        <p:spPr/>
        <p:txBody>
          <a:bodyPr/>
          <a:lstStyle/>
          <a:p>
            <a:r>
              <a:rPr lang="es-ES_tradnl" sz="2800" noProof="0" dirty="0">
                <a:latin typeface="Arial Narrow" charset="0"/>
              </a:rPr>
              <a:t>Estaciones para lavarse las manos deben tener:</a:t>
            </a:r>
          </a:p>
          <a:p>
            <a:endParaRPr lang="es-ES_tradnl" noProof="0" dirty="0"/>
          </a:p>
        </p:txBody>
      </p:sp>
      <p:sp>
        <p:nvSpPr>
          <p:cNvPr id="23963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9-16</a:t>
            </a:r>
          </a:p>
        </p:txBody>
      </p:sp>
    </p:spTree>
    <p:extLst>
      <p:ext uri="{BB962C8B-B14F-4D97-AF65-F5344CB8AC3E}">
        <p14:creationId xmlns:p14="http://schemas.microsoft.com/office/powerpoint/2010/main" val="191076644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s-ES_tradnl" noProof="0" dirty="0">
                <a:latin typeface="Arial Narrow" charset="0"/>
              </a:rPr>
              <a:t>Fuentes aceptables de agua potable:</a:t>
            </a:r>
            <a:endParaRPr lang="es-ES_tradnl" sz="1800" i="1" noProof="0" dirty="0">
              <a:latin typeface="Arial Narrow" charset="0"/>
            </a:endParaRPr>
          </a:p>
          <a:p>
            <a:pPr lvl="1" eaLnBrk="1" hangingPunct="1">
              <a:defRPr/>
            </a:pPr>
            <a:r>
              <a:rPr lang="es-ES_tradnl" noProof="0" dirty="0">
                <a:solidFill>
                  <a:schemeClr val="tx1"/>
                </a:solidFill>
                <a:latin typeface="Arial Narrow" charset="0"/>
              </a:rPr>
              <a:t>Tuberías de agua del servicio público aprobadas.</a:t>
            </a:r>
          </a:p>
          <a:p>
            <a:pPr lvl="1" eaLnBrk="1" hangingPunct="1">
              <a:defRPr/>
            </a:pPr>
            <a:r>
              <a:rPr lang="es-ES_tradnl" noProof="0" dirty="0">
                <a:solidFill>
                  <a:schemeClr val="tx1"/>
                </a:solidFill>
                <a:latin typeface="Arial Narrow" charset="0"/>
              </a:rPr>
              <a:t>Fuentes de agua privadas que se mantienen y analizan con frecuencia.</a:t>
            </a:r>
          </a:p>
          <a:p>
            <a:pPr lvl="1" eaLnBrk="1" hangingPunct="1">
              <a:defRPr/>
            </a:pPr>
            <a:r>
              <a:rPr lang="es-ES_tradnl" noProof="0" dirty="0">
                <a:solidFill>
                  <a:schemeClr val="tx1"/>
                </a:solidFill>
                <a:latin typeface="Arial Narrow" charset="0"/>
              </a:rPr>
              <a:t>Recipientes portátiles de agua cerrados.</a:t>
            </a:r>
          </a:p>
          <a:p>
            <a:pPr lvl="1" eaLnBrk="1" hangingPunct="1">
              <a:defRPr/>
            </a:pPr>
            <a:r>
              <a:rPr lang="es-ES_tradnl" noProof="0" dirty="0">
                <a:solidFill>
                  <a:schemeClr val="tx1"/>
                </a:solidFill>
                <a:latin typeface="Arial Narrow" charset="0"/>
              </a:rPr>
              <a:t>Vehículos de transporte de agua.</a:t>
            </a:r>
            <a:endParaRPr lang="es-ES_tradnl" noProof="0" dirty="0"/>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9-17</a:t>
            </a:r>
          </a:p>
        </p:txBody>
      </p:sp>
      <p:pic>
        <p:nvPicPr>
          <p:cNvPr id="7" name="Picture Placeholder 6" descr="6e_c09_13.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0901689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0645"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s-ES_tradnl" noProof="0" dirty="0">
                <a:latin typeface="Arial Narrow" charset="0"/>
              </a:rPr>
              <a:t>Instalación y mantenimiento:</a:t>
            </a:r>
            <a:endParaRPr lang="es-ES_tradnl" sz="1800" i="1" noProof="0" dirty="0">
              <a:latin typeface="Arial Narrow" charset="0"/>
            </a:endParaRPr>
          </a:p>
          <a:p>
            <a:pPr lvl="1" eaLnBrk="1" hangingPunct="1">
              <a:defRPr/>
            </a:pPr>
            <a:r>
              <a:rPr lang="es-ES_tradnl" noProof="0" dirty="0">
                <a:solidFill>
                  <a:schemeClr val="tx1"/>
                </a:solidFill>
                <a:latin typeface="Arial Narrow" charset="0"/>
              </a:rPr>
              <a:t>Si su establecimiento tiene un sistema séptico, asegúrese de que se hacen las pruebas y el mantenimiento necesarios.</a:t>
            </a:r>
          </a:p>
          <a:p>
            <a:pPr lvl="1" eaLnBrk="1" hangingPunct="1">
              <a:defRPr/>
            </a:pPr>
            <a:r>
              <a:rPr lang="es-ES_tradnl" noProof="0" dirty="0">
                <a:solidFill>
                  <a:schemeClr val="tx1"/>
                </a:solidFill>
                <a:latin typeface="Arial Narrow" charset="0"/>
              </a:rPr>
              <a:t>Sólo plomeros certificados deben trabajar en la plomería.</a:t>
            </a:r>
            <a:endParaRPr lang="es-ES_tradnl" noProof="0" dirty="0">
              <a:solidFill>
                <a:srgbClr val="000000"/>
              </a:solidFill>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9-18</a:t>
            </a:r>
          </a:p>
        </p:txBody>
      </p:sp>
      <p:pic>
        <p:nvPicPr>
          <p:cNvPr id="2" name="Picture 1" descr="6e_c09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1490457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9-19</a:t>
            </a:r>
          </a:p>
        </p:txBody>
      </p:sp>
      <p:sp>
        <p:nvSpPr>
          <p:cNvPr id="241667"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 name="Content Placeholder 1"/>
          <p:cNvSpPr>
            <a:spLocks noGrp="1"/>
          </p:cNvSpPr>
          <p:nvPr>
            <p:ph idx="1"/>
          </p:nvPr>
        </p:nvSpPr>
        <p:spPr/>
        <p:txBody>
          <a:bodyPr/>
          <a:lstStyle/>
          <a:p>
            <a:pPr marL="0" indent="0" eaLnBrk="1" hangingPunct="1">
              <a:spcBef>
                <a:spcPct val="15000"/>
              </a:spcBef>
              <a:defRPr/>
            </a:pPr>
            <a:r>
              <a:rPr lang="es-ES_tradnl" noProof="0" dirty="0">
                <a:latin typeface="Arial Narrow" charset="0"/>
              </a:rPr>
              <a:t>Conexión cruzada:</a:t>
            </a:r>
          </a:p>
          <a:p>
            <a:pPr lvl="1" eaLnBrk="1" hangingPunct="1">
              <a:defRPr/>
            </a:pPr>
            <a:r>
              <a:rPr lang="es-ES_tradnl" noProof="0" dirty="0">
                <a:solidFill>
                  <a:schemeClr val="tx1"/>
                </a:solidFill>
                <a:latin typeface="Arial Narrow" charset="0"/>
              </a:rPr>
              <a:t>Una conexión cruzada es un enlace físico entre agua segura y agua sucia, que puede provenir de:</a:t>
            </a:r>
          </a:p>
          <a:p>
            <a:pPr lvl="2" eaLnBrk="1" hangingPunct="1">
              <a:buFont typeface="Courier New" panose="02070309020205020404" pitchFamily="49" charset="0"/>
              <a:buChar char="o"/>
              <a:defRPr/>
            </a:pPr>
            <a:r>
              <a:rPr lang="es-ES_tradnl" noProof="0" dirty="0">
                <a:solidFill>
                  <a:schemeClr val="tx1"/>
                </a:solidFill>
                <a:latin typeface="Arial Narrow" charset="0"/>
              </a:rPr>
              <a:t>Desagües</a:t>
            </a:r>
          </a:p>
          <a:p>
            <a:pPr lvl="2" eaLnBrk="1" hangingPunct="1">
              <a:buFont typeface="Courier New" panose="02070309020205020404" pitchFamily="49" charset="0"/>
              <a:buChar char="o"/>
              <a:defRPr/>
            </a:pPr>
            <a:r>
              <a:rPr lang="es-ES_tradnl" noProof="0" dirty="0">
                <a:solidFill>
                  <a:schemeClr val="tx1"/>
                </a:solidFill>
                <a:latin typeface="Arial Narrow" charset="0"/>
              </a:rPr>
              <a:t>Alcantarillas</a:t>
            </a:r>
          </a:p>
          <a:p>
            <a:pPr lvl="2" eaLnBrk="1" hangingPunct="1">
              <a:buFont typeface="Courier New" panose="02070309020205020404" pitchFamily="49" charset="0"/>
              <a:buChar char="o"/>
              <a:defRPr/>
            </a:pPr>
            <a:r>
              <a:rPr lang="es-ES_tradnl" noProof="0" dirty="0">
                <a:solidFill>
                  <a:schemeClr val="tx1"/>
                </a:solidFill>
                <a:latin typeface="Arial Narrow" charset="0"/>
              </a:rPr>
              <a:t>Otras fuentes de aguas residuales</a:t>
            </a:r>
          </a:p>
        </p:txBody>
      </p:sp>
    </p:spTree>
    <p:extLst>
      <p:ext uri="{BB962C8B-B14F-4D97-AF65-F5344CB8AC3E}">
        <p14:creationId xmlns:p14="http://schemas.microsoft.com/office/powerpoint/2010/main" val="187963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p:txBody>
          <a:bodyPr/>
          <a:lstStyle/>
          <a:p>
            <a:pPr marL="0" lvl="1" indent="0" eaLnBrk="1" hangingPunct="1">
              <a:buNone/>
              <a:defRPr/>
            </a:pPr>
            <a:r>
              <a:rPr lang="es-ES_tradnl" sz="2400" b="1" dirty="0">
                <a:solidFill>
                  <a:srgbClr val="E97635"/>
                </a:solidFill>
                <a:cs typeface="+mn-cs"/>
              </a:rPr>
              <a:t>Entrenamiento y monitoreo:</a:t>
            </a:r>
          </a:p>
          <a:p>
            <a:pPr lvl="1" eaLnBrk="1" hangingPunct="1">
              <a:buFont typeface="Wingdings" pitchFamily="2" charset="2"/>
              <a:buChar char="l"/>
              <a:defRPr/>
            </a:pPr>
            <a:r>
              <a:rPr lang="es-ES_tradnl" dirty="0"/>
              <a:t>Entrenar a los empleados para que sigan los procedimientos de seguridad de los alimentos.</a:t>
            </a:r>
          </a:p>
          <a:p>
            <a:pPr lvl="1" eaLnBrk="1" hangingPunct="1">
              <a:buFont typeface="Wingdings" pitchFamily="2" charset="2"/>
              <a:buChar char="l"/>
              <a:defRPr/>
            </a:pPr>
            <a:r>
              <a:rPr lang="es-ES_tradnl" dirty="0"/>
              <a:t>Dar entrenamiento inicial y continuo.</a:t>
            </a:r>
          </a:p>
          <a:p>
            <a:pPr lvl="1" eaLnBrk="1" hangingPunct="1">
              <a:buFont typeface="Wingdings" pitchFamily="2" charset="2"/>
              <a:buChar char="l"/>
              <a:defRPr/>
            </a:pPr>
            <a:r>
              <a:rPr lang="es-ES_tradnl" dirty="0"/>
              <a:t>Dar a todos los empleados los conocimientos generales sobre seguridad de los alimentos.</a:t>
            </a:r>
          </a:p>
          <a:p>
            <a:pPr lvl="1" eaLnBrk="1" hangingPunct="1">
              <a:buFont typeface="Wingdings" pitchFamily="2" charset="2"/>
              <a:buChar char="l"/>
              <a:defRPr/>
            </a:pPr>
            <a:r>
              <a:rPr lang="es-ES_tradnl" dirty="0"/>
              <a:t>Dar entrenamiento específico sobre seguridad de los alimentos.</a:t>
            </a:r>
          </a:p>
          <a:p>
            <a:pPr lvl="1" eaLnBrk="1" hangingPunct="1">
              <a:buFont typeface="Wingdings" pitchFamily="2" charset="2"/>
              <a:buChar char="l"/>
              <a:defRPr/>
            </a:pPr>
            <a:r>
              <a:rPr lang="es-ES_tradnl" dirty="0"/>
              <a:t>Volver a entrenar a los empleados con frecuencia.</a:t>
            </a:r>
          </a:p>
          <a:p>
            <a:pPr lvl="1" eaLnBrk="1" hangingPunct="1">
              <a:buFont typeface="Wingdings" pitchFamily="2" charset="2"/>
              <a:buChar char="l"/>
              <a:defRPr/>
            </a:pPr>
            <a:r>
              <a:rPr lang="es-ES_tradnl" dirty="0"/>
              <a:t>Documentar el entrenamiento.</a:t>
            </a: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1-26</a:t>
            </a:r>
          </a:p>
        </p:txBody>
      </p:sp>
      <p:pic>
        <p:nvPicPr>
          <p:cNvPr id="2" name="Picture 1" descr="6e_c01_08_demonstrating_re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17"/>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42691" name="Rectangle 3"/>
          <p:cNvSpPr>
            <a:spLocks noGrp="1" noChangeArrowheads="1"/>
          </p:cNvSpPr>
          <p:nvPr>
            <p:ph idx="1"/>
          </p:nvPr>
        </p:nvSpPr>
        <p:spPr/>
        <p:txBody>
          <a:bodyPr/>
          <a:lstStyle/>
          <a:p>
            <a:pPr marL="0" indent="0" eaLnBrk="1" hangingPunct="1">
              <a:buFont typeface="Wingdings" pitchFamily="2" charset="2"/>
              <a:buNone/>
              <a:defRPr/>
            </a:pPr>
            <a:r>
              <a:rPr lang="es-ES_tradnl" noProof="0" dirty="0"/>
              <a:t>Reflujo:</a:t>
            </a:r>
          </a:p>
          <a:p>
            <a:pPr lvl="1" eaLnBrk="1" hangingPunct="1">
              <a:buFont typeface="Wingdings" pitchFamily="2" charset="2"/>
              <a:buChar char="l"/>
              <a:defRPr/>
            </a:pPr>
            <a:r>
              <a:rPr lang="es-ES_tradnl" kern="1200" noProof="0" dirty="0">
                <a:solidFill>
                  <a:schemeClr val="tx1"/>
                </a:solidFill>
              </a:rPr>
              <a:t>El flujo inverso de contaminantes, mediante una conexión cruzada, en un sistema de agua potable.</a:t>
            </a:r>
            <a:endParaRPr lang="es-ES_tradnl" noProof="0" dirty="0"/>
          </a:p>
          <a:p>
            <a:pPr marL="0" indent="0" eaLnBrk="1" hangingPunct="1">
              <a:buFont typeface="Wingdings" pitchFamily="2" charset="2"/>
              <a:buNone/>
              <a:defRPr/>
            </a:pPr>
            <a:r>
              <a:rPr lang="es-ES_tradnl" noProof="0" dirty="0"/>
              <a:t>El reflujo puede ser el resultado de:</a:t>
            </a:r>
          </a:p>
          <a:p>
            <a:pPr lvl="1">
              <a:spcAft>
                <a:spcPts val="0"/>
              </a:spcAft>
              <a:buFont typeface="Wingdings"/>
              <a:buChar char="l"/>
            </a:pPr>
            <a:r>
              <a:rPr lang="es-ES_tradnl" noProof="0" dirty="0">
                <a:ea typeface="ＭＳ Ｐゴシック"/>
                <a:cs typeface="ＭＳ Ｐゴシック"/>
              </a:rPr>
              <a:t>Un vacío creado en el sistema de plomería que aspira contaminantes hacia el suministro de agua:</a:t>
            </a:r>
          </a:p>
          <a:p>
            <a:pPr lvl="2">
              <a:spcAft>
                <a:spcPts val="0"/>
              </a:spcAft>
              <a:buFont typeface="Courier New"/>
              <a:buChar char="o"/>
            </a:pPr>
            <a:r>
              <a:rPr lang="es-ES_tradnl" noProof="0" dirty="0">
                <a:ea typeface="ＭＳ Ｐゴシック"/>
                <a:cs typeface="ＭＳ Ｐゴシック"/>
              </a:rPr>
              <a:t>Puede ocurrir cuando el alto uso de agua en una área del establecimiento crea un vacío.</a:t>
            </a:r>
          </a:p>
          <a:p>
            <a:pPr lvl="2">
              <a:spcAft>
                <a:spcPts val="0"/>
              </a:spcAft>
              <a:buFont typeface="Courier New"/>
              <a:buChar char="o"/>
            </a:pPr>
            <a:r>
              <a:rPr lang="es-ES_tradnl" noProof="0" dirty="0">
                <a:ea typeface="ＭＳ Ｐゴシック"/>
                <a:cs typeface="ＭＳ Ｐゴシック"/>
              </a:rPr>
              <a:t>Una manguera sumergida en un balde para trapear podría provocar un retrosifonaje.</a:t>
            </a:r>
            <a:endParaRPr lang="es-ES_tradnl" noProof="0" dirty="0"/>
          </a:p>
          <a:p>
            <a:pPr marL="571500" lvl="1" indent="-457200" eaLnBrk="1" hangingPunct="1">
              <a:buFont typeface="Wingdings" pitchFamily="2" charset="2"/>
              <a:buChar char="l"/>
              <a:defRPr/>
            </a:pPr>
            <a:endParaRPr lang="es-ES_tradnl" noProof="0" dirty="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9-20</a:t>
            </a:r>
          </a:p>
        </p:txBody>
      </p:sp>
      <p:pic>
        <p:nvPicPr>
          <p:cNvPr id="8" name="Picture Placeholder 7"/>
          <p:cNvPicPr>
            <a:picLocks noGrp="1" noChangeAspect="1"/>
          </p:cNvPicPr>
          <p:nvPr>
            <p:ph type="pic" sz="quarter" idx="12"/>
          </p:nvPr>
        </p:nvPicPr>
        <p:blipFill>
          <a:blip r:embed="rId3"/>
          <a:stretch>
            <a:fillRect/>
          </a:stretch>
        </p:blipFill>
        <p:spPr>
          <a:xfrm>
            <a:off x="6523038" y="1273879"/>
            <a:ext cx="2103437" cy="2041388"/>
          </a:xfrm>
          <a:ln w="3175">
            <a:solidFill>
              <a:schemeClr val="tx1"/>
            </a:solidFill>
          </a:ln>
        </p:spPr>
      </p:pic>
    </p:spTree>
    <p:extLst>
      <p:ext uri="{BB962C8B-B14F-4D97-AF65-F5344CB8AC3E}">
        <p14:creationId xmlns:p14="http://schemas.microsoft.com/office/powerpoint/2010/main" val="370737312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9-21</a:t>
            </a:r>
          </a:p>
        </p:txBody>
      </p:sp>
      <p:pic>
        <p:nvPicPr>
          <p:cNvPr id="4" name="Picture Placeholder 3">
            <a:extLst>
              <a:ext uri="{FF2B5EF4-FFF2-40B4-BE49-F238E27FC236}">
                <a16:creationId xmlns:a16="http://schemas.microsoft.com/office/drawing/2014/main" id="{2BBC7BFB-5C2C-4BD0-9C4C-9FE31681C1DC}"/>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a:xfrm>
            <a:off x="1816100" y="2235200"/>
            <a:ext cx="2103438" cy="2103438"/>
          </a:xfrm>
        </p:spPr>
      </p:pic>
      <p:pic>
        <p:nvPicPr>
          <p:cNvPr id="2" name="Picture Placeholder 1"/>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l="-162" t="-7598" r="-2126" b="-5634"/>
          <a:stretch/>
        </p:blipFill>
        <p:spPr>
          <a:xfrm>
            <a:off x="5908675" y="2227263"/>
            <a:ext cx="2103438" cy="2101850"/>
          </a:xfrm>
          <a:ln w="3175">
            <a:solidFill>
              <a:schemeClr val="tx1"/>
            </a:solidFill>
          </a:ln>
        </p:spPr>
      </p:pic>
      <p:sp>
        <p:nvSpPr>
          <p:cNvPr id="14" name="Text Placeholder 13"/>
          <p:cNvSpPr>
            <a:spLocks noGrp="1"/>
          </p:cNvSpPr>
          <p:nvPr>
            <p:ph type="body" sz="quarter" idx="19"/>
          </p:nvPr>
        </p:nvSpPr>
        <p:spPr>
          <a:xfrm>
            <a:off x="5598529" y="4420517"/>
            <a:ext cx="2723578" cy="395287"/>
          </a:xfrm>
        </p:spPr>
        <p:txBody>
          <a:bodyPr/>
          <a:lstStyle/>
          <a:p>
            <a:r>
              <a:rPr lang="es-ES_tradnl" noProof="0" dirty="0"/>
              <a:t>Espacio de aire</a:t>
            </a:r>
          </a:p>
        </p:txBody>
      </p:sp>
      <p:sp>
        <p:nvSpPr>
          <p:cNvPr id="11" name="Text Placeholder 10"/>
          <p:cNvSpPr>
            <a:spLocks noGrp="1"/>
          </p:cNvSpPr>
          <p:nvPr>
            <p:ph type="body" sz="quarter" idx="17"/>
          </p:nvPr>
        </p:nvSpPr>
        <p:spPr>
          <a:xfrm>
            <a:off x="1505775" y="4435124"/>
            <a:ext cx="2723578" cy="395287"/>
          </a:xfrm>
        </p:spPr>
        <p:txBody>
          <a:bodyPr/>
          <a:lstStyle/>
          <a:p>
            <a:r>
              <a:rPr lang="es-ES_tradnl" noProof="0" dirty="0"/>
              <a:t>Válvula rompevacío</a:t>
            </a:r>
          </a:p>
        </p:txBody>
      </p:sp>
      <p:sp>
        <p:nvSpPr>
          <p:cNvPr id="243719" name="Rectangle 23"/>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10" name="Content Placeholder 9"/>
          <p:cNvSpPr>
            <a:spLocks noGrp="1"/>
          </p:cNvSpPr>
          <p:nvPr>
            <p:ph idx="1"/>
          </p:nvPr>
        </p:nvSpPr>
        <p:spPr>
          <a:xfrm>
            <a:off x="400050" y="1074266"/>
            <a:ext cx="8220075" cy="474133"/>
          </a:xfrm>
        </p:spPr>
        <p:txBody>
          <a:bodyPr/>
          <a:lstStyle/>
          <a:p>
            <a:pPr marL="0" indent="0" eaLnBrk="1" hangingPunct="1">
              <a:lnSpc>
                <a:spcPct val="80000"/>
              </a:lnSpc>
              <a:defRPr/>
            </a:pPr>
            <a:r>
              <a:rPr lang="es-ES_tradnl" noProof="0" dirty="0">
                <a:latin typeface="Arial Narrow" charset="0"/>
              </a:rPr>
              <a:t>Métodos que previenen el reflujo: </a:t>
            </a:r>
          </a:p>
        </p:txBody>
      </p:sp>
      <p:pic>
        <p:nvPicPr>
          <p:cNvPr id="6" name="Picture 5"/>
          <p:cNvPicPr>
            <a:picLocks noChangeAspect="1"/>
          </p:cNvPicPr>
          <p:nvPr/>
        </p:nvPicPr>
        <p:blipFill>
          <a:blip r:embed="rId5"/>
          <a:stretch>
            <a:fillRect/>
          </a:stretch>
        </p:blipFill>
        <p:spPr>
          <a:xfrm>
            <a:off x="2867564" y="2924761"/>
            <a:ext cx="966026" cy="966026"/>
          </a:xfrm>
          <a:prstGeom prst="rect">
            <a:avLst/>
          </a:prstGeom>
        </p:spPr>
      </p:pic>
    </p:spTree>
    <p:extLst>
      <p:ext uri="{BB962C8B-B14F-4D97-AF65-F5344CB8AC3E}">
        <p14:creationId xmlns:p14="http://schemas.microsoft.com/office/powerpoint/2010/main" val="219765720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44740" name="Rectangle 8"/>
          <p:cNvSpPr>
            <a:spLocks noGrp="1" noChangeArrowheads="1"/>
          </p:cNvSpPr>
          <p:nvPr>
            <p:ph type="title"/>
          </p:nvPr>
        </p:nvSpPr>
        <p:spPr/>
        <p:txBody>
          <a:bodyPr/>
          <a:lstStyle/>
          <a:p>
            <a:pPr eaLnBrk="1" hangingPunct="1">
              <a:defRPr/>
            </a:pPr>
            <a:r>
              <a:rPr lang="es-ES_tradnl" noProof="0" dirty="0">
                <a:latin typeface="Arial Narrow" charset="0"/>
              </a:rPr>
              <a:t>Agua y plomería</a:t>
            </a:r>
            <a:endParaRPr lang="es-ES_tradnl" noProof="0" dirty="0">
              <a:latin typeface="Arial Narrow" charset="0"/>
              <a:cs typeface="+mj-cs"/>
            </a:endParaRPr>
          </a:p>
        </p:txBody>
      </p:sp>
      <p:sp>
        <p:nvSpPr>
          <p:cNvPr id="244738" name="Rectangle 4"/>
          <p:cNvSpPr>
            <a:spLocks noGrp="1" noChangeArrowheads="1"/>
          </p:cNvSpPr>
          <p:nvPr>
            <p:ph idx="1"/>
          </p:nvPr>
        </p:nvSpPr>
        <p:spPr/>
        <p:txBody>
          <a:bodyPr/>
          <a:lstStyle/>
          <a:p>
            <a:pPr marL="0" indent="0" eaLnBrk="1" hangingPunct="1">
              <a:defRPr/>
            </a:pPr>
            <a:r>
              <a:rPr lang="es-ES_tradnl" noProof="0" dirty="0">
                <a:latin typeface="Arial Narrow" charset="0"/>
              </a:rPr>
              <a:t>Condensación de grasa en las tuberías:</a:t>
            </a:r>
          </a:p>
          <a:p>
            <a:pPr lvl="1" eaLnBrk="1" hangingPunct="1">
              <a:defRPr/>
            </a:pPr>
            <a:r>
              <a:rPr lang="es-ES_tradnl" noProof="0" dirty="0">
                <a:latin typeface="Arial Narrow" charset="0"/>
              </a:rPr>
              <a:t>Se pueden instalar trampas de grasa para prevenir que esta condensación tape el drenaje.</a:t>
            </a:r>
          </a:p>
          <a:p>
            <a:pPr lvl="1" eaLnBrk="1" hangingPunct="1">
              <a:defRPr/>
            </a:pPr>
            <a:r>
              <a:rPr lang="es-ES_tradnl" noProof="0" dirty="0">
                <a:latin typeface="Arial Narrow" charset="0"/>
              </a:rPr>
              <a:t>Las trampas de grasa deben: </a:t>
            </a:r>
          </a:p>
          <a:p>
            <a:pPr lvl="2" eaLnBrk="1" hangingPunct="1">
              <a:defRPr/>
            </a:pPr>
            <a:r>
              <a:rPr lang="es-ES_tradnl" noProof="0" dirty="0">
                <a:latin typeface="Arial Narrow" charset="0"/>
              </a:rPr>
              <a:t>Ser instaladas por un plomero con licencia</a:t>
            </a:r>
          </a:p>
          <a:p>
            <a:pPr lvl="2" eaLnBrk="1" hangingPunct="1">
              <a:defRPr/>
            </a:pPr>
            <a:r>
              <a:rPr lang="es-ES_tradnl" noProof="0" dirty="0">
                <a:latin typeface="Arial Narrow" charset="0"/>
              </a:rPr>
              <a:t>Estar en un lugar de fácil acceso</a:t>
            </a:r>
          </a:p>
          <a:p>
            <a:pPr lvl="2" eaLnBrk="1" hangingPunct="1">
              <a:defRPr/>
            </a:pPr>
            <a:r>
              <a:rPr lang="es-ES_tradnl" noProof="0" dirty="0">
                <a:latin typeface="Arial Narrow" charset="0"/>
              </a:rPr>
              <a:t>Limpiadas regularmente</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9-22</a:t>
            </a:r>
          </a:p>
        </p:txBody>
      </p:sp>
    </p:spTree>
    <p:extLst>
      <p:ext uri="{BB962C8B-B14F-4D97-AF65-F5344CB8AC3E}">
        <p14:creationId xmlns:p14="http://schemas.microsoft.com/office/powerpoint/2010/main" val="324417383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p:sp>
      <p:sp>
        <p:nvSpPr>
          <p:cNvPr id="244740"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Iluminación</a:t>
            </a:r>
          </a:p>
        </p:txBody>
      </p:sp>
      <p:sp>
        <p:nvSpPr>
          <p:cNvPr id="244738" name="Rectangle 4"/>
          <p:cNvSpPr>
            <a:spLocks noGrp="1" noChangeArrowheads="1"/>
          </p:cNvSpPr>
          <p:nvPr>
            <p:ph idx="1"/>
          </p:nvPr>
        </p:nvSpPr>
        <p:spPr>
          <a:xfrm>
            <a:off x="409575" y="1143000"/>
            <a:ext cx="5339375" cy="4983163"/>
          </a:xfrm>
        </p:spPr>
        <p:txBody>
          <a:bodyPr/>
          <a:lstStyle/>
          <a:p>
            <a:pPr marL="0" indent="0" eaLnBrk="1" hangingPunct="1">
              <a:defRPr/>
            </a:pPr>
            <a:r>
              <a:rPr lang="es-ES_tradnl" noProof="0" dirty="0">
                <a:latin typeface="Arial Narrow" charset="0"/>
              </a:rPr>
              <a:t>Considere los siguientes puntos al instalar y mantener la iluminación de las instalaciones:</a:t>
            </a:r>
          </a:p>
          <a:p>
            <a:pPr lvl="1" eaLnBrk="1" hangingPunct="1">
              <a:defRPr/>
            </a:pPr>
            <a:r>
              <a:rPr lang="es-ES_tradnl" noProof="0" dirty="0">
                <a:latin typeface="Arial Narrow" charset="0"/>
              </a:rPr>
              <a:t>Cada área tiene requerimientos de intensidad de iluminación diferentes.</a:t>
            </a:r>
          </a:p>
          <a:p>
            <a:pPr lvl="1" eaLnBrk="1" hangingPunct="1">
              <a:defRPr/>
            </a:pPr>
            <a:r>
              <a:rPr lang="es-ES_tradnl" noProof="0" dirty="0">
                <a:latin typeface="Arial Narrow" charset="0"/>
              </a:rPr>
              <a:t>Usualmente las jurisdicciones locales requieren que las áreas de preparación estén más iluminadas.</a:t>
            </a:r>
          </a:p>
          <a:p>
            <a:pPr lvl="1" eaLnBrk="1" hangingPunct="1">
              <a:defRPr/>
            </a:pPr>
            <a:r>
              <a:rPr lang="es-ES_tradnl" noProof="0" dirty="0">
                <a:latin typeface="Arial Narrow" charset="0"/>
              </a:rPr>
              <a:t>Las unidades de iluminación deben tener bombillos resistentes a roturas o cubiertas protectoras. </a:t>
            </a:r>
          </a:p>
          <a:p>
            <a:pPr lvl="1" eaLnBrk="1" hangingPunct="1">
              <a:defRPr/>
            </a:pPr>
            <a:r>
              <a:rPr lang="es-ES_tradnl" noProof="0" dirty="0">
                <a:latin typeface="Arial Narrow" charset="0"/>
              </a:rPr>
              <a:t>Reemplace las lámparas que se quemen con lámparas del tamaño correcto.</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9-23</a:t>
            </a:r>
          </a:p>
        </p:txBody>
      </p:sp>
      <p:pic>
        <p:nvPicPr>
          <p:cNvPr id="2" name="Picture 1" descr="6e_c09_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0257904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4"/>
          <p:cNvSpPr>
            <a:spLocks noChangeShapeType="1"/>
          </p:cNvSpPr>
          <p:nvPr/>
        </p:nvSpPr>
        <p:spPr bwMode="auto">
          <a:xfrm>
            <a:off x="0" y="762000"/>
            <a:ext cx="914400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3" name="Picture Placeholder 2"/>
          <p:cNvSpPr>
            <a:spLocks noGrp="1"/>
          </p:cNvSpPr>
          <p:nvPr>
            <p:ph type="pic" sz="quarter" idx="12"/>
          </p:nvPr>
        </p:nvSpPr>
        <p:spPr/>
      </p:sp>
      <p:sp>
        <p:nvSpPr>
          <p:cNvPr id="245765"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Ventilación</a:t>
            </a:r>
          </a:p>
        </p:txBody>
      </p:sp>
      <p:sp>
        <p:nvSpPr>
          <p:cNvPr id="245763" name="Rectangle 5"/>
          <p:cNvSpPr>
            <a:spLocks noGrp="1" noChangeArrowheads="1"/>
          </p:cNvSpPr>
          <p:nvPr>
            <p:ph idx="1"/>
          </p:nvPr>
        </p:nvSpPr>
        <p:spPr/>
        <p:txBody>
          <a:bodyPr/>
          <a:lstStyle/>
          <a:p>
            <a:pPr eaLnBrk="1" hangingPunct="1">
              <a:defRPr/>
            </a:pPr>
            <a:r>
              <a:rPr lang="es-US" dirty="0">
                <a:ea typeface="ＭＳ Ｐゴシック"/>
              </a:rPr>
              <a:t>Sistemas de ventilación:</a:t>
            </a:r>
            <a:endParaRPr lang="es-US" dirty="0">
              <a:latin typeface="Arial Narrow" charset="0"/>
              <a:cs typeface="+mn-cs"/>
            </a:endParaRPr>
          </a:p>
          <a:p>
            <a:pPr lvl="1" eaLnBrk="1" hangingPunct="1">
              <a:defRPr/>
            </a:pPr>
            <a:r>
              <a:rPr lang="es-US" dirty="0">
                <a:latin typeface="Arial Narrow" charset="0"/>
                <a:cs typeface="Times New Roman" charset="0"/>
              </a:rPr>
              <a:t>Mejoran la calidad del aire.</a:t>
            </a:r>
          </a:p>
          <a:p>
            <a:pPr lvl="1" eaLnBrk="1" hangingPunct="1">
              <a:defRPr/>
            </a:pPr>
            <a:r>
              <a:rPr lang="es-US" dirty="0">
                <a:latin typeface="Arial Narrow" charset="0"/>
                <a:cs typeface="Times New Roman" charset="0"/>
              </a:rPr>
              <a:t>Reducen la acumulación de grasa y de condensación.</a:t>
            </a:r>
          </a:p>
          <a:p>
            <a:pPr lvl="1" eaLnBrk="1" hangingPunct="1">
              <a:defRPr/>
            </a:pPr>
            <a:r>
              <a:rPr lang="es-US" dirty="0">
                <a:latin typeface="Arial Narrow" charset="0"/>
                <a:cs typeface="Times New Roman" charset="0"/>
              </a:rPr>
              <a:t>Se deben limpiar y mantener.</a:t>
            </a:r>
          </a:p>
          <a:p>
            <a:pPr lvl="2" eaLnBrk="1" hangingPunct="1">
              <a:defRPr/>
            </a:pPr>
            <a:r>
              <a:rPr lang="es-US" dirty="0">
                <a:latin typeface="Arial Narrow" charset="0"/>
                <a:cs typeface="Times New Roman" charset="0"/>
              </a:rPr>
              <a:t>Siga las recomendaciones del fabricante</a:t>
            </a:r>
            <a:endParaRPr lang="es-US" dirty="0">
              <a:latin typeface="Arial Narrow" charset="0"/>
            </a:endParaRPr>
          </a:p>
        </p:txBody>
      </p:sp>
      <p:sp>
        <p:nvSpPr>
          <p:cNvPr id="2457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9-24</a:t>
            </a:r>
          </a:p>
        </p:txBody>
      </p:sp>
      <p:pic>
        <p:nvPicPr>
          <p:cNvPr id="2" name="Picture 1" descr="6e_c09_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4689682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7047DA-C021-4E7B-B668-A9B44CCC514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46788"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Basura</a:t>
            </a:r>
          </a:p>
        </p:txBody>
      </p:sp>
      <p:sp>
        <p:nvSpPr>
          <p:cNvPr id="246786" name="Rectangle 3"/>
          <p:cNvSpPr>
            <a:spLocks noGrp="1" noChangeArrowheads="1"/>
          </p:cNvSpPr>
          <p:nvPr>
            <p:ph idx="1"/>
          </p:nvPr>
        </p:nvSpPr>
        <p:spPr>
          <a:xfrm>
            <a:off x="409575" y="1143000"/>
            <a:ext cx="5663679" cy="4983163"/>
          </a:xfrm>
        </p:spPr>
        <p:txBody>
          <a:bodyPr/>
          <a:lstStyle/>
          <a:p>
            <a:pPr marL="0" indent="0">
              <a:spcBef>
                <a:spcPts val="0"/>
              </a:spcBef>
              <a:spcAft>
                <a:spcPts val="0"/>
              </a:spcAft>
            </a:pPr>
            <a:r>
              <a:rPr lang="es-ES_tradnl" noProof="0" dirty="0">
                <a:ea typeface="ＭＳ Ｐゴシック"/>
              </a:rPr>
              <a:t>Eliminación y limpieza:</a:t>
            </a:r>
            <a:endParaRPr lang="es-ES_tradnl" noProof="0" dirty="0">
              <a:solidFill>
                <a:srgbClr val="005CAB"/>
              </a:solidFill>
              <a:ea typeface="ＭＳ Ｐゴシック"/>
            </a:endParaRPr>
          </a:p>
          <a:p>
            <a:pPr lvl="1">
              <a:spcAft>
                <a:spcPts val="0"/>
              </a:spcAft>
              <a:buFont typeface="Wingdings"/>
              <a:buChar char="l"/>
            </a:pPr>
            <a:r>
              <a:rPr lang="es-ES_tradnl" noProof="0" dirty="0">
                <a:ea typeface="ＭＳ Ｐゴシック"/>
                <a:cs typeface="ＭＳ Ｐゴシック"/>
              </a:rPr>
              <a:t>Saque la basura de las áreas de preparación lo más pronto posible.</a:t>
            </a:r>
          </a:p>
          <a:p>
            <a:pPr lvl="2">
              <a:spcAft>
                <a:spcPts val="0"/>
              </a:spcAft>
              <a:buFont typeface="Courier New"/>
              <a:buChar char="o"/>
            </a:pPr>
            <a:r>
              <a:rPr lang="es-ES_tradnl" noProof="0" dirty="0">
                <a:ea typeface="ＭＳ Ｐゴシック"/>
                <a:cs typeface="ＭＳ Ｐゴシック"/>
              </a:rPr>
              <a:t>Tenga cuidado de no contaminar los alimentos ni las superficies que tiene contacto con alimentos.</a:t>
            </a:r>
          </a:p>
          <a:p>
            <a:pPr lvl="1">
              <a:spcAft>
                <a:spcPts val="0"/>
              </a:spcAft>
              <a:buFont typeface="Wingdings"/>
              <a:buChar char="l"/>
            </a:pPr>
            <a:r>
              <a:rPr lang="es-ES_tradnl" noProof="0" dirty="0">
                <a:ea typeface="ＭＳ Ｐゴシック"/>
                <a:cs typeface="ＭＳ Ｐゴシック"/>
              </a:rPr>
              <a:t>Limpie los botes por dentro y por fuera con frecuencia.</a:t>
            </a:r>
          </a:p>
          <a:p>
            <a:pPr lvl="2">
              <a:spcAft>
                <a:spcPts val="0"/>
              </a:spcAft>
              <a:buFont typeface="Courier New"/>
              <a:buChar char="o"/>
            </a:pPr>
            <a:r>
              <a:rPr lang="es-ES_tradnl" noProof="0" dirty="0">
                <a:ea typeface="ＭＳ Ｐゴシック"/>
                <a:cs typeface="ＭＳ Ｐゴシック"/>
              </a:rPr>
              <a:t>Límpielos lejos de las áreas de almacenamiento y preparación de alimentos.</a:t>
            </a:r>
          </a:p>
        </p:txBody>
      </p:sp>
      <p:sp>
        <p:nvSpPr>
          <p:cNvPr id="24678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9-25</a:t>
            </a:r>
          </a:p>
        </p:txBody>
      </p:sp>
      <p:pic>
        <p:nvPicPr>
          <p:cNvPr id="2" name="Picture 1"/>
          <p:cNvPicPr>
            <a:picLocks noChangeAspect="1"/>
          </p:cNvPicPr>
          <p:nvPr/>
        </p:nvPicPr>
        <p:blipFill>
          <a:blip r:embed="rId4"/>
          <a:stretch>
            <a:fillRect/>
          </a:stretch>
        </p:blipFill>
        <p:spPr>
          <a:xfrm>
            <a:off x="6523038" y="1243013"/>
            <a:ext cx="444500" cy="444500"/>
          </a:xfrm>
          <a:prstGeom prst="rect">
            <a:avLst/>
          </a:prstGeom>
        </p:spPr>
      </p:pic>
    </p:spTree>
    <p:extLst>
      <p:ext uri="{BB962C8B-B14F-4D97-AF65-F5344CB8AC3E}">
        <p14:creationId xmlns:p14="http://schemas.microsoft.com/office/powerpoint/2010/main" val="106147520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7812"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Basura</a:t>
            </a:r>
          </a:p>
        </p:txBody>
      </p:sp>
      <p:sp>
        <p:nvSpPr>
          <p:cNvPr id="246786" name="Rectangle 3"/>
          <p:cNvSpPr>
            <a:spLocks noGrp="1" noChangeArrowheads="1"/>
          </p:cNvSpPr>
          <p:nvPr>
            <p:ph idx="1"/>
          </p:nvPr>
        </p:nvSpPr>
        <p:spPr>
          <a:xfrm>
            <a:off x="409575" y="1143000"/>
            <a:ext cx="5339375" cy="5577681"/>
          </a:xfrm>
        </p:spPr>
        <p:txBody>
          <a:bodyPr/>
          <a:lstStyle/>
          <a:p>
            <a:pPr marL="0" indent="0">
              <a:spcBef>
                <a:spcPts val="0"/>
              </a:spcBef>
              <a:spcAft>
                <a:spcPts val="0"/>
              </a:spcAft>
            </a:pPr>
            <a:r>
              <a:rPr lang="es-ES_tradnl" noProof="0" dirty="0"/>
              <a:t>Los botes de basura interiores deben ser:</a:t>
            </a:r>
            <a:r>
              <a:rPr lang="es-ES_tradnl" sz="2200" noProof="0" dirty="0"/>
              <a:t> </a:t>
            </a:r>
          </a:p>
          <a:p>
            <a:pPr lvl="1">
              <a:spcAft>
                <a:spcPts val="0"/>
              </a:spcAft>
              <a:buFont typeface="Wingdings"/>
              <a:buChar char="l"/>
            </a:pPr>
            <a:r>
              <a:rPr lang="es-ES_tradnl" noProof="0" dirty="0">
                <a:ea typeface="ＭＳ Ｐゴシック"/>
                <a:cs typeface="ＭＳ Ｐゴシック"/>
              </a:rPr>
              <a:t>A prueba de goteos, impermeables y a prueba de plagas.</a:t>
            </a:r>
          </a:p>
          <a:p>
            <a:pPr lvl="1">
              <a:spcAft>
                <a:spcPts val="0"/>
              </a:spcAft>
              <a:buFont typeface="Wingdings"/>
              <a:buChar char="l"/>
            </a:pPr>
            <a:r>
              <a:rPr lang="es-ES_tradnl" noProof="0" dirty="0">
                <a:ea typeface="ＭＳ Ｐゴシック"/>
                <a:cs typeface="ＭＳ Ｐゴシック"/>
              </a:rPr>
              <a:t>Fáciles de limpiar.</a:t>
            </a:r>
          </a:p>
          <a:p>
            <a:pPr lvl="1">
              <a:spcAft>
                <a:spcPts val="0"/>
              </a:spcAft>
              <a:buFont typeface="Wingdings"/>
              <a:buChar char="l"/>
            </a:pPr>
            <a:r>
              <a:rPr lang="es-ES_tradnl" noProof="0" dirty="0">
                <a:ea typeface="ＭＳ Ｐゴシック"/>
                <a:cs typeface="ＭＳ Ｐゴシック"/>
              </a:rPr>
              <a:t>Taparse cuando no los estén usando.</a:t>
            </a:r>
          </a:p>
          <a:p>
            <a:pPr lvl="1">
              <a:spcAft>
                <a:spcPts val="0"/>
              </a:spcAft>
              <a:buFont typeface="Wingdings"/>
              <a:buChar char="l"/>
            </a:pPr>
            <a:r>
              <a:rPr lang="es-ES_tradnl" noProof="0" dirty="0">
                <a:ea typeface="ＭＳ Ｐゴシック"/>
                <a:cs typeface="ＭＳ Ｐゴシック"/>
              </a:rPr>
              <a:t>Tener una tapa, si están en el baño de mujeres.</a:t>
            </a:r>
          </a:p>
          <a:p>
            <a:pPr marL="566928" lvl="1" indent="-457200">
              <a:spcAft>
                <a:spcPts val="0"/>
              </a:spcAft>
              <a:buNone/>
            </a:pPr>
            <a:r>
              <a:rPr lang="es-ES_tradnl" sz="2400" b="1" noProof="0" dirty="0">
                <a:solidFill>
                  <a:srgbClr val="E97635"/>
                </a:solidFill>
              </a:rPr>
              <a:t>Áreas de almacenamiento designadas: </a:t>
            </a:r>
          </a:p>
          <a:p>
            <a:pPr lvl="1">
              <a:spcAft>
                <a:spcPts val="0"/>
              </a:spcAft>
              <a:buFont typeface="Wingdings"/>
              <a:buChar char="l"/>
            </a:pPr>
            <a:r>
              <a:rPr lang="es-ES_tradnl" noProof="0" dirty="0">
                <a:ea typeface="ＭＳ Ｐゴシック"/>
                <a:cs typeface="ＭＳ Ｐゴシック"/>
              </a:rPr>
              <a:t>El desperdicio y el material reciclable se deben mantener separados de los alimentos y las superficies que tiene contacto con alimentos.</a:t>
            </a:r>
          </a:p>
          <a:p>
            <a:pPr lvl="1">
              <a:spcAft>
                <a:spcPts val="0"/>
              </a:spcAft>
              <a:buFont typeface="Wingdings"/>
              <a:buChar char="l"/>
            </a:pPr>
            <a:r>
              <a:rPr lang="es-ES_tradnl" noProof="0" dirty="0">
                <a:ea typeface="ＭＳ Ｐゴシック"/>
                <a:cs typeface="ＭＳ Ｐゴシック"/>
              </a:rPr>
              <a:t>El almacenamiento no debe crear una molestia ni un peligro para la salud del público.</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9-26</a:t>
            </a:r>
          </a:p>
        </p:txBody>
      </p:sp>
      <p:pic>
        <p:nvPicPr>
          <p:cNvPr id="2" name="Picture 1" descr="6e_c09_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pic>
        <p:nvPicPr>
          <p:cNvPr id="14" name="Picture Placeholder 3">
            <a:extLst>
              <a:ext uri="{FF2B5EF4-FFF2-40B4-BE49-F238E27FC236}">
                <a16:creationId xmlns:a16="http://schemas.microsoft.com/office/drawing/2014/main" id="{49FEC048-3F19-4D15-A86C-41461A2ACC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1768" y="3525965"/>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94472406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9FEC048-3F19-4D15-A86C-41461A2ACC7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4883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Basura</a:t>
            </a:r>
          </a:p>
        </p:txBody>
      </p:sp>
      <p:sp>
        <p:nvSpPr>
          <p:cNvPr id="247810" name="Rectangle 3"/>
          <p:cNvSpPr>
            <a:spLocks noGrp="1" noChangeArrowheads="1"/>
          </p:cNvSpPr>
          <p:nvPr>
            <p:ph idx="1"/>
          </p:nvPr>
        </p:nvSpPr>
        <p:spPr/>
        <p:txBody>
          <a:bodyPr/>
          <a:lstStyle/>
          <a:p>
            <a:pPr marL="0" lvl="1" indent="0">
              <a:spcAft>
                <a:spcPts val="0"/>
              </a:spcAft>
              <a:buNone/>
            </a:pPr>
            <a:r>
              <a:rPr lang="es-ES_tradnl" sz="2400" b="1" noProof="0" dirty="0">
                <a:solidFill>
                  <a:srgbClr val="E97635"/>
                </a:solidFill>
              </a:rPr>
              <a:t>Los botes de basura exteriores deben: </a:t>
            </a:r>
          </a:p>
          <a:p>
            <a:pPr lvl="1">
              <a:spcAft>
                <a:spcPts val="0"/>
              </a:spcAft>
              <a:buFont typeface="Wingdings"/>
              <a:buChar char="l"/>
            </a:pPr>
            <a:r>
              <a:rPr lang="es-ES_tradnl" noProof="0" dirty="0">
                <a:ea typeface="ＭＳ Ｐゴシック"/>
                <a:cs typeface="ＭＳ Ｐゴシック"/>
              </a:rPr>
              <a:t>Ponerse en una superficie lisa, duradera y no absorbente:</a:t>
            </a:r>
          </a:p>
          <a:p>
            <a:pPr lvl="2">
              <a:spcAft>
                <a:spcPts val="0"/>
              </a:spcAft>
              <a:buFont typeface="Courier New"/>
              <a:buChar char="o"/>
            </a:pPr>
            <a:r>
              <a:rPr lang="es-ES_tradnl" noProof="0" dirty="0">
                <a:ea typeface="ＭＳ Ｐゴシック"/>
                <a:cs typeface="ＭＳ Ｐゴシック"/>
              </a:rPr>
              <a:t>Asfalto o concreto</a:t>
            </a:r>
          </a:p>
          <a:p>
            <a:pPr lvl="1">
              <a:spcAft>
                <a:spcPts val="0"/>
              </a:spcAft>
              <a:buFont typeface="Wingdings"/>
              <a:buChar char="l"/>
            </a:pPr>
            <a:r>
              <a:rPr lang="es-ES_tradnl" noProof="0" dirty="0">
                <a:ea typeface="ＭＳ Ｐゴシック"/>
                <a:cs typeface="ＭＳ Ｐゴシック"/>
              </a:rPr>
              <a:t>Tener tapas que se ajusten bien.</a:t>
            </a:r>
          </a:p>
          <a:p>
            <a:pPr lvl="1">
              <a:spcAft>
                <a:spcPts val="0"/>
              </a:spcAft>
              <a:buFont typeface="Wingdings"/>
              <a:buChar char="l"/>
            </a:pPr>
            <a:r>
              <a:rPr lang="es-ES_tradnl" noProof="0" dirty="0">
                <a:ea typeface="ＭＳ Ｐゴシック"/>
                <a:cs typeface="ＭＳ Ｐゴシック"/>
              </a:rPr>
              <a:t>Mantener tapados siempre.</a:t>
            </a:r>
          </a:p>
          <a:p>
            <a:pPr lvl="1">
              <a:spcAft>
                <a:spcPts val="0"/>
              </a:spcAft>
              <a:buFont typeface="Wingdings"/>
              <a:buChar char="l"/>
            </a:pPr>
            <a:r>
              <a:rPr lang="es-ES_tradnl" noProof="0" dirty="0">
                <a:ea typeface="ＭＳ Ｐゴシック"/>
                <a:cs typeface="ＭＳ Ｐゴシック"/>
              </a:rPr>
              <a:t>Mantener los tapones de drenaje en su lugar.</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9-27</a:t>
            </a:r>
          </a:p>
        </p:txBody>
      </p:sp>
    </p:spTree>
    <p:extLst>
      <p:ext uri="{BB962C8B-B14F-4D97-AF65-F5344CB8AC3E}">
        <p14:creationId xmlns:p14="http://schemas.microsoft.com/office/powerpoint/2010/main" val="382154340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13A2AA-405E-43F4-BF03-0F94A4B554F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4883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Mantenimiento de las instalaciones</a:t>
            </a:r>
          </a:p>
        </p:txBody>
      </p:sp>
      <p:sp>
        <p:nvSpPr>
          <p:cNvPr id="247810" name="Rectangle 3"/>
          <p:cNvSpPr>
            <a:spLocks noGrp="1" noChangeArrowheads="1"/>
          </p:cNvSpPr>
          <p:nvPr>
            <p:ph idx="1"/>
          </p:nvPr>
        </p:nvSpPr>
        <p:spPr>
          <a:xfrm>
            <a:off x="409575" y="1143000"/>
            <a:ext cx="5841100" cy="4983163"/>
          </a:xfrm>
        </p:spPr>
        <p:txBody>
          <a:bodyPr/>
          <a:lstStyle/>
          <a:p>
            <a:pPr marL="0" lvl="1" indent="0" eaLnBrk="1" hangingPunct="1">
              <a:buFont typeface="Wingdings" pitchFamily="2" charset="2"/>
              <a:buNone/>
              <a:defRPr/>
            </a:pPr>
            <a:r>
              <a:rPr lang="es-ES_tradnl" sz="2400" b="1" noProof="0" dirty="0">
                <a:solidFill>
                  <a:srgbClr val="E97635"/>
                </a:solidFill>
                <a:ea typeface="+mn-ea"/>
                <a:cs typeface="+mn-cs"/>
              </a:rPr>
              <a:t>Para prevenir problemas de seguridad de los alimentos causados por las instalaciones:</a:t>
            </a:r>
          </a:p>
          <a:p>
            <a:pPr lvl="1" eaLnBrk="1" hangingPunct="1">
              <a:buFont typeface="Wingdings" pitchFamily="2" charset="2"/>
              <a:buChar char="l"/>
              <a:defRPr/>
            </a:pPr>
            <a:r>
              <a:rPr lang="es-ES_tradnl" noProof="0" dirty="0"/>
              <a:t>Limpie el establecimiento con frecuencia.</a:t>
            </a:r>
          </a:p>
          <a:p>
            <a:pPr lvl="1" eaLnBrk="1" hangingPunct="1">
              <a:buFont typeface="Wingdings" pitchFamily="2" charset="2"/>
              <a:buChar char="l"/>
              <a:defRPr/>
            </a:pPr>
            <a:r>
              <a:rPr lang="es-ES_tradnl" noProof="0" dirty="0"/>
              <a:t>Revise los sistemas del edificio con frecuencia.</a:t>
            </a:r>
          </a:p>
          <a:p>
            <a:pPr lvl="1" eaLnBrk="1" hangingPunct="1">
              <a:buFont typeface="Wingdings" pitchFamily="2" charset="2"/>
              <a:buChar char="l"/>
              <a:defRPr/>
            </a:pPr>
            <a:r>
              <a:rPr lang="es-ES_tradnl" noProof="0" dirty="0"/>
              <a:t>Dé mantenimiento al edificio:</a:t>
            </a:r>
          </a:p>
          <a:p>
            <a:pPr lvl="2" eaLnBrk="1" hangingPunct="1">
              <a:buFont typeface="Courier New" panose="02070309020205020404" pitchFamily="49" charset="0"/>
              <a:buChar char="o"/>
              <a:defRPr/>
            </a:pPr>
            <a:r>
              <a:rPr lang="es-ES_tradnl" noProof="0" dirty="0"/>
              <a:t>Repare goteras, agujeros y grietas en los pisos, los cimientos, los techos y las ventanas.</a:t>
            </a:r>
          </a:p>
          <a:p>
            <a:pPr lvl="2" eaLnBrk="1" hangingPunct="1">
              <a:buFont typeface="Courier New" panose="02070309020205020404" pitchFamily="49" charset="0"/>
              <a:buChar char="o"/>
              <a:defRPr/>
            </a:pPr>
            <a:r>
              <a:rPr lang="es-ES_tradnl" noProof="0" dirty="0"/>
              <a:t>Dé mantenimiento al exterior del edificio, incluyendo el patio y el estacionamiento.</a:t>
            </a:r>
          </a:p>
          <a:p>
            <a:pPr lvl="1" eaLnBrk="1" hangingPunct="1">
              <a:buFont typeface="Wingdings" pitchFamily="2" charset="2"/>
              <a:buChar char="l"/>
              <a:defRPr/>
            </a:pPr>
            <a:r>
              <a:rPr lang="es-ES_tradnl" noProof="0" dirty="0"/>
              <a:t>Controle las plagas.</a:t>
            </a:r>
          </a:p>
          <a:p>
            <a:pPr lvl="1" eaLnBrk="1" hangingPunct="1">
              <a:buFont typeface="Wingdings" pitchFamily="2" charset="2"/>
              <a:buChar char="l"/>
              <a:defRPr/>
            </a:pPr>
            <a:endParaRPr lang="es-ES_tradnl" noProof="0" dirty="0"/>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9-28</a:t>
            </a:r>
          </a:p>
        </p:txBody>
      </p:sp>
    </p:spTree>
    <p:extLst>
      <p:ext uri="{BB962C8B-B14F-4D97-AF65-F5344CB8AC3E}">
        <p14:creationId xmlns:p14="http://schemas.microsoft.com/office/powerpoint/2010/main" val="101171587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r>
              <a:rPr lang="es-ES_tradnl" noProof="0" dirty="0"/>
              <a:t>Peligro inminente para la salud:</a:t>
            </a:r>
          </a:p>
          <a:p>
            <a:pPr lvl="1"/>
            <a:r>
              <a:rPr lang="es-ES_tradnl" noProof="0" dirty="0"/>
              <a:t>Un peligro o una amenaza seria a la salud</a:t>
            </a:r>
          </a:p>
          <a:p>
            <a:pPr lvl="1"/>
            <a:r>
              <a:rPr lang="es-ES_tradnl" noProof="0" dirty="0"/>
              <a:t>Requiere una corrección inmediata o el cierre para prevenir lesiones</a:t>
            </a:r>
          </a:p>
          <a:p>
            <a:r>
              <a:rPr lang="es-ES_tradnl" noProof="0" dirty="0"/>
              <a:t>Posibles peligros inminentes para la salud:</a:t>
            </a:r>
          </a:p>
          <a:p>
            <a:pPr lvl="1"/>
            <a:r>
              <a:rPr lang="es-ES_tradnl" noProof="0" dirty="0"/>
              <a:t>Apagones y averías del sistema de refrigeración</a:t>
            </a:r>
          </a:p>
          <a:p>
            <a:pPr lvl="1"/>
            <a:r>
              <a:rPr lang="es-ES_tradnl" noProof="0" dirty="0"/>
              <a:t>Problemas de seguridad</a:t>
            </a:r>
          </a:p>
          <a:p>
            <a:pPr lvl="1"/>
            <a:r>
              <a:rPr lang="es-ES_tradnl" dirty="0"/>
              <a:t>Incendios</a:t>
            </a:r>
          </a:p>
          <a:p>
            <a:pPr lvl="1"/>
            <a:r>
              <a:rPr lang="es-ES_tradnl" dirty="0"/>
              <a:t>Problemas con el suministro de agua potable </a:t>
            </a:r>
          </a:p>
          <a:p>
            <a:pPr lvl="1"/>
            <a:r>
              <a:rPr lang="es-ES_tradnl" noProof="0" dirty="0"/>
              <a:t>Inundaciones y reflujos de aguas negras</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9-29</a:t>
            </a:r>
          </a:p>
        </p:txBody>
      </p:sp>
    </p:spTree>
    <p:extLst>
      <p:ext uri="{BB962C8B-B14F-4D97-AF65-F5344CB8AC3E}">
        <p14:creationId xmlns:p14="http://schemas.microsoft.com/office/powerpoint/2010/main" val="3622330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s-ES_tradnl" sz="2400" b="1" dirty="0">
                <a:solidFill>
                  <a:srgbClr val="E97635"/>
                </a:solidFill>
              </a:rPr>
              <a:t>Entrenamiento y monitoreo:</a:t>
            </a:r>
          </a:p>
          <a:p>
            <a:pPr lvl="1" eaLnBrk="1" hangingPunct="1">
              <a:buFont typeface="Wingdings" pitchFamily="2" charset="2"/>
              <a:buChar char="l"/>
              <a:defRPr/>
            </a:pPr>
            <a:r>
              <a:rPr lang="es-ES_tradnl" dirty="0"/>
              <a:t>Monitorear a los empleados para asegurarse de que siguen los procedimientos.</a:t>
            </a:r>
          </a:p>
          <a:p>
            <a:pPr lvl="1" eaLnBrk="1" hangingPunct="1">
              <a:buFont typeface="Wingdings" pitchFamily="2" charset="2"/>
              <a:buChar char="l"/>
              <a:defRPr/>
            </a:pPr>
            <a:r>
              <a:rPr lang="es-ES" dirty="0"/>
              <a:t>Si una tarea se completa de manera incorrecta, tomar una acción correctiva.</a:t>
            </a:r>
          </a:p>
          <a:p>
            <a:pPr lvl="1" eaLnBrk="1" hangingPunct="1">
              <a:buFont typeface="Wingdings" pitchFamily="2" charset="2"/>
              <a:buChar char="l"/>
              <a:defRPr/>
            </a:pPr>
            <a:r>
              <a:rPr lang="es-ES" dirty="0"/>
              <a:t>Si un empleado hace una tarea de manera incorrecta frecuentemente o varios empleados lo hacen, volverlos a entrenar.</a:t>
            </a:r>
            <a:endParaRPr lang="en-US" dirty="0"/>
          </a:p>
          <a:p>
            <a:pPr marL="0" lvl="1" indent="0" eaLnBrk="1" hangingPunct="1">
              <a:lnSpc>
                <a:spcPct val="100000"/>
              </a:lnSpc>
              <a:spcBef>
                <a:spcPts val="900"/>
              </a:spcBef>
              <a:buNone/>
              <a:defRPr/>
            </a:pPr>
            <a:endParaRPr lang="en-US" dirty="0"/>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1-27</a:t>
            </a:r>
          </a:p>
        </p:txBody>
      </p:sp>
      <p:pic>
        <p:nvPicPr>
          <p:cNvPr id="2" name="Picture 1" descr="6e_c01_08_demonstrating_re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extLst>
      <p:ext uri="{BB962C8B-B14F-4D97-AF65-F5344CB8AC3E}">
        <p14:creationId xmlns:p14="http://schemas.microsoft.com/office/powerpoint/2010/main" val="174203435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pPr marL="0" indent="0"/>
            <a:r>
              <a:rPr lang="es-ES_tradnl" noProof="0" dirty="0">
                <a:latin typeface="Arial Narrow" pitchFamily="34" charset="0"/>
              </a:rPr>
              <a:t>Cómo responder a una crisis que afecta las instalaciones:</a:t>
            </a:r>
          </a:p>
          <a:p>
            <a:pPr lvl="1"/>
            <a:r>
              <a:rPr lang="es-ES_tradnl" noProof="0" dirty="0"/>
              <a:t>Determine si hay un peligro grave para la seguridad de los alimentos.</a:t>
            </a:r>
          </a:p>
          <a:p>
            <a:pPr lvl="1"/>
            <a:r>
              <a:rPr lang="es-ES_tradnl" noProof="0" dirty="0"/>
              <a:t>Si el peligro es grave:</a:t>
            </a:r>
          </a:p>
          <a:p>
            <a:pPr lvl="2"/>
            <a:r>
              <a:rPr lang="es-ES_tradnl" noProof="0" dirty="0"/>
              <a:t>Suspenda el servicio</a:t>
            </a:r>
          </a:p>
          <a:p>
            <a:pPr lvl="2"/>
            <a:r>
              <a:rPr lang="es-ES_tradnl" noProof="0" dirty="0"/>
              <a:t>Avise a la autoridad reguladora local </a:t>
            </a:r>
          </a:p>
          <a:p>
            <a:pPr lvl="1"/>
            <a:r>
              <a:rPr lang="es-ES_tradnl" noProof="0" dirty="0"/>
              <a:t>Tire los alimentos contaminados o deteriorados, y los alimentos cuyo empaque no esté intacto. </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9-30</a:t>
            </a:r>
          </a:p>
        </p:txBody>
      </p:sp>
    </p:spTree>
    <p:extLst>
      <p:ext uri="{BB962C8B-B14F-4D97-AF65-F5344CB8AC3E}">
        <p14:creationId xmlns:p14="http://schemas.microsoft.com/office/powerpoint/2010/main" val="154000081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pPr marL="0" indent="0" eaLnBrk="1" hangingPunct="1">
              <a:defRPr/>
            </a:pPr>
            <a:r>
              <a:rPr lang="es-ES_tradnl" noProof="0" dirty="0">
                <a:latin typeface="Arial Narrow" pitchFamily="34" charset="0"/>
              </a:rPr>
              <a:t>Cómo responder a una crisis que afecta las instalaciones</a:t>
            </a:r>
            <a:r>
              <a:rPr lang="es-ES_tradnl" noProof="0" dirty="0">
                <a:ea typeface="+mn-ea"/>
                <a:cs typeface="+mn-cs"/>
              </a:rPr>
              <a:t>:</a:t>
            </a:r>
          </a:p>
          <a:p>
            <a:pPr lvl="1"/>
            <a:r>
              <a:rPr lang="es-ES_tradnl" noProof="0" dirty="0"/>
              <a:t>Decida cómo corregir el problema:</a:t>
            </a:r>
          </a:p>
          <a:p>
            <a:pPr lvl="2"/>
            <a:r>
              <a:rPr lang="es-ES_tradnl" noProof="0" dirty="0"/>
              <a:t>Establecer el control de tiempo y temperatura</a:t>
            </a:r>
          </a:p>
          <a:p>
            <a:pPr lvl="2"/>
            <a:r>
              <a:rPr lang="es-ES_tradnl" noProof="0" dirty="0"/>
              <a:t>Limpieza y sanitización de las superficies</a:t>
            </a:r>
          </a:p>
          <a:p>
            <a:pPr lvl="2"/>
            <a:r>
              <a:rPr lang="es-ES_tradnl" noProof="0" dirty="0"/>
              <a:t>Restablecer la seguridad física del establecimiento</a:t>
            </a:r>
          </a:p>
          <a:p>
            <a:pPr lvl="2"/>
            <a:r>
              <a:rPr lang="es-ES_tradnl" noProof="0" dirty="0"/>
              <a:t>Verificar que el agua sea potable</a:t>
            </a:r>
          </a:p>
          <a:p>
            <a:pPr lvl="2" indent="-342900" eaLnBrk="1" hangingPunct="1">
              <a:buFont typeface="Courier New" pitchFamily="49" charset="0"/>
              <a:buChar char="o"/>
              <a:defRPr/>
            </a:pPr>
            <a:endParaRPr lang="es-ES_tradnl" noProof="0" dirty="0"/>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9-31</a:t>
            </a:r>
          </a:p>
        </p:txBody>
      </p:sp>
    </p:spTree>
    <p:extLst>
      <p:ext uri="{BB962C8B-B14F-4D97-AF65-F5344CB8AC3E}">
        <p14:creationId xmlns:p14="http://schemas.microsoft.com/office/powerpoint/2010/main" val="217602525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s-MX"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pPr marL="0" indent="0" eaLnBrk="1" hangingPunct="1">
              <a:defRPr/>
            </a:pPr>
            <a:r>
              <a:rPr lang="es-MX" dirty="0">
                <a:ea typeface="+mn-ea"/>
                <a:cs typeface="+mn-cs"/>
              </a:rPr>
              <a:t>El establecimiento </a:t>
            </a:r>
            <a:r>
              <a:rPr lang="es-MX" i="1" dirty="0">
                <a:ea typeface="+mn-ea"/>
                <a:cs typeface="+mn-cs"/>
              </a:rPr>
              <a:t>podría</a:t>
            </a:r>
            <a:r>
              <a:rPr lang="es-MX" dirty="0">
                <a:ea typeface="+mn-ea"/>
                <a:cs typeface="+mn-cs"/>
              </a:rPr>
              <a:t> seguir abierto, en caso de una interrupción en el servicio de agua o electricidad bajo las siguientes condiciones:</a:t>
            </a:r>
          </a:p>
          <a:p>
            <a:pPr lvl="1" indent="-342900" eaLnBrk="1" hangingPunct="1">
              <a:buFont typeface="Wingdings" pitchFamily="2" charset="2"/>
              <a:buChar char="l"/>
              <a:defRPr/>
            </a:pPr>
            <a:r>
              <a:rPr lang="es-MX" dirty="0"/>
              <a:t>El establecimiento cuenta con un plan de emergencia escrito y aprobado con anticipación.</a:t>
            </a:r>
          </a:p>
          <a:p>
            <a:pPr lvl="1" indent="-342900" eaLnBrk="1" hangingPunct="1">
              <a:buFont typeface="Wingdings" pitchFamily="2" charset="2"/>
              <a:buChar char="l"/>
              <a:defRPr/>
            </a:pPr>
            <a:r>
              <a:rPr lang="es-MX" dirty="0"/>
              <a:t>Se toman las medidas correctivas inmediatas</a:t>
            </a:r>
          </a:p>
          <a:p>
            <a:pPr lvl="1" indent="-342900" eaLnBrk="1" hangingPunct="1">
              <a:buFont typeface="Wingdings" pitchFamily="2" charset="2"/>
              <a:buChar char="l"/>
              <a:defRPr/>
            </a:pPr>
            <a:r>
              <a:rPr lang="es-MX" dirty="0"/>
              <a:t>La autoridad reguladora es informada inmediatamente después de implementar el plan.</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9-32</a:t>
            </a:r>
          </a:p>
        </p:txBody>
      </p:sp>
    </p:spTree>
    <p:custDataLst>
      <p:tags r:id="rId1"/>
    </p:custDataLst>
    <p:extLst>
      <p:ext uri="{BB962C8B-B14F-4D97-AF65-F5344CB8AC3E}">
        <p14:creationId xmlns:p14="http://schemas.microsoft.com/office/powerpoint/2010/main" val="143622288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51906"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Manejo de plagas</a:t>
            </a:r>
          </a:p>
        </p:txBody>
      </p:sp>
      <p:sp>
        <p:nvSpPr>
          <p:cNvPr id="251907" name="Rectangle 3"/>
          <p:cNvSpPr>
            <a:spLocks noGrp="1" noChangeArrowheads="1"/>
          </p:cNvSpPr>
          <p:nvPr>
            <p:ph idx="1"/>
          </p:nvPr>
        </p:nvSpPr>
        <p:spPr>
          <a:xfrm>
            <a:off x="409575" y="1143000"/>
            <a:ext cx="5719376" cy="4983163"/>
          </a:xfrm>
        </p:spPr>
        <p:txBody>
          <a:bodyPr/>
          <a:lstStyle/>
          <a:p>
            <a:pPr marL="0" indent="0">
              <a:spcBef>
                <a:spcPts val="0"/>
              </a:spcBef>
              <a:spcAft>
                <a:spcPts val="0"/>
              </a:spcAft>
              <a:buClr>
                <a:srgbClr val="E97635"/>
              </a:buClr>
            </a:pPr>
            <a:r>
              <a:rPr lang="es-ES_tradnl" noProof="0" dirty="0">
                <a:ea typeface="ＭＳ Ｐゴシック"/>
              </a:rPr>
              <a:t>Las tres reglas de la prevención de plagas:</a:t>
            </a:r>
          </a:p>
          <a:p>
            <a:pPr lvl="1">
              <a:spcAft>
                <a:spcPts val="0"/>
              </a:spcAft>
              <a:buFont typeface="Wingdings"/>
              <a:buAutoNum type="arabicPeriod"/>
            </a:pPr>
            <a:r>
              <a:rPr lang="es-ES_tradnl" noProof="0" dirty="0">
                <a:ea typeface="ＭＳ Ｐゴシック"/>
                <a:cs typeface="ＭＳ Ｐゴシック"/>
              </a:rPr>
              <a:t>Negar a las plagas el acceso al establecimiento.</a:t>
            </a:r>
          </a:p>
          <a:p>
            <a:pPr lvl="1">
              <a:spcAft>
                <a:spcPts val="0"/>
              </a:spcAft>
              <a:buFont typeface="Wingdings"/>
              <a:buAutoNum type="arabicPeriod"/>
            </a:pPr>
            <a:r>
              <a:rPr lang="es-ES_tradnl" noProof="0" dirty="0">
                <a:ea typeface="ＭＳ Ｐゴシック"/>
                <a:cs typeface="ＭＳ Ｐゴシック"/>
              </a:rPr>
              <a:t>Negar a las plagas alimento, agua y refugio.</a:t>
            </a:r>
          </a:p>
          <a:p>
            <a:pPr lvl="1">
              <a:spcAft>
                <a:spcPts val="0"/>
              </a:spcAft>
              <a:buFont typeface="Wingdings"/>
              <a:buAutoNum type="arabicPeriod"/>
            </a:pPr>
            <a:r>
              <a:rPr lang="es-ES_tradnl" noProof="0" dirty="0">
                <a:ea typeface="ＭＳ Ｐゴシック"/>
                <a:cs typeface="ＭＳ Ｐゴシック"/>
              </a:rPr>
              <a:t>Trabajar con un operador de control de plagas con licencia (PCO).</a:t>
            </a:r>
          </a:p>
        </p:txBody>
      </p:sp>
      <p:sp>
        <p:nvSpPr>
          <p:cNvPr id="251908"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9-33</a:t>
            </a:r>
          </a:p>
        </p:txBody>
      </p:sp>
      <p:pic>
        <p:nvPicPr>
          <p:cNvPr id="2" name="Picture 1" descr="6e_c09_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96838691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Prevención de plagas</a:t>
            </a:r>
          </a:p>
        </p:txBody>
      </p:sp>
      <p:sp>
        <p:nvSpPr>
          <p:cNvPr id="254979" name="Rectangle 3"/>
          <p:cNvSpPr>
            <a:spLocks noGrp="1" noChangeArrowheads="1"/>
          </p:cNvSpPr>
          <p:nvPr>
            <p:ph idx="1"/>
          </p:nvPr>
        </p:nvSpPr>
        <p:spPr>
          <a:xfrm>
            <a:off x="409575" y="1143000"/>
            <a:ext cx="6112193" cy="5577681"/>
          </a:xfrm>
        </p:spPr>
        <p:txBody>
          <a:bodyPr/>
          <a:lstStyle/>
          <a:p>
            <a:pPr marL="0" indent="0">
              <a:spcBef>
                <a:spcPts val="0"/>
              </a:spcBef>
              <a:spcAft>
                <a:spcPts val="0"/>
              </a:spcAft>
              <a:buClr>
                <a:srgbClr val="E97635"/>
              </a:buClr>
            </a:pPr>
            <a:r>
              <a:rPr lang="es-US" dirty="0"/>
              <a:t>Niegue refugio a las plagas:</a:t>
            </a:r>
          </a:p>
          <a:p>
            <a:pPr lvl="1">
              <a:lnSpc>
                <a:spcPct val="90000"/>
              </a:lnSpc>
              <a:spcAft>
                <a:spcPts val="0"/>
              </a:spcAft>
              <a:buFont typeface="Wingdings"/>
              <a:buChar char="l"/>
            </a:pPr>
            <a:r>
              <a:rPr lang="es-US" dirty="0">
                <a:ea typeface="ＭＳ Ｐゴシック"/>
                <a:cs typeface="ＭＳ Ｐゴシック"/>
              </a:rPr>
              <a:t>Tire la basura rápida y correctamente</a:t>
            </a:r>
          </a:p>
          <a:p>
            <a:pPr lvl="1">
              <a:lnSpc>
                <a:spcPct val="90000"/>
              </a:lnSpc>
              <a:spcAft>
                <a:spcPts val="0"/>
              </a:spcAft>
              <a:buFont typeface="Wingdings"/>
              <a:buChar char="l"/>
            </a:pPr>
            <a:r>
              <a:rPr lang="es-US" dirty="0">
                <a:ea typeface="ＭＳ Ｐゴシック"/>
                <a:cs typeface="ＭＳ Ｐゴシック"/>
              </a:rPr>
              <a:t>Dé mantenimiento a los basureros limpios y a las áreas de almacenamiento:</a:t>
            </a:r>
          </a:p>
          <a:p>
            <a:pPr lvl="2">
              <a:lnSpc>
                <a:spcPct val="90000"/>
              </a:lnSpc>
              <a:spcAft>
                <a:spcPts val="0"/>
              </a:spcAft>
              <a:buFont typeface="Courier New" panose="02070309020205020404" pitchFamily="49" charset="0"/>
              <a:buChar char="o"/>
            </a:pPr>
            <a:r>
              <a:rPr lang="es-US" dirty="0">
                <a:ea typeface="ＭＳ Ｐゴシック"/>
                <a:cs typeface="ＭＳ Ｐゴシック"/>
              </a:rPr>
              <a:t>Mantenga los basureros limpios y en buenas condiciones </a:t>
            </a:r>
          </a:p>
          <a:p>
            <a:pPr lvl="2">
              <a:lnSpc>
                <a:spcPct val="90000"/>
              </a:lnSpc>
              <a:spcAft>
                <a:spcPts val="0"/>
              </a:spcAft>
              <a:buFont typeface="Courier New" panose="02070309020205020404" pitchFamily="49" charset="0"/>
              <a:buChar char="o"/>
            </a:pPr>
            <a:r>
              <a:rPr lang="es-US" sz="2200" dirty="0">
                <a:ea typeface="ＭＳ Ｐゴシック"/>
                <a:cs typeface="ＭＳ Ｐゴシック"/>
              </a:rPr>
              <a:t>Mantenga los basureros exteriores con una tapa bien ajustada </a:t>
            </a:r>
          </a:p>
          <a:p>
            <a:pPr lvl="2">
              <a:lnSpc>
                <a:spcPct val="90000"/>
              </a:lnSpc>
              <a:spcAft>
                <a:spcPts val="0"/>
              </a:spcAft>
              <a:buFont typeface="Courier New" panose="02070309020205020404" pitchFamily="49" charset="0"/>
              <a:buChar char="o"/>
            </a:pPr>
            <a:r>
              <a:rPr lang="es-US" sz="2200" dirty="0">
                <a:ea typeface="ＭＳ Ｐゴシック"/>
                <a:cs typeface="ＭＳ Ｐゴシック"/>
              </a:rPr>
              <a:t>Limpie los derrames alrededor de los basureros inmediatamente</a:t>
            </a:r>
          </a:p>
          <a:p>
            <a:pPr lvl="1">
              <a:lnSpc>
                <a:spcPct val="90000"/>
              </a:lnSpc>
              <a:spcAft>
                <a:spcPts val="0"/>
              </a:spcAft>
              <a:buFont typeface="Wingdings"/>
              <a:buChar char="l"/>
            </a:pPr>
            <a:r>
              <a:rPr lang="es-US" dirty="0">
                <a:ea typeface="ＭＳ Ｐゴシック"/>
                <a:cs typeface="ＭＳ Ｐゴシック"/>
              </a:rPr>
              <a:t>Guarde los materiales reciclables correctamente:</a:t>
            </a:r>
          </a:p>
          <a:p>
            <a:pPr lvl="2">
              <a:lnSpc>
                <a:spcPct val="90000"/>
              </a:lnSpc>
              <a:spcAft>
                <a:spcPts val="0"/>
              </a:spcAft>
              <a:buFont typeface="Courier New"/>
              <a:buChar char="o"/>
            </a:pPr>
            <a:r>
              <a:rPr lang="es-US" dirty="0">
                <a:ea typeface="ＭＳ Ｐゴシック"/>
                <a:cs typeface="ＭＳ Ｐゴシック"/>
              </a:rPr>
              <a:t>Guarde los materiales reciclables en contenedores limpios, a prueba de plagas</a:t>
            </a:r>
          </a:p>
          <a:p>
            <a:pPr lvl="2">
              <a:lnSpc>
                <a:spcPct val="90000"/>
              </a:lnSpc>
              <a:spcAft>
                <a:spcPts val="0"/>
              </a:spcAft>
              <a:buFont typeface="Courier New"/>
              <a:buChar char="o"/>
            </a:pPr>
            <a:r>
              <a:rPr lang="es-US" dirty="0">
                <a:ea typeface="ＭＳ Ｐゴシック"/>
                <a:cs typeface="ＭＳ Ｐゴシック"/>
              </a:rPr>
              <a:t>Mantenga los basureros lo más lejos del edificio que sea permitido por los reglamentos</a:t>
            </a:r>
            <a:endParaRPr lang="es-US" dirty="0"/>
          </a:p>
        </p:txBody>
      </p:sp>
      <p:sp>
        <p:nvSpPr>
          <p:cNvPr id="25498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9-34</a:t>
            </a:r>
          </a:p>
        </p:txBody>
      </p:sp>
      <p:pic>
        <p:nvPicPr>
          <p:cNvPr id="2" name="Picture 1" descr="6e_c09_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80491761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Prevención de plagas</a:t>
            </a:r>
          </a:p>
        </p:txBody>
      </p:sp>
      <p:sp>
        <p:nvSpPr>
          <p:cNvPr id="2" name="Content Placeholder 1"/>
          <p:cNvSpPr>
            <a:spLocks noGrp="1"/>
          </p:cNvSpPr>
          <p:nvPr>
            <p:ph idx="1"/>
          </p:nvPr>
        </p:nvSpPr>
        <p:spPr>
          <a:xfrm>
            <a:off x="409575" y="1143000"/>
            <a:ext cx="7762875" cy="4983163"/>
          </a:xfrm>
        </p:spPr>
        <p:txBody>
          <a:bodyPr/>
          <a:lstStyle/>
          <a:p>
            <a:r>
              <a:rPr lang="es-US" dirty="0"/>
              <a:t>Niegue refugio a las plagas</a:t>
            </a:r>
            <a:r>
              <a:rPr lang="es-US" dirty="0">
                <a:ea typeface="+mn-ea"/>
                <a:cs typeface="+mn-cs"/>
              </a:rPr>
              <a:t>: </a:t>
            </a:r>
          </a:p>
          <a:p>
            <a:pPr lvl="1">
              <a:buFont typeface="Wingdings"/>
              <a:buChar char="l"/>
            </a:pPr>
            <a:r>
              <a:rPr lang="es-US" dirty="0">
                <a:ea typeface="ＭＳ Ｐゴシック"/>
                <a:cs typeface="ＭＳ Ｐゴシック"/>
              </a:rPr>
              <a:t>Almacene los alimentos y suministros rápida y correctamente.</a:t>
            </a:r>
          </a:p>
          <a:p>
            <a:pPr lvl="2">
              <a:buFont typeface="Courier New"/>
              <a:buChar char="o"/>
            </a:pPr>
            <a:r>
              <a:rPr lang="es-US" dirty="0">
                <a:ea typeface="ＭＳ Ｐゴシック"/>
                <a:cs typeface="ＭＳ Ｐゴシック"/>
              </a:rPr>
              <a:t>Manténgalos lejos de las paredes y por lo menos a seis pulgadas (15 cm) del piso</a:t>
            </a:r>
            <a:endParaRPr lang="es-US" altLang="ja-JP" dirty="0">
              <a:ea typeface="ＭＳ Ｐゴシック"/>
              <a:cs typeface="ＭＳ Ｐゴシック"/>
            </a:endParaRPr>
          </a:p>
          <a:p>
            <a:pPr lvl="2">
              <a:buFont typeface="Courier New"/>
              <a:buChar char="o"/>
            </a:pPr>
            <a:r>
              <a:rPr lang="es-US" dirty="0">
                <a:ea typeface="ＭＳ Ｐゴシック"/>
                <a:cs typeface="ＭＳ Ｐゴシック"/>
              </a:rPr>
              <a:t>Rote los productos (Primeras entradas, primeras salidas o PEPS) para que las plagas no puedan alojarse en ellos y multiplicarse </a:t>
            </a:r>
          </a:p>
          <a:p>
            <a:pPr lvl="1" eaLnBrk="1" hangingPunct="1">
              <a:defRPr/>
            </a:pPr>
            <a:r>
              <a:rPr lang="es-US" dirty="0">
                <a:ea typeface="ＭＳ Ｐゴシック"/>
                <a:cs typeface="ＭＳ Ｐゴシック"/>
              </a:rPr>
              <a:t>Limpie inmediatamente los derrames de alimentos y bebidas.</a:t>
            </a:r>
          </a:p>
        </p:txBody>
      </p:sp>
      <p:sp>
        <p:nvSpPr>
          <p:cNvPr id="25600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9-35</a:t>
            </a:r>
          </a:p>
        </p:txBody>
      </p:sp>
    </p:spTree>
    <p:extLst>
      <p:ext uri="{BB962C8B-B14F-4D97-AF65-F5344CB8AC3E}">
        <p14:creationId xmlns:p14="http://schemas.microsoft.com/office/powerpoint/2010/main" val="388790584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B36E688-3D23-4F43-933A-599E0DAA6B7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2930"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Prevención de plagas</a:t>
            </a:r>
          </a:p>
        </p:txBody>
      </p:sp>
      <p:sp>
        <p:nvSpPr>
          <p:cNvPr id="27651" name="Rectangle 3"/>
          <p:cNvSpPr>
            <a:spLocks noGrp="1" noChangeArrowheads="1"/>
          </p:cNvSpPr>
          <p:nvPr>
            <p:ph idx="1"/>
          </p:nvPr>
        </p:nvSpPr>
        <p:spPr>
          <a:xfrm>
            <a:off x="409575" y="1143000"/>
            <a:ext cx="5605463" cy="5186363"/>
          </a:xfrm>
        </p:spPr>
        <p:txBody>
          <a:bodyPr/>
          <a:lstStyle/>
          <a:p>
            <a:pPr marL="0" indent="0" eaLnBrk="1" hangingPunct="1">
              <a:buFont typeface="Wingdings" pitchFamily="2" charset="2"/>
              <a:buNone/>
              <a:defRPr/>
            </a:pPr>
            <a:r>
              <a:rPr lang="es-ES_tradnl" noProof="0" dirty="0">
                <a:ea typeface="+mn-ea"/>
                <a:cs typeface="+mn-cs"/>
              </a:rPr>
              <a:t>Niegue acceso a las plagas: </a:t>
            </a:r>
          </a:p>
          <a:p>
            <a:pPr lvl="1">
              <a:spcAft>
                <a:spcPts val="0"/>
              </a:spcAft>
              <a:buFont typeface="Wingdings"/>
              <a:buChar char="l"/>
            </a:pPr>
            <a:r>
              <a:rPr lang="es-ES_tradnl" noProof="0" dirty="0">
                <a:ea typeface="ＭＳ Ｐゴシック"/>
                <a:cs typeface="ＭＳ Ｐゴシック"/>
              </a:rPr>
              <a:t>Revise las entregas antes de que entren a su establecimiento.</a:t>
            </a:r>
          </a:p>
          <a:p>
            <a:pPr lvl="2">
              <a:spcAft>
                <a:spcPts val="0"/>
              </a:spcAft>
              <a:buFont typeface="Courier New"/>
              <a:buChar char="o"/>
            </a:pPr>
            <a:r>
              <a:rPr lang="es-ES_tradnl" noProof="0" dirty="0">
                <a:ea typeface="ＭＳ Ｐゴシック"/>
                <a:cs typeface="ＭＳ Ｐゴシック"/>
              </a:rPr>
              <a:t>Rechace las entregas si halla plagas o señales de infestación</a:t>
            </a:r>
            <a:endParaRPr lang="es-ES_tradnl" noProof="0" dirty="0"/>
          </a:p>
          <a:p>
            <a:pPr lvl="1" eaLnBrk="1" hangingPunct="1">
              <a:buFont typeface="Wingdings" pitchFamily="2" charset="2"/>
              <a:buChar char="l"/>
              <a:defRPr/>
            </a:pPr>
            <a:r>
              <a:rPr lang="es-ES_tradnl" noProof="0" dirty="0"/>
              <a:t>Cerciórese de que estén asegurados todos los puntos por los que las plagas pueden entrar al edificio:</a:t>
            </a:r>
          </a:p>
          <a:p>
            <a:pPr lvl="2">
              <a:spcAft>
                <a:spcPts val="0"/>
              </a:spcAft>
              <a:buFont typeface="Courier New" panose="02070309020205020404" pitchFamily="49" charset="0"/>
              <a:buChar char="o"/>
            </a:pPr>
            <a:r>
              <a:rPr lang="es-ES_tradnl" noProof="0" dirty="0">
                <a:ea typeface="ＭＳ Ｐゴシック"/>
                <a:cs typeface="ＭＳ Ｐゴシック"/>
              </a:rPr>
              <a:t>Ponga malla en ventanas y aberturas de ventilación</a:t>
            </a:r>
          </a:p>
          <a:p>
            <a:pPr lvl="2">
              <a:spcAft>
                <a:spcPts val="0"/>
              </a:spcAft>
              <a:buFont typeface="Courier New" panose="02070309020205020404" pitchFamily="49" charset="0"/>
              <a:buChar char="o"/>
            </a:pPr>
            <a:r>
              <a:rPr lang="es-ES_tradnl" noProof="0" dirty="0">
                <a:ea typeface="ＭＳ Ｐゴシック"/>
                <a:cs typeface="ＭＳ Ｐゴシック"/>
              </a:rPr>
              <a:t>Selle las grietas de pisos, de paredes y alrededor del equipo</a:t>
            </a:r>
          </a:p>
          <a:p>
            <a:pPr lvl="2">
              <a:spcAft>
                <a:spcPts val="0"/>
              </a:spcAft>
              <a:buFont typeface="Courier New" panose="02070309020205020404" pitchFamily="49" charset="0"/>
              <a:buChar char="o"/>
            </a:pPr>
            <a:r>
              <a:rPr lang="es-ES_tradnl" noProof="0" dirty="0">
                <a:ea typeface="ＭＳ Ｐゴシック"/>
                <a:cs typeface="ＭＳ Ｐゴシック"/>
              </a:rPr>
              <a:t>Instale cortinas de aire o puertas que se cierren solas</a:t>
            </a:r>
          </a:p>
        </p:txBody>
      </p:sp>
      <p:sp>
        <p:nvSpPr>
          <p:cNvPr id="2529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9-36</a:t>
            </a:r>
          </a:p>
        </p:txBody>
      </p:sp>
      <p:pic>
        <p:nvPicPr>
          <p:cNvPr id="8" name="Picture Placeholder 6">
            <a:extLst>
              <a:ext uri="{FF2B5EF4-FFF2-40B4-BE49-F238E27FC236}">
                <a16:creationId xmlns:a16="http://schemas.microsoft.com/office/drawing/2014/main" id="{1B36E688-3D23-4F43-933A-599E0DAA6B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038" y="3565589"/>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6222798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57026"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Control de plagas</a:t>
            </a:r>
          </a:p>
        </p:txBody>
      </p:sp>
      <p:sp>
        <p:nvSpPr>
          <p:cNvPr id="257027" name="Rectangle 3"/>
          <p:cNvSpPr>
            <a:spLocks noGrp="1" noChangeArrowheads="1"/>
          </p:cNvSpPr>
          <p:nvPr>
            <p:ph idx="1"/>
          </p:nvPr>
        </p:nvSpPr>
        <p:spPr>
          <a:xfrm>
            <a:off x="409575" y="1143000"/>
            <a:ext cx="5950282" cy="4983163"/>
          </a:xfrm>
        </p:spPr>
        <p:txBody>
          <a:bodyPr/>
          <a:lstStyle/>
          <a:p>
            <a:pPr marL="0" indent="0">
              <a:spcBef>
                <a:spcPts val="0"/>
              </a:spcBef>
              <a:spcAft>
                <a:spcPts val="0"/>
              </a:spcAft>
            </a:pPr>
            <a:r>
              <a:rPr lang="es-ES_tradnl" noProof="0" dirty="0">
                <a:ea typeface="ＭＳ Ｐゴシック"/>
              </a:rPr>
              <a:t>Si ve problemas como estos u otros relacionados con las plagas, póngase en contacto con el operador de control de plagas inmediatamente:</a:t>
            </a:r>
          </a:p>
          <a:p>
            <a:pPr lvl="1">
              <a:spcAft>
                <a:spcPts val="0"/>
              </a:spcAft>
              <a:buFont typeface="Wingdings"/>
              <a:buChar char="l"/>
            </a:pPr>
            <a:r>
              <a:rPr lang="es-ES_tradnl" noProof="0" dirty="0">
                <a:ea typeface="ＭＳ Ｐゴシック"/>
                <a:cs typeface="ＭＳ Ｐゴシック"/>
              </a:rPr>
              <a:t>Heces</a:t>
            </a:r>
          </a:p>
          <a:p>
            <a:pPr lvl="1">
              <a:spcAft>
                <a:spcPts val="0"/>
              </a:spcAft>
              <a:buFont typeface="Wingdings"/>
              <a:buChar char="l"/>
            </a:pPr>
            <a:r>
              <a:rPr lang="es-ES_tradnl" noProof="0" dirty="0">
                <a:ea typeface="ＭＳ Ｐゴシック"/>
                <a:cs typeface="ＭＳ Ｐゴシック"/>
              </a:rPr>
              <a:t>Madrigueras</a:t>
            </a:r>
          </a:p>
          <a:p>
            <a:pPr lvl="1">
              <a:spcAft>
                <a:spcPts val="0"/>
              </a:spcAft>
              <a:buFont typeface="Wingdings"/>
              <a:buChar char="l"/>
            </a:pPr>
            <a:r>
              <a:rPr lang="es-ES_tradnl" noProof="0" dirty="0">
                <a:ea typeface="ＭＳ Ｐゴシック"/>
                <a:cs typeface="ＭＳ Ｐゴシック"/>
              </a:rPr>
              <a:t>Daños a los productos, los empaques o las instalaciones</a:t>
            </a:r>
          </a:p>
          <a:p>
            <a:pPr marL="0" lvl="1" indent="0" eaLnBrk="1" hangingPunct="1">
              <a:lnSpc>
                <a:spcPct val="90000"/>
              </a:lnSpc>
              <a:spcBef>
                <a:spcPct val="100000"/>
              </a:spcBef>
              <a:buClr>
                <a:srgbClr val="009DDC"/>
              </a:buClr>
              <a:buNone/>
              <a:defRPr/>
            </a:pPr>
            <a:r>
              <a:rPr lang="es-ES_tradnl" sz="2400" b="1" noProof="0" dirty="0">
                <a:solidFill>
                  <a:srgbClr val="E97635"/>
                </a:solidFill>
                <a:latin typeface="Arial Narrow" charset="0"/>
                <a:cs typeface="+mn-cs"/>
              </a:rPr>
              <a:t>Los venenos o productos tóxicos para el control de plagas sólo deben ser usados por un técnico certificado.</a:t>
            </a:r>
          </a:p>
          <a:p>
            <a:pPr marL="0" lvl="1" indent="0" eaLnBrk="1" hangingPunct="1">
              <a:buNone/>
              <a:defRPr/>
            </a:pPr>
            <a:endParaRPr lang="es-ES_tradnl" noProof="0" dirty="0">
              <a:latin typeface="Arial Narrow" charset="0"/>
            </a:endParaRPr>
          </a:p>
        </p:txBody>
      </p:sp>
      <p:sp>
        <p:nvSpPr>
          <p:cNvPr id="257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9-37</a:t>
            </a:r>
          </a:p>
        </p:txBody>
      </p:sp>
      <p:pic>
        <p:nvPicPr>
          <p:cNvPr id="11" name="Picture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9105764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81875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19"/>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a:t>
            </a:r>
          </a:p>
        </p:txBody>
      </p:sp>
      <p:sp>
        <p:nvSpPr>
          <p:cNvPr id="228354" name="Rectangle 3"/>
          <p:cNvSpPr>
            <a:spLocks noGrp="1" noChangeArrowheads="1"/>
          </p:cNvSpPr>
          <p:nvPr>
            <p:ph idx="1"/>
          </p:nvPr>
        </p:nvSpPr>
        <p:spPr>
          <a:noFill/>
        </p:spPr>
        <p:txBody>
          <a:bodyPr/>
          <a:lstStyle/>
          <a:p>
            <a:pPr marL="0" indent="0" eaLnBrk="1" hangingPunct="1">
              <a:buFont typeface="Wingdings" pitchFamily="2" charset="2"/>
              <a:buNone/>
              <a:defRPr/>
            </a:pPr>
            <a:r>
              <a:rPr lang="es-US" dirty="0">
                <a:ea typeface="+mn-ea"/>
                <a:cs typeface="+mn-cs"/>
              </a:rPr>
              <a:t>Objetivos:</a:t>
            </a:r>
          </a:p>
          <a:p>
            <a:pPr marL="0" lvl="1" indent="0" eaLnBrk="1" hangingPunct="1">
              <a:buNone/>
              <a:defRPr/>
            </a:pPr>
            <a:r>
              <a:rPr lang="es-US" dirty="0">
                <a:latin typeface="Arial Narrow" charset="0"/>
              </a:rPr>
              <a:t>Al final de este capítulo, usted podrá identificar lo siguiente:</a:t>
            </a:r>
          </a:p>
          <a:p>
            <a:pPr lvl="1" eaLnBrk="1" hangingPunct="1">
              <a:buFont typeface="Wingdings" pitchFamily="2" charset="2"/>
              <a:buChar char="l"/>
              <a:defRPr/>
            </a:pPr>
            <a:r>
              <a:rPr lang="es-US" dirty="0"/>
              <a:t>Los diferentes métodos de sanitización y los requerimientos para cada uno.</a:t>
            </a:r>
          </a:p>
          <a:p>
            <a:pPr lvl="1" eaLnBrk="1" hangingPunct="1">
              <a:buFont typeface="Wingdings" pitchFamily="2" charset="2"/>
              <a:buChar char="l"/>
              <a:defRPr/>
            </a:pPr>
            <a:r>
              <a:rPr lang="es-US" dirty="0"/>
              <a:t>Cómo y cuándo limpiar y sanitizar las superficies.</a:t>
            </a:r>
          </a:p>
          <a:p>
            <a:pPr lvl="1" eaLnBrk="1" hangingPunct="1">
              <a:buFont typeface="Wingdings" pitchFamily="2" charset="2"/>
              <a:buChar char="l"/>
              <a:defRPr/>
            </a:pPr>
            <a:r>
              <a:rPr lang="es-US" dirty="0"/>
              <a:t>Cómo lavar los artículos en una máquina lavaplatos o en un fregadero de tres compartimentos y cómo almacenarlos después.</a:t>
            </a:r>
          </a:p>
          <a:p>
            <a:pPr lvl="1" eaLnBrk="1" hangingPunct="1">
              <a:buFont typeface="Wingdings" pitchFamily="2" charset="2"/>
              <a:buChar char="l"/>
              <a:defRPr/>
            </a:pPr>
            <a:r>
              <a:rPr lang="es-US" dirty="0"/>
              <a:t>Cómo usar y almacenar los suministros e implementos de limpieza.</a:t>
            </a:r>
          </a:p>
          <a:p>
            <a:pPr lvl="1" eaLnBrk="1" hangingPunct="1">
              <a:buFont typeface="Wingdings" pitchFamily="2" charset="2"/>
              <a:buChar char="l"/>
              <a:defRPr/>
            </a:pPr>
            <a:r>
              <a:rPr lang="es-US" dirty="0"/>
              <a:t>Cómo desarrollar un programa de limpieza eficaz.</a:t>
            </a:r>
          </a:p>
        </p:txBody>
      </p:sp>
      <p:sp>
        <p:nvSpPr>
          <p:cNvPr id="25805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a:t>
            </a:r>
          </a:p>
        </p:txBody>
      </p:sp>
    </p:spTree>
    <p:extLst>
      <p:ext uri="{BB962C8B-B14F-4D97-AF65-F5344CB8AC3E}">
        <p14:creationId xmlns:p14="http://schemas.microsoft.com/office/powerpoint/2010/main" val="2652583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s-MX" sz="2400" b="1" dirty="0">
                <a:solidFill>
                  <a:srgbClr val="E97635"/>
                </a:solidFill>
                <a:ea typeface="+mn-ea"/>
                <a:cs typeface="+mn-cs"/>
              </a:rPr>
              <a:t>La persona a cargo debe: </a:t>
            </a:r>
          </a:p>
          <a:p>
            <a:pPr lvl="1" eaLnBrk="1" hangingPunct="1">
              <a:defRPr/>
            </a:pPr>
            <a:r>
              <a:rPr lang="es-MX" dirty="0">
                <a:latin typeface="Arial Narrow" charset="0"/>
              </a:rPr>
              <a:t>Ser un gerente certificado en protección de alimentos</a:t>
            </a:r>
          </a:p>
          <a:p>
            <a:pPr lvl="1" eaLnBrk="1" hangingPunct="1">
              <a:defRPr/>
            </a:pPr>
            <a:r>
              <a:rPr lang="es-MX" dirty="0">
                <a:latin typeface="Arial Narrow" charset="0"/>
              </a:rPr>
              <a:t>Estar presente en el establecimiento durante las horas de operación</a:t>
            </a:r>
          </a:p>
        </p:txBody>
      </p:sp>
      <p:sp>
        <p:nvSpPr>
          <p:cNvPr id="35845" name="Text Box 10"/>
          <p:cNvSpPr txBox="1">
            <a:spLocks noChangeArrowheads="1"/>
          </p:cNvSpPr>
          <p:nvPr/>
        </p:nvSpPr>
        <p:spPr bwMode="auto">
          <a:xfrm>
            <a:off x="0" y="6581001"/>
            <a:ext cx="5715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1-28</a:t>
            </a:r>
          </a:p>
        </p:txBody>
      </p:sp>
      <p:pic>
        <p:nvPicPr>
          <p:cNvPr id="2" name="Picture 1" descr="6e_c01_2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ustDataLst>
      <p:tags r:id="rId1"/>
    </p:custDataLst>
    <p:extLst>
      <p:ext uri="{BB962C8B-B14F-4D97-AF65-F5344CB8AC3E}">
        <p14:creationId xmlns:p14="http://schemas.microsoft.com/office/powerpoint/2010/main" val="355925089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a:t>
            </a:r>
          </a:p>
        </p:txBody>
      </p:sp>
      <p:sp>
        <p:nvSpPr>
          <p:cNvPr id="259075"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Limpieza:</a:t>
            </a:r>
          </a:p>
          <a:p>
            <a:pPr lvl="1" eaLnBrk="1" hangingPunct="1">
              <a:defRPr/>
            </a:pPr>
            <a:r>
              <a:rPr lang="es-ES_tradnl" noProof="0" dirty="0">
                <a:latin typeface="Arial Narrow" charset="0"/>
              </a:rPr>
              <a:t>Elimina los restos de alimentos y suciedad que hay en una superficie</a:t>
            </a:r>
          </a:p>
          <a:p>
            <a:pPr marL="0" indent="0" eaLnBrk="1" hangingPunct="1">
              <a:defRPr/>
            </a:pPr>
            <a:r>
              <a:rPr lang="es-ES_tradnl" noProof="0" dirty="0">
                <a:latin typeface="Arial Narrow" charset="0"/>
                <a:cs typeface="+mn-cs"/>
              </a:rPr>
              <a:t>Sanitización:</a:t>
            </a:r>
          </a:p>
          <a:p>
            <a:pPr lvl="1" eaLnBrk="1" hangingPunct="1">
              <a:defRPr/>
            </a:pPr>
            <a:r>
              <a:rPr lang="es-ES_tradnl" noProof="0" dirty="0">
                <a:latin typeface="Arial Narrow" charset="0"/>
              </a:rPr>
              <a:t>Reduce a niveles seguros los patógenos que hay en una superficie</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a:t>
            </a:r>
          </a:p>
        </p:txBody>
      </p:sp>
    </p:spTree>
    <p:extLst>
      <p:ext uri="{BB962C8B-B14F-4D97-AF65-F5344CB8AC3E}">
        <p14:creationId xmlns:p14="http://schemas.microsoft.com/office/powerpoint/2010/main" val="58454844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9963AF3-E5E7-4DFD-AE12-031ACDE2F8C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9074"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Limpiadores</a:t>
            </a:r>
          </a:p>
        </p:txBody>
      </p:sp>
      <p:sp>
        <p:nvSpPr>
          <p:cNvPr id="259075" name="Rectangle 3"/>
          <p:cNvSpPr>
            <a:spLocks noGrp="1" noChangeArrowheads="1"/>
          </p:cNvSpPr>
          <p:nvPr>
            <p:ph idx="1"/>
          </p:nvPr>
        </p:nvSpPr>
        <p:spPr/>
        <p:txBody>
          <a:bodyPr/>
          <a:lstStyle/>
          <a:p>
            <a:pPr marL="0" indent="0"/>
            <a:r>
              <a:rPr lang="es-ES_tradnl" noProof="0" dirty="0">
                <a:latin typeface="Arial Narrow" pitchFamily="34" charset="0"/>
              </a:rPr>
              <a:t>Los limpiadores deben ser:</a:t>
            </a:r>
          </a:p>
          <a:p>
            <a:pPr lvl="1"/>
            <a:r>
              <a:rPr lang="es-ES_tradnl" noProof="0" dirty="0"/>
              <a:t>Estables</a:t>
            </a:r>
          </a:p>
          <a:p>
            <a:pPr lvl="1"/>
            <a:r>
              <a:rPr lang="es-ES_tradnl" noProof="0" dirty="0"/>
              <a:t>No corrosivos</a:t>
            </a:r>
          </a:p>
          <a:p>
            <a:pPr lvl="1"/>
            <a:r>
              <a:rPr lang="es-ES_tradnl" noProof="0" dirty="0"/>
              <a:t>Seguros para usar</a:t>
            </a:r>
          </a:p>
          <a:p>
            <a:pPr lvl="1"/>
            <a:r>
              <a:rPr lang="es-ES_tradnl" noProof="0" dirty="0"/>
              <a:t>Estar disponibles</a:t>
            </a:r>
          </a:p>
          <a:p>
            <a:pPr marL="0" indent="0" eaLnBrk="1" hangingPunct="1">
              <a:defRPr/>
            </a:pPr>
            <a:r>
              <a:rPr lang="es-ES_tradnl" noProof="0" dirty="0">
                <a:latin typeface="Arial Narrow" charset="0"/>
                <a:cs typeface="+mn-cs"/>
              </a:rPr>
              <a:t>Tipos de limpiadores:</a:t>
            </a:r>
          </a:p>
          <a:p>
            <a:pPr lvl="1" eaLnBrk="1" hangingPunct="1">
              <a:defRPr/>
            </a:pPr>
            <a:r>
              <a:rPr lang="es-ES_tradnl" noProof="0" dirty="0">
                <a:latin typeface="Arial Narrow" charset="0"/>
              </a:rPr>
              <a:t>Detergentes</a:t>
            </a:r>
          </a:p>
          <a:p>
            <a:pPr lvl="1" eaLnBrk="1" hangingPunct="1">
              <a:defRPr/>
            </a:pPr>
            <a:r>
              <a:rPr lang="es-ES_tradnl" noProof="0" dirty="0">
                <a:latin typeface="Arial Narrow" charset="0"/>
              </a:rPr>
              <a:t>Desengrasantes</a:t>
            </a:r>
          </a:p>
          <a:p>
            <a:pPr lvl="1" eaLnBrk="1" hangingPunct="1">
              <a:defRPr/>
            </a:pPr>
            <a:r>
              <a:rPr lang="es-ES_tradnl" noProof="0" dirty="0">
                <a:latin typeface="Arial Narrow" charset="0"/>
              </a:rPr>
              <a:t>Descalcificadores</a:t>
            </a:r>
          </a:p>
          <a:p>
            <a:pPr lvl="1" eaLnBrk="1" hangingPunct="1">
              <a:defRPr/>
            </a:pPr>
            <a:r>
              <a:rPr lang="es-ES_tradnl" noProof="0" dirty="0">
                <a:latin typeface="Arial Narrow" charset="0"/>
              </a:rPr>
              <a:t>Limpiadores abrasivos</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10-4</a:t>
            </a:r>
          </a:p>
        </p:txBody>
      </p:sp>
    </p:spTree>
    <p:extLst>
      <p:ext uri="{BB962C8B-B14F-4D97-AF65-F5344CB8AC3E}">
        <p14:creationId xmlns:p14="http://schemas.microsoft.com/office/powerpoint/2010/main" val="177017667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001CC8E-6A8B-4117-86E2-68617CCA068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9074"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Limpiadores</a:t>
            </a:r>
          </a:p>
        </p:txBody>
      </p:sp>
      <p:sp>
        <p:nvSpPr>
          <p:cNvPr id="259075" name="Rectangle 3"/>
          <p:cNvSpPr>
            <a:spLocks noGrp="1" noChangeArrowheads="1"/>
          </p:cNvSpPr>
          <p:nvPr>
            <p:ph idx="1"/>
          </p:nvPr>
        </p:nvSpPr>
        <p:spPr/>
        <p:txBody>
          <a:bodyPr/>
          <a:lstStyle/>
          <a:p>
            <a:pPr marL="0" indent="0" eaLnBrk="1" hangingPunct="1">
              <a:defRPr/>
            </a:pPr>
            <a:r>
              <a:rPr lang="es-ES_tradnl" noProof="0" dirty="0">
                <a:latin typeface="Arial Narrow" charset="0"/>
              </a:rPr>
              <a:t>Para usar los limpiadores correctamente:</a:t>
            </a:r>
          </a:p>
          <a:p>
            <a:pPr lvl="1" eaLnBrk="1" hangingPunct="1">
              <a:defRPr/>
            </a:pPr>
            <a:r>
              <a:rPr lang="es-ES_tradnl" noProof="0" dirty="0">
                <a:latin typeface="Arial Narrow" charset="0"/>
              </a:rPr>
              <a:t>Siga las instrucciones del fabricante.</a:t>
            </a:r>
          </a:p>
          <a:p>
            <a:pPr lvl="1" eaLnBrk="1" hangingPunct="1">
              <a:defRPr/>
            </a:pPr>
            <a:r>
              <a:rPr lang="es-ES_tradnl" noProof="0" dirty="0">
                <a:latin typeface="Arial Narrow" charset="0"/>
              </a:rPr>
              <a:t>Use los limpiadores sólo para lo que han sido diseñados.</a:t>
            </a:r>
          </a:p>
          <a:p>
            <a:pPr lvl="2" eaLnBrk="1" hangingPunct="1">
              <a:defRPr/>
            </a:pPr>
            <a:r>
              <a:rPr lang="es-ES_tradnl" noProof="0" dirty="0">
                <a:solidFill>
                  <a:srgbClr val="FF0000"/>
                </a:solidFill>
                <a:latin typeface="Arial Narrow" charset="0"/>
              </a:rPr>
              <a:t>NO</a:t>
            </a:r>
            <a:r>
              <a:rPr lang="es-ES_tradnl" noProof="0" dirty="0">
                <a:solidFill>
                  <a:schemeClr val="accent2"/>
                </a:solidFill>
                <a:latin typeface="Arial Narrow" charset="0"/>
              </a:rPr>
              <a:t> </a:t>
            </a:r>
            <a:r>
              <a:rPr lang="es-ES_tradnl" noProof="0" dirty="0">
                <a:latin typeface="Arial Narrow" charset="0"/>
              </a:rPr>
              <a:t>use un tipo de limpiador en lugar de otro, a menos que tengan el mismo uso</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10-5</a:t>
            </a:r>
          </a:p>
        </p:txBody>
      </p:sp>
    </p:spTree>
    <p:extLst>
      <p:ext uri="{BB962C8B-B14F-4D97-AF65-F5344CB8AC3E}">
        <p14:creationId xmlns:p14="http://schemas.microsoft.com/office/powerpoint/2010/main" val="18147725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Sanitizantes</a:t>
            </a:r>
          </a:p>
        </p:txBody>
      </p:sp>
      <p:sp>
        <p:nvSpPr>
          <p:cNvPr id="3" name="Content Placeholder 2"/>
          <p:cNvSpPr>
            <a:spLocks noGrp="1"/>
          </p:cNvSpPr>
          <p:nvPr>
            <p:ph idx="1"/>
          </p:nvPr>
        </p:nvSpPr>
        <p:spPr>
          <a:xfrm>
            <a:off x="409575" y="1143000"/>
            <a:ext cx="6005513" cy="4983163"/>
          </a:xfrm>
        </p:spPr>
        <p:txBody>
          <a:bodyPr/>
          <a:lstStyle/>
          <a:p>
            <a:pPr eaLnBrk="1" hangingPunct="1">
              <a:defRPr/>
            </a:pPr>
            <a:r>
              <a:rPr lang="es-ES_tradnl" noProof="0" dirty="0">
                <a:latin typeface="Arial Narrow" charset="0"/>
                <a:cs typeface="+mn-cs"/>
              </a:rPr>
              <a:t>Métodos para sanitizar:</a:t>
            </a:r>
          </a:p>
          <a:p>
            <a:pPr lvl="1" eaLnBrk="1" hangingPunct="1">
              <a:defRPr/>
            </a:pPr>
            <a:r>
              <a:rPr lang="es-ES_tradnl" noProof="0" dirty="0"/>
              <a:t>Sanitización por calor:</a:t>
            </a:r>
          </a:p>
          <a:p>
            <a:pPr lvl="2" eaLnBrk="1" hangingPunct="1">
              <a:defRPr/>
            </a:pPr>
            <a:r>
              <a:rPr lang="es-ES_tradnl" sz="2200" noProof="0" dirty="0"/>
              <a:t>Meta el artículo en agua a </a:t>
            </a:r>
            <a:r>
              <a:rPr lang="es-ES_tradnl" sz="2200" noProof="0" dirty="0">
                <a:latin typeface="Arial Narrow" charset="0"/>
              </a:rPr>
              <a:t>171</a:t>
            </a:r>
            <a:r>
              <a:rPr lang="es-ES_tradnl" sz="2200" noProof="0" dirty="0"/>
              <a:t>º</a:t>
            </a:r>
            <a:r>
              <a:rPr lang="es-ES_tradnl" sz="2200" noProof="0" dirty="0">
                <a:latin typeface="Arial Narrow" charset="0"/>
              </a:rPr>
              <a:t>F (77</a:t>
            </a:r>
            <a:r>
              <a:rPr lang="es-ES_tradnl" sz="2200" noProof="0" dirty="0"/>
              <a:t>º</a:t>
            </a:r>
            <a:r>
              <a:rPr lang="es-ES_tradnl" sz="2200" noProof="0" dirty="0">
                <a:latin typeface="Arial Narrow" charset="0"/>
              </a:rPr>
              <a:t>C) </a:t>
            </a:r>
            <a:r>
              <a:rPr lang="es-ES_tradnl" sz="2200" noProof="0" dirty="0"/>
              <a:t>por 30 segundos como mínimo.</a:t>
            </a:r>
          </a:p>
          <a:p>
            <a:pPr lvl="2" eaLnBrk="1" hangingPunct="1">
              <a:defRPr/>
            </a:pPr>
            <a:r>
              <a:rPr lang="es-ES_tradnl" sz="2200" noProof="0" dirty="0"/>
              <a:t>Use una máquina lavaplatos de alta temperatura.</a:t>
            </a:r>
          </a:p>
          <a:p>
            <a:pPr lvl="1" eaLnBrk="1" hangingPunct="1">
              <a:defRPr/>
            </a:pPr>
            <a:r>
              <a:rPr lang="es-ES_tradnl" noProof="0" dirty="0"/>
              <a:t>Sanitización química:</a:t>
            </a:r>
          </a:p>
          <a:p>
            <a:pPr lvl="2" eaLnBrk="1" hangingPunct="1">
              <a:defRPr/>
            </a:pPr>
            <a:r>
              <a:rPr lang="es-ES_tradnl" sz="2200" noProof="0" dirty="0"/>
              <a:t>Remoje los objetos en una solución sanitizante.</a:t>
            </a:r>
          </a:p>
          <a:p>
            <a:pPr lvl="2" eaLnBrk="1" hangingPunct="1">
              <a:defRPr/>
            </a:pPr>
            <a:r>
              <a:rPr lang="es-ES_tradnl" sz="2200" noProof="0" dirty="0"/>
              <a:t>Enjuáguelos, friéguelos o rocíelos con la solución sanitizante.</a:t>
            </a:r>
          </a:p>
        </p:txBody>
      </p:sp>
      <p:sp>
        <p:nvSpPr>
          <p:cNvPr id="26009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10-6</a:t>
            </a:r>
          </a:p>
        </p:txBody>
      </p:sp>
      <p:pic>
        <p:nvPicPr>
          <p:cNvPr id="2" name="Picture 1" descr="6e_c10_02_sanit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382611464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Sanitizantes</a:t>
            </a:r>
          </a:p>
        </p:txBody>
      </p:sp>
      <p:sp>
        <p:nvSpPr>
          <p:cNvPr id="261123" name="Rectangle 3"/>
          <p:cNvSpPr>
            <a:spLocks noGrp="1" noChangeArrowheads="1"/>
          </p:cNvSpPr>
          <p:nvPr>
            <p:ph idx="1"/>
          </p:nvPr>
        </p:nvSpPr>
        <p:spPr>
          <a:xfrm>
            <a:off x="409575" y="1143000"/>
            <a:ext cx="5862638" cy="4983163"/>
          </a:xfrm>
        </p:spPr>
        <p:txBody>
          <a:bodyPr/>
          <a:lstStyle/>
          <a:p>
            <a:pPr eaLnBrk="1" hangingPunct="1">
              <a:defRPr/>
            </a:pPr>
            <a:r>
              <a:rPr lang="es-ES_tradnl" sz="2200" noProof="0" dirty="0">
                <a:latin typeface="Arial Narrow" charset="0"/>
                <a:cs typeface="+mn-cs"/>
              </a:rPr>
              <a:t>Sanitizantes químicos:</a:t>
            </a:r>
          </a:p>
          <a:p>
            <a:pPr lvl="1" eaLnBrk="1" hangingPunct="1">
              <a:defRPr/>
            </a:pPr>
            <a:r>
              <a:rPr lang="es-ES_tradnl" noProof="0" dirty="0">
                <a:latin typeface="Arial Narrow" charset="0"/>
              </a:rPr>
              <a:t>Entre los sanitizantes químicos comunes están:</a:t>
            </a:r>
          </a:p>
          <a:p>
            <a:pPr lvl="2" eaLnBrk="1" hangingPunct="1">
              <a:defRPr/>
            </a:pPr>
            <a:r>
              <a:rPr lang="es-ES_tradnl" sz="2200" noProof="0" dirty="0">
                <a:latin typeface="Arial Narrow" charset="0"/>
              </a:rPr>
              <a:t>el cloro</a:t>
            </a:r>
          </a:p>
          <a:p>
            <a:pPr lvl="2" eaLnBrk="1" hangingPunct="1">
              <a:defRPr/>
            </a:pPr>
            <a:r>
              <a:rPr lang="es-ES_tradnl" sz="2200" noProof="0" dirty="0">
                <a:latin typeface="Arial Narrow" charset="0"/>
              </a:rPr>
              <a:t>el yodo</a:t>
            </a:r>
          </a:p>
          <a:p>
            <a:pPr lvl="2" eaLnBrk="1" hangingPunct="1">
              <a:defRPr/>
            </a:pPr>
            <a:r>
              <a:rPr lang="es-ES_tradnl" sz="2200" noProof="0" dirty="0" err="1">
                <a:latin typeface="Arial Narrow" charset="0"/>
              </a:rPr>
              <a:t>Quats</a:t>
            </a:r>
            <a:r>
              <a:rPr lang="es-ES_tradnl" sz="2200" noProof="0" dirty="0">
                <a:latin typeface="Arial Narrow" charset="0"/>
              </a:rPr>
              <a:t> (compuestos de amonio cuaternario</a:t>
            </a:r>
            <a:r>
              <a:rPr lang="es-ES_tradnl" sz="2200" dirty="0">
                <a:latin typeface="Arial Narrow" charset="0"/>
              </a:rPr>
              <a:t>)</a:t>
            </a:r>
            <a:endParaRPr lang="es-ES_tradnl" sz="2200" noProof="0" dirty="0">
              <a:latin typeface="Arial Narrow" charset="0"/>
            </a:endParaRPr>
          </a:p>
          <a:p>
            <a:pPr lvl="1" eaLnBrk="1" hangingPunct="1">
              <a:defRPr/>
            </a:pPr>
            <a:r>
              <a:rPr lang="es-ES_tradnl" noProof="0" dirty="0">
                <a:latin typeface="Arial Narrow" charset="0"/>
              </a:rPr>
              <a:t>Los </a:t>
            </a:r>
            <a:r>
              <a:rPr lang="es-ES_tradnl" noProof="0" dirty="0" err="1">
                <a:latin typeface="Arial Narrow" charset="0"/>
              </a:rPr>
              <a:t>sanitizantes</a:t>
            </a:r>
            <a:r>
              <a:rPr lang="es-ES_tradnl" noProof="0" dirty="0">
                <a:latin typeface="Arial Narrow" charset="0"/>
              </a:rPr>
              <a:t> deben estar disponibles para los empleados en todo momento</a:t>
            </a:r>
          </a:p>
          <a:p>
            <a:pPr lvl="1" eaLnBrk="1" hangingPunct="1">
              <a:defRPr/>
            </a:pPr>
            <a:r>
              <a:rPr lang="es-ES_tradnl" noProof="0" dirty="0">
                <a:latin typeface="Arial Narrow" charset="0"/>
              </a:rPr>
              <a:t>En algunos casos, puede usar mezclas de detergente y sanitizante:</a:t>
            </a:r>
          </a:p>
          <a:p>
            <a:pPr lvl="2" eaLnBrk="1" hangingPunct="1">
              <a:defRPr/>
            </a:pPr>
            <a:r>
              <a:rPr lang="es-ES_tradnl" sz="2200" noProof="0" dirty="0">
                <a:latin typeface="Arial Narrow" charset="0"/>
              </a:rPr>
              <a:t>Si se usa una vez para limpiar</a:t>
            </a:r>
          </a:p>
          <a:p>
            <a:pPr lvl="2" eaLnBrk="1" hangingPunct="1">
              <a:defRPr/>
            </a:pPr>
            <a:r>
              <a:rPr lang="es-ES_tradnl" sz="2200" noProof="0" dirty="0">
                <a:latin typeface="Arial Narrow" charset="0"/>
              </a:rPr>
              <a:t>Se usa una segunda vez para sanitizar</a:t>
            </a:r>
          </a:p>
        </p:txBody>
      </p:sp>
      <p:sp>
        <p:nvSpPr>
          <p:cNvPr id="26112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10-7</a:t>
            </a:r>
          </a:p>
        </p:txBody>
      </p:sp>
      <p:pic>
        <p:nvPicPr>
          <p:cNvPr id="6" name="Picture 5" descr="6e_c10_02_sanit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176146657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2146" name="Rectangle 3"/>
          <p:cNvSpPr>
            <a:spLocks noGrp="1" noChangeArrowheads="1"/>
          </p:cNvSpPr>
          <p:nvPr>
            <p:ph idx="1"/>
          </p:nvPr>
        </p:nvSpPr>
        <p:spPr>
          <a:xfrm>
            <a:off x="409575" y="1143000"/>
            <a:ext cx="5718270" cy="4983163"/>
          </a:xfrm>
        </p:spPr>
        <p:txBody>
          <a:bodyPr/>
          <a:lstStyle/>
          <a:p>
            <a:pPr marL="0" indent="0">
              <a:spcBef>
                <a:spcPts val="0"/>
              </a:spcBef>
              <a:spcAft>
                <a:spcPts val="0"/>
              </a:spcAft>
              <a:buClr>
                <a:srgbClr val="E97635"/>
              </a:buClr>
            </a:pPr>
            <a:r>
              <a:rPr lang="es-ES_tradnl" noProof="0" dirty="0">
                <a:ea typeface="ＭＳ Ｐゴシック"/>
              </a:rPr>
              <a:t>Concentración:</a:t>
            </a:r>
          </a:p>
          <a:p>
            <a:pPr lvl="1">
              <a:spcAft>
                <a:spcPts val="0"/>
              </a:spcAft>
              <a:buFont typeface="Wingdings"/>
              <a:buChar char="l"/>
            </a:pPr>
            <a:r>
              <a:rPr lang="es-ES_tradnl" noProof="0" dirty="0">
                <a:ea typeface="ＭＳ Ｐゴシック"/>
                <a:cs typeface="ＭＳ Ｐゴシック"/>
              </a:rPr>
              <a:t>Los sanitizantes se deben mezclar con agua hasta tener la concentración correcta:</a:t>
            </a:r>
          </a:p>
          <a:p>
            <a:pPr lvl="2">
              <a:spcAft>
                <a:spcPts val="0"/>
              </a:spcAft>
              <a:buFont typeface="Courier New"/>
              <a:buChar char="o"/>
            </a:pPr>
            <a:r>
              <a:rPr lang="es-ES_tradnl" b="1" noProof="0" dirty="0">
                <a:solidFill>
                  <a:srgbClr val="E97635"/>
                </a:solidFill>
                <a:ea typeface="ＭＳ Ｐゴシック"/>
                <a:cs typeface="ＭＳ Ｐゴシック"/>
              </a:rPr>
              <a:t>Si pone muy poco sanitizante</a:t>
            </a:r>
            <a:r>
              <a:rPr lang="es-ES_tradnl" noProof="0" dirty="0">
                <a:ea typeface="ＭＳ Ｐゴシック"/>
                <a:cs typeface="ＭＳ Ｐゴシック"/>
              </a:rPr>
              <a:t>, la solución quedará muy débil y no servirá</a:t>
            </a:r>
          </a:p>
          <a:p>
            <a:pPr lvl="2">
              <a:spcAft>
                <a:spcPts val="0"/>
              </a:spcAft>
              <a:buFont typeface="Courier New"/>
              <a:buChar char="o"/>
            </a:pPr>
            <a:r>
              <a:rPr lang="es-ES_tradnl" b="1" noProof="0" dirty="0">
                <a:solidFill>
                  <a:srgbClr val="E97635"/>
                </a:solidFill>
                <a:ea typeface="ＭＳ Ｐゴシック"/>
                <a:cs typeface="ＭＳ Ｐゴシック"/>
              </a:rPr>
              <a:t>Si pone demasiado sanitizante</a:t>
            </a:r>
            <a:r>
              <a:rPr lang="es-ES_tradnl" noProof="0" dirty="0">
                <a:ea typeface="ＭＳ Ｐゴシック"/>
                <a:cs typeface="ＭＳ Ｐゴシック"/>
              </a:rPr>
              <a:t>, la solución quedará muy fuerte, será peligrosa y corroerá los metales</a:t>
            </a:r>
          </a:p>
        </p:txBody>
      </p:sp>
      <p:sp>
        <p:nvSpPr>
          <p:cNvPr id="26214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10-8</a:t>
            </a:r>
          </a:p>
        </p:txBody>
      </p:sp>
      <p:pic>
        <p:nvPicPr>
          <p:cNvPr id="2" name="Picture 1" descr="6e_c10_03_SanitizerK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326860833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5"/>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5218" name="Rectangle 2"/>
          <p:cNvSpPr>
            <a:spLocks noGrp="1" noChangeArrowheads="1"/>
          </p:cNvSpPr>
          <p:nvPr>
            <p:ph idx="1"/>
          </p:nvPr>
        </p:nvSpPr>
        <p:spPr>
          <a:xfrm>
            <a:off x="409575" y="1143000"/>
            <a:ext cx="6112193" cy="4983163"/>
          </a:xfrm>
          <a:ln>
            <a:noFill/>
          </a:ln>
        </p:spPr>
        <p:txBody>
          <a:bodyPr/>
          <a:lstStyle/>
          <a:p>
            <a:pPr marL="0" indent="0" eaLnBrk="1" hangingPunct="1">
              <a:defRPr/>
            </a:pPr>
            <a:r>
              <a:rPr lang="es-ES_tradnl" noProof="0" dirty="0">
                <a:latin typeface="Arial Narrow" charset="0"/>
              </a:rPr>
              <a:t>Concentración:</a:t>
            </a:r>
            <a:r>
              <a:rPr lang="es-ES_tradnl" noProof="0" dirty="0"/>
              <a:t> </a:t>
            </a:r>
            <a:endParaRPr lang="es-ES_tradnl" noProof="0" dirty="0">
              <a:solidFill>
                <a:schemeClr val="accent1"/>
              </a:solidFill>
              <a:latin typeface="Arial Narrow" charset="0"/>
            </a:endParaRPr>
          </a:p>
          <a:p>
            <a:pPr lvl="1" eaLnBrk="1" hangingPunct="1">
              <a:defRPr/>
            </a:pPr>
            <a:r>
              <a:rPr lang="es-ES_tradnl" noProof="0" dirty="0">
                <a:latin typeface="Arial Narrow" charset="0"/>
              </a:rPr>
              <a:t>Revise la concentración con un kit de prueba:</a:t>
            </a:r>
          </a:p>
          <a:p>
            <a:pPr lvl="2">
              <a:defRPr/>
            </a:pPr>
            <a:r>
              <a:rPr lang="es-ES_tradnl" noProof="0" dirty="0">
                <a:latin typeface="Arial Narrow" charset="0"/>
              </a:rPr>
              <a:t>Asegúrese de que el kit sea el apropiado para el sanitizante que está usando</a:t>
            </a:r>
          </a:p>
          <a:p>
            <a:pPr lvl="2">
              <a:defRPr/>
            </a:pPr>
            <a:r>
              <a:rPr lang="es-ES_tradnl" noProof="0" dirty="0">
                <a:latin typeface="Arial Narrow" charset="0"/>
              </a:rPr>
              <a:t>Asegúrese de que siempre estén disponibles y accesibles para los empleados</a:t>
            </a:r>
          </a:p>
          <a:p>
            <a:pPr lvl="2" eaLnBrk="1" hangingPunct="1">
              <a:defRPr/>
            </a:pPr>
            <a:r>
              <a:rPr lang="es-ES_tradnl" noProof="0" dirty="0">
                <a:latin typeface="Arial Narrow" charset="0"/>
              </a:rPr>
              <a:t>Revise la concentración con frecuencia</a:t>
            </a:r>
          </a:p>
          <a:p>
            <a:pPr lvl="1" eaLnBrk="1" hangingPunct="1">
              <a:defRPr/>
            </a:pPr>
            <a:r>
              <a:rPr lang="es-ES_tradnl" noProof="0" dirty="0">
                <a:latin typeface="Arial Narrow" charset="0"/>
              </a:rPr>
              <a:t>Cambie la solución:</a:t>
            </a:r>
          </a:p>
          <a:p>
            <a:pPr lvl="2" eaLnBrk="1" hangingPunct="1">
              <a:defRPr/>
            </a:pPr>
            <a:r>
              <a:rPr lang="es-ES_tradnl" noProof="0" dirty="0">
                <a:latin typeface="Arial Narrow" charset="0"/>
              </a:rPr>
              <a:t>Cuando esté sucia </a:t>
            </a:r>
          </a:p>
          <a:p>
            <a:pPr lvl="2" eaLnBrk="1" hangingPunct="1">
              <a:defRPr/>
            </a:pPr>
            <a:r>
              <a:rPr lang="es-ES_tradnl" noProof="0" dirty="0">
                <a:latin typeface="Arial Narrow" charset="0"/>
              </a:rPr>
              <a:t>Cuando la concentración sea muy baja</a:t>
            </a:r>
          </a:p>
        </p:txBody>
      </p:sp>
      <p:sp>
        <p:nvSpPr>
          <p:cNvPr id="26317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10-9</a:t>
            </a:r>
          </a:p>
        </p:txBody>
      </p:sp>
      <p:pic>
        <p:nvPicPr>
          <p:cNvPr id="6" name="Picture 5" descr="6e_c10_03_SanitizerK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429098865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4194" name="Rectangle 3"/>
          <p:cNvSpPr>
            <a:spLocks noGrp="1" noChangeArrowheads="1"/>
          </p:cNvSpPr>
          <p:nvPr>
            <p:ph idx="1"/>
          </p:nvPr>
        </p:nvSpPr>
        <p:spPr/>
        <p:txBody>
          <a:bodyPr/>
          <a:lstStyle/>
          <a:p>
            <a:pPr marL="0" indent="0">
              <a:spcBef>
                <a:spcPts val="0"/>
              </a:spcBef>
              <a:spcAft>
                <a:spcPts val="0"/>
              </a:spcAft>
              <a:buClr>
                <a:srgbClr val="E97635"/>
              </a:buClr>
            </a:pPr>
            <a:r>
              <a:rPr lang="es-ES_tradnl" noProof="0" dirty="0">
                <a:ea typeface="ＭＳ Ｐゴシック"/>
              </a:rPr>
              <a:t>Temperatura:</a:t>
            </a:r>
          </a:p>
          <a:p>
            <a:pPr lvl="1">
              <a:spcAft>
                <a:spcPts val="0"/>
              </a:spcAft>
              <a:buFont typeface="Wingdings"/>
              <a:buChar char="l"/>
            </a:pPr>
            <a:r>
              <a:rPr lang="es-ES_tradnl" noProof="0" dirty="0">
                <a:ea typeface="ＭＳ Ｐゴシック"/>
                <a:cs typeface="ＭＳ Ｐゴシック"/>
              </a:rPr>
              <a:t>Siga las recomendaciones del fabricante respecto a la temperatura correcta.</a:t>
            </a:r>
          </a:p>
          <a:p>
            <a:pPr marL="0" indent="0">
              <a:spcBef>
                <a:spcPts val="1200"/>
              </a:spcBef>
              <a:spcAft>
                <a:spcPts val="0"/>
              </a:spcAft>
              <a:buClr>
                <a:srgbClr val="E97635"/>
              </a:buClr>
            </a:pPr>
            <a:r>
              <a:rPr lang="es-ES_tradnl" noProof="0" dirty="0">
                <a:ea typeface="ＭＳ Ｐゴシック"/>
              </a:rPr>
              <a:t>Tiempo de contacto:</a:t>
            </a:r>
          </a:p>
          <a:p>
            <a:pPr lvl="1">
              <a:spcAft>
                <a:spcPts val="0"/>
              </a:spcAft>
              <a:buFont typeface="Wingdings"/>
              <a:buChar char="l"/>
            </a:pPr>
            <a:r>
              <a:rPr lang="es-ES_tradnl" noProof="0" dirty="0">
                <a:ea typeface="ＭＳ Ｐゴシック"/>
                <a:cs typeface="ＭＳ Ｐゴシック"/>
              </a:rPr>
              <a:t>El sanitizante debe tener contacto con el objeto durante un tiempo específico.</a:t>
            </a:r>
          </a:p>
          <a:p>
            <a:pPr lvl="1">
              <a:spcAft>
                <a:spcPts val="0"/>
              </a:spcAft>
              <a:buFont typeface="Wingdings"/>
              <a:buChar char="l"/>
            </a:pPr>
            <a:r>
              <a:rPr lang="es-ES_tradnl" noProof="0" dirty="0">
                <a:ea typeface="ＭＳ Ｐゴシック"/>
                <a:cs typeface="ＭＳ Ｐゴシック"/>
              </a:rPr>
              <a:t>El tiempo mínimo varía según el sanitizante.</a:t>
            </a:r>
          </a:p>
        </p:txBody>
      </p:sp>
      <p:sp>
        <p:nvSpPr>
          <p:cNvPr id="26419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10-10</a:t>
            </a:r>
          </a:p>
        </p:txBody>
      </p:sp>
      <p:pic>
        <p:nvPicPr>
          <p:cNvPr id="2" name="Picture 1" descr="6e_c10_03_SanitEqu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extLst>
      <p:ext uri="{BB962C8B-B14F-4D97-AF65-F5344CB8AC3E}">
        <p14:creationId xmlns:p14="http://schemas.microsoft.com/office/powerpoint/2010/main" val="202178471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5220" name="Rectangle 10"/>
          <p:cNvSpPr>
            <a:spLocks noGrp="1" noChangeArrowheads="1"/>
          </p:cNvSpPr>
          <p:nvPr>
            <p:ph idx="1"/>
          </p:nvPr>
        </p:nvSpPr>
        <p:spPr/>
        <p:txBody>
          <a:bodyPr/>
          <a:lstStyle/>
          <a:p>
            <a:pPr>
              <a:spcBef>
                <a:spcPts val="0"/>
              </a:spcBef>
              <a:spcAft>
                <a:spcPts val="0"/>
              </a:spcAft>
              <a:buClr>
                <a:srgbClr val="E97635"/>
              </a:buClr>
            </a:pPr>
            <a:r>
              <a:rPr lang="es-ES_tradnl" noProof="0" dirty="0">
                <a:ea typeface="ＭＳ Ｐゴシック"/>
              </a:rPr>
              <a:t>Dureza del agua y pH: </a:t>
            </a:r>
          </a:p>
          <a:p>
            <a:pPr lvl="1">
              <a:spcAft>
                <a:spcPts val="0"/>
              </a:spcAft>
              <a:buFont typeface="Wingdings"/>
              <a:buChar char="l"/>
            </a:pPr>
            <a:r>
              <a:rPr lang="es-ES_tradnl" noProof="0" dirty="0">
                <a:ea typeface="ＭＳ Ｐゴシック"/>
                <a:cs typeface="ＭＳ Ｐゴシック"/>
              </a:rPr>
              <a:t>Pregunte a las autoridades apropiadas cuál es el pH y la dureza del agua en su comunidad.</a:t>
            </a:r>
          </a:p>
          <a:p>
            <a:pPr lvl="1">
              <a:spcAft>
                <a:spcPts val="0"/>
              </a:spcAft>
              <a:buFont typeface="Wingdings"/>
              <a:buChar char="l"/>
            </a:pPr>
            <a:r>
              <a:rPr lang="es-ES_tradnl" noProof="0" dirty="0">
                <a:ea typeface="ＭＳ Ｐゴシック"/>
                <a:cs typeface="ＭＳ Ｐゴシック"/>
              </a:rPr>
              <a:t>Colabore con su proveedor para identificar cuál es la cantidad correcta de sanitizante que debe usar con su agua.</a:t>
            </a:r>
          </a:p>
        </p:txBody>
      </p:sp>
      <p:sp>
        <p:nvSpPr>
          <p:cNvPr id="26521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10-11</a:t>
            </a:r>
          </a:p>
        </p:txBody>
      </p:sp>
    </p:spTree>
    <p:extLst>
      <p:ext uri="{BB962C8B-B14F-4D97-AF65-F5344CB8AC3E}">
        <p14:creationId xmlns:p14="http://schemas.microsoft.com/office/powerpoint/2010/main" val="120124546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uso eficaz de sanitizantes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a:cs typeface="+mn-cs"/>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10-12</a:t>
            </a:r>
          </a:p>
        </p:txBody>
      </p:sp>
      <p:graphicFrame>
        <p:nvGraphicFramePr>
          <p:cNvPr id="7" name="Group 3"/>
          <p:cNvGraphicFramePr>
            <a:graphicFrameLocks/>
          </p:cNvGraphicFramePr>
          <p:nvPr>
            <p:extLst>
              <p:ext uri="{D42A27DB-BD31-4B8C-83A1-F6EECF244321}">
                <p14:modId xmlns:p14="http://schemas.microsoft.com/office/powerpoint/2010/main" val="2699519761"/>
              </p:ext>
            </p:extLst>
          </p:nvPr>
        </p:nvGraphicFramePr>
        <p:xfrm>
          <a:off x="472567" y="1860695"/>
          <a:ext cx="8228013" cy="2630081"/>
        </p:xfrm>
        <a:graphic>
          <a:graphicData uri="http://schemas.openxmlformats.org/drawingml/2006/table">
            <a:tbl>
              <a:tblPr/>
              <a:tblGrid>
                <a:gridCol w="2854568">
                  <a:extLst>
                    <a:ext uri="{9D8B030D-6E8A-4147-A177-3AD203B41FA5}">
                      <a16:colId xmlns:a16="http://schemas.microsoft.com/office/drawing/2014/main" val="20000"/>
                    </a:ext>
                  </a:extLst>
                </a:gridCol>
                <a:gridCol w="2630774">
                  <a:extLst>
                    <a:ext uri="{9D8B030D-6E8A-4147-A177-3AD203B41FA5}">
                      <a16:colId xmlns:a16="http://schemas.microsoft.com/office/drawing/2014/main" val="20001"/>
                    </a:ext>
                  </a:extLst>
                </a:gridCol>
                <a:gridCol w="2742671">
                  <a:extLst>
                    <a:ext uri="{9D8B030D-6E8A-4147-A177-3AD203B41FA5}">
                      <a16:colId xmlns:a16="http://schemas.microsoft.com/office/drawing/2014/main" val="20002"/>
                    </a:ext>
                  </a:extLst>
                </a:gridCol>
              </a:tblGrid>
              <a:tr h="356990">
                <a:tc gridSpan="3">
                  <a:txBody>
                    <a:bodyPr/>
                    <a:lstStyle/>
                    <a:p>
                      <a:pPr marL="5260975"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s-US" sz="2000" b="1" noProof="0" dirty="0">
                          <a:solidFill>
                            <a:srgbClr val="FF6600"/>
                          </a:solidFill>
                          <a:latin typeface="+mj-lt"/>
                          <a:ea typeface="+mn-ea"/>
                          <a:cs typeface="+mn-cs"/>
                        </a:rPr>
                        <a:t>Cloro</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Temperatura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100ºF (38ºC)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75ºF (24ºC)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pH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Dureza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Concentración del sanitizante</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s-US" sz="1800" b="0" i="0" u="none" strike="noStrike" cap="none" normalizeH="0" baseline="0" noProof="0" dirty="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1" i="0" kern="1200" noProof="0" dirty="0">
                          <a:solidFill>
                            <a:schemeClr val="tx1"/>
                          </a:solidFill>
                          <a:latin typeface="Arial Narrow"/>
                          <a:ea typeface="+mn-ea"/>
                          <a:cs typeface="Arial Narrow"/>
                        </a:rPr>
                        <a:t>Tiempo de contacto con el sanitizante </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s-US" sz="1800" b="0" i="0" kern="1200" noProof="0" dirty="0">
                          <a:solidFill>
                            <a:srgbClr val="231F20"/>
                          </a:solidFill>
                          <a:latin typeface="Times New Roman"/>
                          <a:ea typeface="+mn-ea"/>
                          <a:cs typeface="Times New Roman"/>
                        </a:rPr>
                        <a:t>≥</a:t>
                      </a:r>
                      <a:r>
                        <a:rPr kumimoji="0" lang="es-US" sz="1800" b="0" i="0" u="none" strike="noStrike" cap="none" normalizeH="0" baseline="0" noProof="0" dirty="0">
                          <a:ln>
                            <a:noFill/>
                          </a:ln>
                          <a:solidFill>
                            <a:schemeClr val="tx1"/>
                          </a:solidFill>
                          <a:effectLst/>
                          <a:latin typeface="Arial Narrow"/>
                          <a:cs typeface="Arial Narrow"/>
                        </a:rPr>
                        <a:t>7 segundos</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s-US" sz="1800" b="0" i="0" kern="1200" noProof="0" dirty="0">
                          <a:solidFill>
                            <a:srgbClr val="231F20"/>
                          </a:solidFill>
                          <a:latin typeface="Times New Roman"/>
                          <a:ea typeface="+mn-ea"/>
                          <a:cs typeface="Times New Roman"/>
                        </a:rPr>
                        <a:t>≥</a:t>
                      </a:r>
                      <a:r>
                        <a:rPr kumimoji="0" lang="es-US" sz="1800" b="0" i="0" u="none" strike="noStrike" cap="none" normalizeH="0" baseline="0" noProof="0" dirty="0">
                          <a:ln>
                            <a:noFill/>
                          </a:ln>
                          <a:solidFill>
                            <a:schemeClr val="tx1"/>
                          </a:solidFill>
                          <a:effectLst/>
                          <a:latin typeface="Arial Narrow"/>
                          <a:cs typeface="Arial Narrow"/>
                        </a:rPr>
                        <a:t>7 segundos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1346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s-ES_tradnl" dirty="0">
                <a:latin typeface="Arial Narrow" charset="0"/>
                <a:cs typeface="+mj-cs"/>
              </a:rPr>
              <a:t>Proporcionar alimentos seguros</a:t>
            </a:r>
          </a:p>
        </p:txBody>
      </p:sp>
      <p:sp>
        <p:nvSpPr>
          <p:cNvPr id="14339" name="Rectangle 3"/>
          <p:cNvSpPr>
            <a:spLocks noGrp="1" noChangeArrowheads="1"/>
          </p:cNvSpPr>
          <p:nvPr>
            <p:ph idx="1"/>
          </p:nvPr>
        </p:nvSpPr>
        <p:spPr>
          <a:xfrm>
            <a:off x="409576" y="1143000"/>
            <a:ext cx="7253967" cy="4983163"/>
          </a:xfrm>
          <a:noFill/>
        </p:spPr>
        <p:txBody>
          <a:bodyPr/>
          <a:lstStyle/>
          <a:p>
            <a:pPr marL="0" indent="0" eaLnBrk="1" hangingPunct="1">
              <a:defRPr/>
            </a:pPr>
            <a:r>
              <a:rPr lang="es-ES" dirty="0">
                <a:latin typeface="Arial Narrow" charset="0"/>
                <a:cs typeface="+mn-cs"/>
              </a:rPr>
              <a:t>Objetivos:</a:t>
            </a:r>
          </a:p>
          <a:p>
            <a:pPr marL="0" lvl="1" indent="0" eaLnBrk="1" hangingPunct="1">
              <a:buNone/>
              <a:defRPr/>
            </a:pPr>
            <a:r>
              <a:rPr lang="es-ES" dirty="0">
                <a:latin typeface="Arial Narrow" charset="0"/>
              </a:rPr>
              <a:t>Al final de este capítulo, usted podrá identificar lo siguiente:</a:t>
            </a:r>
          </a:p>
          <a:p>
            <a:pPr lvl="1" eaLnBrk="1" hangingPunct="1">
              <a:defRPr/>
            </a:pPr>
            <a:r>
              <a:rPr lang="es-ES" dirty="0">
                <a:latin typeface="Arial Narrow" charset="0"/>
              </a:rPr>
              <a:t>Lo que es una enfermedad transmitida por alimentos y cuándo ocurre un brote de una enfermedad transmitida por alimentos.</a:t>
            </a:r>
          </a:p>
          <a:p>
            <a:pPr lvl="1" eaLnBrk="1" hangingPunct="1">
              <a:defRPr/>
            </a:pPr>
            <a:r>
              <a:rPr lang="es-ES" dirty="0">
                <a:latin typeface="Arial Narrow" charset="0"/>
              </a:rPr>
              <a:t>Los alimentos TCS y los alimentos listos para comer.</a:t>
            </a:r>
          </a:p>
          <a:p>
            <a:pPr lvl="1" eaLnBrk="1" hangingPunct="1">
              <a:defRPr/>
            </a:pPr>
            <a:r>
              <a:rPr lang="es-ES" dirty="0">
                <a:latin typeface="Arial Narrow" charset="0"/>
              </a:rPr>
              <a:t>Los cinco factores de riesgo para las enfermedades transmitidas por alimentos.</a:t>
            </a:r>
          </a:p>
          <a:p>
            <a:pPr lvl="1" eaLnBrk="1" hangingPunct="1">
              <a:defRPr/>
            </a:pPr>
            <a:r>
              <a:rPr lang="es-ES" dirty="0">
                <a:latin typeface="Arial Narrow" charset="0"/>
              </a:rPr>
              <a:t>Las poblaciones con un riesgo más alto de contraer enfermedades transmitidas por alimentos.</a:t>
            </a:r>
          </a:p>
          <a:p>
            <a:pPr lvl="1" eaLnBrk="1" hangingPunct="1">
              <a:defRPr/>
            </a:pPr>
            <a:r>
              <a:rPr lang="es-ES" dirty="0">
                <a:latin typeface="Arial Narrow" charset="0"/>
              </a:rPr>
              <a:t>Maneras de mantener seguros los alimentos.</a:t>
            </a:r>
          </a:p>
          <a:p>
            <a:pPr lvl="1" eaLnBrk="1" hangingPunct="1">
              <a:defRPr/>
            </a:pPr>
            <a:r>
              <a:rPr lang="es-ES" dirty="0">
                <a:latin typeface="Arial Narrow" charset="0"/>
              </a:rPr>
              <a:t>El papel de las agencias del gobierno para mantener seguros los alimentos.</a:t>
            </a:r>
          </a:p>
        </p:txBody>
      </p:sp>
      <p:sp>
        <p:nvSpPr>
          <p:cNvPr id="1434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a:xfrm>
            <a:off x="409575" y="1143000"/>
            <a:ext cx="7161657" cy="4983163"/>
          </a:xfrm>
        </p:spPr>
        <p:txBody>
          <a:bodyPr/>
          <a:lstStyle/>
          <a:p>
            <a:pPr marL="0" lvl="1" indent="0" eaLnBrk="1" hangingPunct="1">
              <a:buFont typeface="Wingdings" pitchFamily="2" charset="2"/>
              <a:buNone/>
              <a:defRPr/>
            </a:pPr>
            <a:r>
              <a:rPr lang="es-ES" sz="2400" b="1" dirty="0">
                <a:solidFill>
                  <a:srgbClr val="E97635"/>
                </a:solidFill>
                <a:ea typeface="+mn-ea"/>
                <a:cs typeface="+mn-cs"/>
              </a:rPr>
              <a:t>La persona a cargo no necesita estar presente en el establecimiento en todo momento si</a:t>
            </a:r>
            <a:r>
              <a:rPr lang="en-US" sz="2400" b="1" dirty="0">
                <a:solidFill>
                  <a:srgbClr val="E97635"/>
                </a:solidFill>
                <a:ea typeface="+mn-ea"/>
                <a:cs typeface="+mn-cs"/>
              </a:rPr>
              <a:t>: </a:t>
            </a:r>
          </a:p>
          <a:p>
            <a:pPr marL="347345" lvl="1" indent="-347345" eaLnBrk="1" hangingPunct="1">
              <a:defRPr/>
            </a:pPr>
            <a:r>
              <a:rPr lang="es-ES" dirty="0">
                <a:latin typeface="Arial Narrow" charset="0"/>
              </a:rPr>
              <a:t>El establecimiento tiene un riesgo mínimo de causar una enfermedad transmitida por alimentos</a:t>
            </a:r>
          </a:p>
          <a:p>
            <a:pPr marL="694690" lvl="2" indent="-347345" eaLnBrk="1" hangingPunct="1">
              <a:defRPr/>
            </a:pPr>
            <a:r>
              <a:rPr lang="es-ES" dirty="0">
                <a:latin typeface="Arial Narrow" charset="0"/>
              </a:rPr>
              <a:t>En base al tipo de establecimiento que es</a:t>
            </a:r>
          </a:p>
          <a:p>
            <a:pPr marL="694690" lvl="2" indent="-347345" eaLnBrk="1" hangingPunct="1">
              <a:defRPr/>
            </a:pPr>
            <a:r>
              <a:rPr lang="es-ES" dirty="0">
                <a:latin typeface="Arial Narrow" charset="0"/>
              </a:rPr>
              <a:t>En base al tipo de alimentos que se sirven o se venden</a:t>
            </a:r>
          </a:p>
          <a:p>
            <a:pPr marL="1042035" lvl="3" indent="-347345" eaLnBrk="1" hangingPunct="1">
              <a:defRPr/>
            </a:pPr>
            <a:r>
              <a:rPr lang="es-ES" sz="2000" dirty="0">
                <a:latin typeface="Arial Narrow"/>
                <a:ea typeface="ＭＳ Ｐゴシック"/>
              </a:rPr>
              <a:t>Los supermercados y las tiendas de conveniencia sin cajeros son algunos ejemplos</a:t>
            </a:r>
            <a:endParaRPr lang="en-US" sz="2000" dirty="0">
              <a:latin typeface="Arial Narrow" charset="0"/>
            </a:endParaRP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1-29</a:t>
            </a:r>
          </a:p>
        </p:txBody>
      </p:sp>
    </p:spTree>
    <p:custDataLst>
      <p:tags r:id="rId2"/>
    </p:custDataLst>
    <p:extLst>
      <p:ext uri="{BB962C8B-B14F-4D97-AF65-F5344CB8AC3E}">
        <p14:creationId xmlns:p14="http://schemas.microsoft.com/office/powerpoint/2010/main" val="2988679292"/>
      </p:ext>
    </p:extLst>
  </p:cSld>
  <p:clrMapOvr>
    <a:overrideClrMapping bg1="lt1" tx1="dk1" bg2="lt2" tx2="dk2" accent1="accent1" accent2="accent2" accent3="accent3" accent4="accent4" accent5="accent5" accent6="accent6" hlink="hlink" folHlink="folHlink"/>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739775960"/>
              </p:ext>
            </p:extLst>
          </p:nvPr>
        </p:nvGraphicFramePr>
        <p:xfrm>
          <a:off x="396874" y="1143000"/>
          <a:ext cx="8457566" cy="3609395"/>
        </p:xfrm>
        <a:graphic>
          <a:graphicData uri="http://schemas.openxmlformats.org/drawingml/2006/table">
            <a:tbl>
              <a:tblPr/>
              <a:tblGrid>
                <a:gridCol w="2945462">
                  <a:extLst>
                    <a:ext uri="{9D8B030D-6E8A-4147-A177-3AD203B41FA5}">
                      <a16:colId xmlns:a16="http://schemas.microsoft.com/office/drawing/2014/main" val="20000"/>
                    </a:ext>
                  </a:extLst>
                </a:gridCol>
                <a:gridCol w="2586024">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s-ES" sz="2000" b="1" kern="1200" noProof="0" dirty="0">
                          <a:solidFill>
                            <a:srgbClr val="FF6600"/>
                          </a:solidFill>
                          <a:latin typeface="+mj-lt"/>
                          <a:ea typeface="+mn-ea"/>
                          <a:cs typeface="+mn-cs"/>
                        </a:rPr>
                        <a:t>Yodo</a:t>
                      </a:r>
                      <a:endParaRPr lang="es-ES" sz="2000" b="1" noProof="0" dirty="0">
                        <a:solidFill>
                          <a:srgbClr val="FF6600"/>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FF6600"/>
                          </a:solidFill>
                          <a:latin typeface="+mj-lt"/>
                          <a:ea typeface="+mn-ea"/>
                          <a:cs typeface="+mn-cs"/>
                        </a:rPr>
                        <a:t>Quats</a:t>
                      </a:r>
                      <a:endParaRPr lang="en-US" sz="2000" b="1" dirty="0">
                        <a:solidFill>
                          <a:srgbClr val="FF6600"/>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Temperatura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ES" sz="1800" b="0" i="0" kern="1200" noProof="0" dirty="0">
                          <a:solidFill>
                            <a:srgbClr val="231F20"/>
                          </a:solidFill>
                          <a:latin typeface="Arial Narrow"/>
                          <a:ea typeface="+mn-ea"/>
                          <a:cs typeface="Arial Narrow"/>
                        </a:rPr>
                        <a:t>68ºF (20ºC)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0" i="0" kern="1200" noProof="0" dirty="0">
                          <a:solidFill>
                            <a:srgbClr val="231F20"/>
                          </a:solidFill>
                          <a:latin typeface="Arial Narrow"/>
                          <a:ea typeface="+mn-ea"/>
                          <a:cs typeface="Arial Narrow"/>
                        </a:rPr>
                        <a:t>75ºF (24ºC)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pH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5 o </a:t>
                      </a:r>
                      <a:r>
                        <a:rPr kumimoji="0" lang="es-US" sz="1800" b="0" i="0" u="none" strike="noStrike" kern="1200" cap="none" normalizeH="0" baseline="0" noProof="0" dirty="0">
                          <a:ln>
                            <a:noFill/>
                          </a:ln>
                          <a:solidFill>
                            <a:schemeClr val="tx1"/>
                          </a:solidFill>
                          <a:effectLst/>
                          <a:latin typeface="Arial Narrow"/>
                          <a:ea typeface="+mn-ea"/>
                          <a:cs typeface="Arial Narrow"/>
                        </a:rPr>
                        <a:t>según las recomendaciones del fabricante</a:t>
                      </a:r>
                      <a:r>
                        <a:rPr kumimoji="0" lang="es-US" sz="1800" b="0" i="0" u="none" strike="noStrike" cap="none" normalizeH="0" baseline="0" noProof="0" dirty="0">
                          <a:ln>
                            <a:noFill/>
                          </a:ln>
                          <a:solidFill>
                            <a:schemeClr val="tx1"/>
                          </a:solidFill>
                          <a:effectLst/>
                          <a:latin typeface="Arial Narrow"/>
                          <a:cs typeface="Arial Narrow"/>
                        </a:rPr>
                        <a:t> </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Dureza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500 ppm o </a:t>
                      </a:r>
                      <a:r>
                        <a:rPr kumimoji="0" lang="es-US" sz="1800" b="0" i="0" u="none" strike="noStrike" kern="1200" cap="none" normalizeH="0" baseline="0" noProof="0" dirty="0">
                          <a:ln>
                            <a:noFill/>
                          </a:ln>
                          <a:solidFill>
                            <a:schemeClr val="tx1"/>
                          </a:solidFill>
                          <a:effectLst/>
                          <a:latin typeface="Arial Narrow"/>
                          <a:ea typeface="+mn-ea"/>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Concentración del sanitizante</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1" i="0" kern="1200" noProof="0" dirty="0">
                          <a:solidFill>
                            <a:schemeClr val="tx1"/>
                          </a:solidFill>
                          <a:latin typeface="Arial Narrow"/>
                          <a:ea typeface="+mn-ea"/>
                          <a:cs typeface="Arial Narrow"/>
                        </a:rPr>
                        <a:t>Tiempo de contacto con el sanitizante </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30 segundos</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30 segundos</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s-US" dirty="0">
                <a:latin typeface="Arial Narrow" charset="0"/>
                <a:cs typeface="+mj-cs"/>
              </a:rPr>
              <a:t>Pautas para el uso eficaz de sanitizantes</a:t>
            </a: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10-13</a:t>
            </a:r>
          </a:p>
        </p:txBody>
      </p:sp>
    </p:spTree>
    <p:extLst>
      <p:ext uri="{BB962C8B-B14F-4D97-AF65-F5344CB8AC3E}">
        <p14:creationId xmlns:p14="http://schemas.microsoft.com/office/powerpoint/2010/main" val="49797176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a:xfrm>
            <a:off x="4813805" y="5945895"/>
            <a:ext cx="2723578" cy="395287"/>
          </a:xfrm>
        </p:spPr>
        <p:txBody>
          <a:bodyPr/>
          <a:lstStyle/>
          <a:p>
            <a:pPr marL="0">
              <a:spcBef>
                <a:spcPts val="0"/>
              </a:spcBef>
            </a:pPr>
            <a:r>
              <a:rPr lang="es-ES_tradnl" noProof="0" dirty="0"/>
              <a:t>5. Deje que la superficie se seque al aire</a:t>
            </a:r>
          </a:p>
        </p:txBody>
      </p:sp>
      <p:sp>
        <p:nvSpPr>
          <p:cNvPr id="12" name="Text Placeholder 11"/>
          <p:cNvSpPr>
            <a:spLocks noGrp="1"/>
          </p:cNvSpPr>
          <p:nvPr>
            <p:ph type="body" sz="quarter" idx="20"/>
          </p:nvPr>
        </p:nvSpPr>
        <p:spPr>
          <a:xfrm>
            <a:off x="1842531" y="5945895"/>
            <a:ext cx="2723578" cy="395287"/>
          </a:xfrm>
        </p:spPr>
        <p:txBody>
          <a:bodyPr/>
          <a:lstStyle/>
          <a:p>
            <a:pPr marL="0"/>
            <a:r>
              <a:rPr lang="es-ES_tradnl" noProof="0" dirty="0"/>
              <a:t>4. Sanitice la superficie</a:t>
            </a:r>
          </a:p>
        </p:txBody>
      </p:sp>
      <p:sp>
        <p:nvSpPr>
          <p:cNvPr id="11" name="Text Placeholder 10"/>
          <p:cNvSpPr>
            <a:spLocks noGrp="1"/>
          </p:cNvSpPr>
          <p:nvPr>
            <p:ph type="body" sz="quarter" idx="19"/>
          </p:nvPr>
        </p:nvSpPr>
        <p:spPr>
          <a:xfrm>
            <a:off x="6220764" y="3370652"/>
            <a:ext cx="2723578" cy="395287"/>
          </a:xfrm>
        </p:spPr>
        <p:txBody>
          <a:bodyPr/>
          <a:lstStyle/>
          <a:p>
            <a:pPr marL="0"/>
            <a:r>
              <a:rPr lang="es-ES_tradnl" noProof="0" dirty="0"/>
              <a:t>3. Enjuague la superficie</a:t>
            </a:r>
          </a:p>
        </p:txBody>
      </p:sp>
      <p:sp>
        <p:nvSpPr>
          <p:cNvPr id="10" name="Text Placeholder 9"/>
          <p:cNvSpPr>
            <a:spLocks noGrp="1"/>
          </p:cNvSpPr>
          <p:nvPr>
            <p:ph type="body" sz="quarter" idx="18"/>
          </p:nvPr>
        </p:nvSpPr>
        <p:spPr>
          <a:xfrm>
            <a:off x="3519085" y="3370652"/>
            <a:ext cx="2723578" cy="395287"/>
          </a:xfrm>
        </p:spPr>
        <p:txBody>
          <a:bodyPr/>
          <a:lstStyle/>
          <a:p>
            <a:pPr marL="0"/>
            <a:r>
              <a:rPr lang="es-ES_tradnl" noProof="0" dirty="0"/>
              <a:t>2. Lave la superficie</a:t>
            </a:r>
          </a:p>
        </p:txBody>
      </p:sp>
      <p:sp>
        <p:nvSpPr>
          <p:cNvPr id="9" name="Text Placeholder 8"/>
          <p:cNvSpPr>
            <a:spLocks noGrp="1"/>
          </p:cNvSpPr>
          <p:nvPr>
            <p:ph type="body" sz="quarter" idx="17"/>
          </p:nvPr>
        </p:nvSpPr>
        <p:spPr>
          <a:xfrm>
            <a:off x="718471" y="3370652"/>
            <a:ext cx="2723578" cy="395287"/>
          </a:xfrm>
        </p:spPr>
        <p:txBody>
          <a:bodyPr/>
          <a:lstStyle/>
          <a:p>
            <a:pPr marL="0">
              <a:spcBef>
                <a:spcPts val="0"/>
              </a:spcBef>
            </a:pPr>
            <a:r>
              <a:rPr lang="es-ES_tradnl" noProof="0" dirty="0"/>
              <a:t>1. Raspe o elimine los residuos de alimentos de la superficie</a:t>
            </a:r>
          </a:p>
        </p:txBody>
      </p:sp>
      <p:pic>
        <p:nvPicPr>
          <p:cNvPr id="27" name="Picture Placeholder 26">
            <a:extLst>
              <a:ext uri="{FF2B5EF4-FFF2-40B4-BE49-F238E27FC236}">
                <a16:creationId xmlns:a16="http://schemas.microsoft.com/office/drawing/2014/main" id="{75B98058-3B3F-4E2F-9FE1-7317735C83D3}"/>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126493" y="4317393"/>
            <a:ext cx="2093912" cy="1502664"/>
          </a:xfrm>
        </p:spPr>
      </p:pic>
      <p:pic>
        <p:nvPicPr>
          <p:cNvPr id="25" name="Picture Placeholder 24">
            <a:extLst>
              <a:ext uri="{FF2B5EF4-FFF2-40B4-BE49-F238E27FC236}">
                <a16:creationId xmlns:a16="http://schemas.microsoft.com/office/drawing/2014/main" id="{7C497182-ADF4-441F-8F7C-8336BC989787}"/>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2162175" y="4338638"/>
            <a:ext cx="2093913" cy="1501775"/>
          </a:xfrm>
        </p:spPr>
      </p:pic>
      <p:pic>
        <p:nvPicPr>
          <p:cNvPr id="23" name="Picture Placeholder 22">
            <a:extLst>
              <a:ext uri="{FF2B5EF4-FFF2-40B4-BE49-F238E27FC236}">
                <a16:creationId xmlns:a16="http://schemas.microsoft.com/office/drawing/2014/main" id="{7B0A75EB-B216-46F1-B0A9-6551B6B4CF04}"/>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6540597" y="1784884"/>
            <a:ext cx="2093912" cy="1502664"/>
          </a:xfrm>
        </p:spPr>
      </p:pic>
      <p:pic>
        <p:nvPicPr>
          <p:cNvPr id="21" name="Picture Placeholder 20">
            <a:extLst>
              <a:ext uri="{FF2B5EF4-FFF2-40B4-BE49-F238E27FC236}">
                <a16:creationId xmlns:a16="http://schemas.microsoft.com/office/drawing/2014/main" id="{ED5DBA58-12D8-4B42-96DD-5777CFD1296D}"/>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826874" y="1784884"/>
            <a:ext cx="2093912" cy="1502664"/>
          </a:xfrm>
        </p:spPr>
      </p:pic>
      <p:pic>
        <p:nvPicPr>
          <p:cNvPr id="15" name="Picture Placeholder 14">
            <a:extLst>
              <a:ext uri="{FF2B5EF4-FFF2-40B4-BE49-F238E27FC236}">
                <a16:creationId xmlns:a16="http://schemas.microsoft.com/office/drawing/2014/main" id="{54C972AE-EE54-4334-94F9-3C700FD52270}"/>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a:off x="1030288" y="1793998"/>
            <a:ext cx="2093912" cy="1502664"/>
          </a:xfrm>
        </p:spPr>
      </p:pic>
      <p:sp>
        <p:nvSpPr>
          <p:cNvPr id="268295"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Cómo y cuándo limpiar y sanitizar</a:t>
            </a:r>
          </a:p>
        </p:txBody>
      </p:sp>
      <p:sp>
        <p:nvSpPr>
          <p:cNvPr id="3" name="Content Placeholder 2"/>
          <p:cNvSpPr>
            <a:spLocks noGrp="1"/>
          </p:cNvSpPr>
          <p:nvPr>
            <p:ph idx="1"/>
          </p:nvPr>
        </p:nvSpPr>
        <p:spPr>
          <a:xfrm>
            <a:off x="400050" y="1095785"/>
            <a:ext cx="8220075" cy="474133"/>
          </a:xfrm>
        </p:spPr>
        <p:txBody>
          <a:bodyPr/>
          <a:lstStyle/>
          <a:p>
            <a:r>
              <a:rPr lang="es-ES_tradnl" noProof="0" dirty="0"/>
              <a:t>Cómo y cuándo limpiar y sanitizar: </a:t>
            </a: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10-14</a:t>
            </a:r>
          </a:p>
        </p:txBody>
      </p:sp>
    </p:spTree>
    <p:extLst>
      <p:ext uri="{BB962C8B-B14F-4D97-AF65-F5344CB8AC3E}">
        <p14:creationId xmlns:p14="http://schemas.microsoft.com/office/powerpoint/2010/main" val="273655045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69315" name="Rectangle 7"/>
          <p:cNvSpPr>
            <a:spLocks noGrp="1" noChangeArrowheads="1"/>
          </p:cNvSpPr>
          <p:nvPr>
            <p:ph type="title"/>
          </p:nvPr>
        </p:nvSpPr>
        <p:spPr/>
        <p:txBody>
          <a:bodyPr/>
          <a:lstStyle/>
          <a:p>
            <a:pPr eaLnBrk="1" hangingPunct="1">
              <a:defRPr/>
            </a:pPr>
            <a:r>
              <a:rPr lang="es-ES_tradnl" noProof="0" dirty="0">
                <a:latin typeface="Arial Narrow" charset="0"/>
              </a:rPr>
              <a:t>Cuándo limpiar y sanitizar</a:t>
            </a:r>
            <a:endParaRPr lang="es-ES_tradnl" noProof="0" dirty="0">
              <a:latin typeface="Arial Narrow" charset="0"/>
              <a:cs typeface="+mj-cs"/>
            </a:endParaRPr>
          </a:p>
        </p:txBody>
      </p:sp>
      <p:sp>
        <p:nvSpPr>
          <p:cNvPr id="269314" name="Rectangle 3"/>
          <p:cNvSpPr>
            <a:spLocks noGrp="1" noChangeArrowheads="1"/>
          </p:cNvSpPr>
          <p:nvPr>
            <p:ph idx="1"/>
          </p:nvPr>
        </p:nvSpPr>
        <p:spPr/>
        <p:txBody>
          <a:bodyPr/>
          <a:lstStyle/>
          <a:p>
            <a:pPr marL="0" indent="0" eaLnBrk="1" hangingPunct="1">
              <a:defRPr/>
            </a:pPr>
            <a:r>
              <a:rPr lang="es-ES_tradnl" noProof="0" dirty="0">
                <a:latin typeface="Arial Narrow" charset="0"/>
              </a:rPr>
              <a:t>Las superficies que tienen contacto con alimentos se deben limpiar y sanitizar: </a:t>
            </a:r>
          </a:p>
          <a:p>
            <a:pPr lvl="1" eaLnBrk="1" hangingPunct="1">
              <a:defRPr/>
            </a:pPr>
            <a:r>
              <a:rPr lang="es-ES_tradnl" noProof="0" dirty="0">
                <a:latin typeface="Arial Narrow" charset="0"/>
              </a:rPr>
              <a:t>Después de usarlas.</a:t>
            </a:r>
          </a:p>
          <a:p>
            <a:pPr lvl="1" eaLnBrk="1" hangingPunct="1">
              <a:defRPr/>
            </a:pPr>
            <a:r>
              <a:rPr lang="es-ES_tradnl" noProof="0" dirty="0">
                <a:latin typeface="Arial Narrow" charset="0"/>
              </a:rPr>
              <a:t>Antes de trabajar con otro tipo de alimento.</a:t>
            </a:r>
          </a:p>
          <a:p>
            <a:pPr lvl="1" eaLnBrk="1" hangingPunct="1">
              <a:defRPr/>
            </a:pPr>
            <a:r>
              <a:rPr lang="es-ES_tradnl" noProof="0" dirty="0">
                <a:latin typeface="Arial Narrow" charset="0"/>
              </a:rPr>
              <a:t>Después de manejar diferentes frutas y vegetales TCS crudos.</a:t>
            </a:r>
          </a:p>
          <a:p>
            <a:pPr lvl="1" eaLnBrk="1" hangingPunct="1">
              <a:defRPr/>
            </a:pPr>
            <a:r>
              <a:rPr lang="es-ES_tradnl" noProof="0" dirty="0">
                <a:latin typeface="Arial Narrow" charset="0"/>
              </a:rPr>
              <a:t>Cuando haya una interrupción en las tareas y los artículos pudieron haberse contaminado.</a:t>
            </a:r>
          </a:p>
          <a:p>
            <a:pPr lvl="1" eaLnBrk="1" hangingPunct="1">
              <a:defRPr/>
            </a:pPr>
            <a:r>
              <a:rPr lang="es-ES_tradnl" noProof="0" dirty="0">
                <a:latin typeface="Arial Narrow" charset="0"/>
              </a:rPr>
              <a:t>Después de cuatro horas de uso continuo.</a:t>
            </a:r>
          </a:p>
        </p:txBody>
      </p:sp>
      <p:sp>
        <p:nvSpPr>
          <p:cNvPr id="2693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10-15</a:t>
            </a:r>
          </a:p>
        </p:txBody>
      </p:sp>
      <p:pic>
        <p:nvPicPr>
          <p:cNvPr id="2" name="Picture 1" descr="6e_c10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414976572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044B23-3188-4FCA-9EA3-B07B24EB198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0339"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del equipo fijo</a:t>
            </a:r>
          </a:p>
        </p:txBody>
      </p:sp>
      <p:sp>
        <p:nvSpPr>
          <p:cNvPr id="270338" name="Rectangle 3"/>
          <p:cNvSpPr>
            <a:spLocks noGrp="1" noChangeArrowheads="1"/>
          </p:cNvSpPr>
          <p:nvPr>
            <p:ph idx="1"/>
          </p:nvPr>
        </p:nvSpPr>
        <p:spPr>
          <a:xfrm>
            <a:off x="409575" y="1143000"/>
            <a:ext cx="5854747" cy="4983163"/>
          </a:xfrm>
        </p:spPr>
        <p:txBody>
          <a:bodyPr/>
          <a:lstStyle/>
          <a:p>
            <a:pPr marL="0" indent="0" eaLnBrk="1" hangingPunct="1">
              <a:defRPr/>
            </a:pPr>
            <a:r>
              <a:rPr lang="es-ES_tradnl" noProof="0" dirty="0">
                <a:latin typeface="Arial Narrow" charset="0"/>
              </a:rPr>
              <a:t>Siga las instrucciones del fabricante</a:t>
            </a:r>
          </a:p>
          <a:p>
            <a:pPr marL="0" indent="0" eaLnBrk="1" hangingPunct="1">
              <a:defRPr/>
            </a:pPr>
            <a:r>
              <a:rPr lang="es-ES_tradnl" noProof="0" dirty="0">
                <a:latin typeface="Arial Narrow" charset="0"/>
              </a:rPr>
              <a:t>Pasos generales: </a:t>
            </a:r>
          </a:p>
          <a:p>
            <a:pPr lvl="1" eaLnBrk="1" hangingPunct="1">
              <a:defRPr/>
            </a:pPr>
            <a:r>
              <a:rPr lang="es-ES_tradnl" noProof="0" dirty="0">
                <a:latin typeface="Arial Narrow" charset="0"/>
              </a:rPr>
              <a:t>Desconecte el equipo.</a:t>
            </a:r>
          </a:p>
          <a:p>
            <a:pPr lvl="1" eaLnBrk="1" hangingPunct="1">
              <a:defRPr/>
            </a:pPr>
            <a:r>
              <a:rPr lang="es-ES_tradnl" noProof="0" dirty="0">
                <a:latin typeface="Arial Narrow" charset="0"/>
              </a:rPr>
              <a:t>Quite las partes removibles del equipo.</a:t>
            </a:r>
          </a:p>
          <a:p>
            <a:pPr lvl="2" eaLnBrk="1" hangingPunct="1">
              <a:defRPr/>
            </a:pPr>
            <a:r>
              <a:rPr lang="es-ES_tradnl" noProof="0" dirty="0">
                <a:latin typeface="Arial Narrow" charset="0"/>
              </a:rPr>
              <a:t>Lávelas, enjuáguelas y sanitícelas manualmente, o lávelas en una máquina lavaplatos, si está permitido</a:t>
            </a:r>
          </a:p>
          <a:p>
            <a:pPr lvl="1" eaLnBrk="1" hangingPunct="1">
              <a:defRPr/>
            </a:pPr>
            <a:r>
              <a:rPr lang="es-ES_tradnl" noProof="0" dirty="0">
                <a:latin typeface="Arial Narrow" charset="0"/>
              </a:rPr>
              <a:t>Raspe o elimine los residuos de alimentos de las superficies del equipo.</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10-16</a:t>
            </a:r>
          </a:p>
        </p:txBody>
      </p:sp>
    </p:spTree>
    <p:extLst>
      <p:ext uri="{BB962C8B-B14F-4D97-AF65-F5344CB8AC3E}">
        <p14:creationId xmlns:p14="http://schemas.microsoft.com/office/powerpoint/2010/main" val="128084193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43C243-8E7A-4455-9721-932253545F9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1363" name="Rectangle 7"/>
          <p:cNvSpPr>
            <a:spLocks noGrp="1" noChangeArrowheads="1"/>
          </p:cNvSpPr>
          <p:nvPr>
            <p:ph type="title"/>
          </p:nvPr>
        </p:nvSpPr>
        <p:spPr/>
        <p:txBody>
          <a:bodyPr/>
          <a:lstStyle/>
          <a:p>
            <a:pPr eaLnBrk="1" hangingPunct="1">
              <a:defRPr/>
            </a:pPr>
            <a:r>
              <a:rPr lang="es-ES_tradnl" noProof="0" dirty="0">
                <a:latin typeface="Arial Narrow" charset="0"/>
              </a:rPr>
              <a:t>Limpieza y sanitización del equipo fijo</a:t>
            </a:r>
            <a:endParaRPr lang="es-ES_tradnl" noProof="0" dirty="0">
              <a:latin typeface="Arial Narrow" charset="0"/>
              <a:cs typeface="+mj-cs"/>
            </a:endParaRPr>
          </a:p>
        </p:txBody>
      </p:sp>
      <p:sp>
        <p:nvSpPr>
          <p:cNvPr id="271362" name="Rectangle 3"/>
          <p:cNvSpPr>
            <a:spLocks noGrp="1" noChangeArrowheads="1"/>
          </p:cNvSpPr>
          <p:nvPr>
            <p:ph idx="1"/>
          </p:nvPr>
        </p:nvSpPr>
        <p:spPr>
          <a:xfrm>
            <a:off x="409575" y="1143000"/>
            <a:ext cx="5977577" cy="4983163"/>
          </a:xfrm>
        </p:spPr>
        <p:txBody>
          <a:bodyPr/>
          <a:lstStyle/>
          <a:p>
            <a:pPr marL="0" indent="0" eaLnBrk="1" hangingPunct="1">
              <a:defRPr/>
            </a:pPr>
            <a:r>
              <a:rPr lang="es-ES_tradnl" noProof="0" dirty="0">
                <a:latin typeface="Arial Narrow" charset="0"/>
              </a:rPr>
              <a:t>Pasos generales </a:t>
            </a:r>
            <a:r>
              <a:rPr lang="es-ES_tradnl" sz="2000" noProof="0" dirty="0">
                <a:latin typeface="Arial Narrow" charset="0"/>
              </a:rPr>
              <a:t>(continuación): </a:t>
            </a:r>
            <a:endParaRPr lang="es-ES_tradnl" sz="2000" i="1" noProof="0" dirty="0">
              <a:latin typeface="Arial Narrow" charset="0"/>
            </a:endParaRPr>
          </a:p>
          <a:p>
            <a:pPr lvl="1" eaLnBrk="1" hangingPunct="1">
              <a:defRPr/>
            </a:pPr>
            <a:r>
              <a:rPr lang="es-ES_tradnl" noProof="0" dirty="0">
                <a:latin typeface="Arial Narrow" charset="0"/>
              </a:rPr>
              <a:t>Lave las superficies del equipo.</a:t>
            </a:r>
          </a:p>
          <a:p>
            <a:pPr lvl="1" eaLnBrk="1" hangingPunct="1">
              <a:defRPr/>
            </a:pPr>
            <a:r>
              <a:rPr lang="es-ES_tradnl" noProof="0" dirty="0">
                <a:latin typeface="Arial Narrow" charset="0"/>
              </a:rPr>
              <a:t>Enjuague las superficies del equipo con agua limpia.</a:t>
            </a:r>
          </a:p>
          <a:p>
            <a:pPr lvl="1" eaLnBrk="1" hangingPunct="1">
              <a:defRPr/>
            </a:pPr>
            <a:r>
              <a:rPr lang="es-ES_tradnl" noProof="0" dirty="0">
                <a:latin typeface="Arial Narrow" charset="0"/>
              </a:rPr>
              <a:t>Sanitice las superficies del equipo.</a:t>
            </a:r>
          </a:p>
          <a:p>
            <a:pPr lvl="2" eaLnBrk="1" hangingPunct="1">
              <a:defRPr/>
            </a:pPr>
            <a:r>
              <a:rPr lang="es-ES_tradnl" noProof="0" dirty="0">
                <a:latin typeface="Arial Narrow" charset="0"/>
              </a:rPr>
              <a:t>Asegúrese de que el sanitizante tenga contacto con cada superficie</a:t>
            </a:r>
          </a:p>
          <a:p>
            <a:pPr lvl="1" eaLnBrk="1" hangingPunct="1">
              <a:defRPr/>
            </a:pPr>
            <a:r>
              <a:rPr lang="es-ES_tradnl" noProof="0" dirty="0">
                <a:latin typeface="Arial Narrow" charset="0"/>
              </a:rPr>
              <a:t>Deje que las superficies se sequen al air.</a:t>
            </a:r>
          </a:p>
          <a:p>
            <a:pPr lvl="1" eaLnBrk="1" hangingPunct="1">
              <a:defRPr/>
            </a:pPr>
            <a:r>
              <a:rPr lang="es-ES_tradnl" noProof="0" dirty="0">
                <a:latin typeface="Arial Narrow" charset="0"/>
              </a:rPr>
              <a:t>Arme la unidad.</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10-17</a:t>
            </a:r>
          </a:p>
        </p:txBody>
      </p:sp>
    </p:spTree>
    <p:extLst>
      <p:ext uri="{BB962C8B-B14F-4D97-AF65-F5344CB8AC3E}">
        <p14:creationId xmlns:p14="http://schemas.microsoft.com/office/powerpoint/2010/main" val="26989496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7"/>
          <p:cNvSpPr>
            <a:spLocks noGrp="1" noChangeArrowheads="1"/>
          </p:cNvSpPr>
          <p:nvPr>
            <p:ph type="title"/>
          </p:nvPr>
        </p:nvSpPr>
        <p:spPr>
          <a:xfrm>
            <a:off x="400050" y="-274657"/>
            <a:ext cx="8607472" cy="954107"/>
          </a:xfrm>
        </p:spPr>
        <p:txBody>
          <a:bodyPr/>
          <a:lstStyle/>
          <a:p>
            <a:pPr eaLnBrk="1" hangingPunct="1">
              <a:defRPr/>
            </a:pPr>
            <a:r>
              <a:rPr lang="es-ES_tradnl" noProof="0" dirty="0">
                <a:latin typeface="Arial Narrow" charset="0"/>
                <a:cs typeface="+mj-cs"/>
              </a:rPr>
              <a:t>Limpieza y sanitización del equipo que se limpia en su lugar</a:t>
            </a:r>
          </a:p>
        </p:txBody>
      </p:sp>
      <p:sp>
        <p:nvSpPr>
          <p:cNvPr id="272386" name="Rectangle 3"/>
          <p:cNvSpPr>
            <a:spLocks noGrp="1" noChangeArrowheads="1"/>
          </p:cNvSpPr>
          <p:nvPr>
            <p:ph idx="1"/>
          </p:nvPr>
        </p:nvSpPr>
        <p:spPr/>
        <p:txBody>
          <a:bodyPr/>
          <a:lstStyle/>
          <a:p>
            <a:pPr marL="0" indent="0" eaLnBrk="1" hangingPunct="1">
              <a:defRPr/>
            </a:pPr>
            <a:r>
              <a:rPr lang="es-ES_tradnl" noProof="0" dirty="0">
                <a:latin typeface="Arial Narrow" charset="0"/>
              </a:rPr>
              <a:t>Equipo para mantener y servir alimentos TCS:</a:t>
            </a:r>
            <a:endParaRPr lang="es-ES_tradnl" i="1" noProof="0" dirty="0">
              <a:latin typeface="Arial Narrow" charset="0"/>
            </a:endParaRPr>
          </a:p>
          <a:p>
            <a:pPr lvl="1" eaLnBrk="1" hangingPunct="1">
              <a:defRPr/>
            </a:pPr>
            <a:r>
              <a:rPr lang="es-ES_tradnl" noProof="0" dirty="0">
                <a:latin typeface="Arial Narrow" charset="0"/>
              </a:rPr>
              <a:t>Se debe limpiar y sanitizar a diario, a menos que el fabricante indique otra cosa.</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10-18</a:t>
            </a:r>
          </a:p>
        </p:txBody>
      </p:sp>
    </p:spTree>
    <p:extLst>
      <p:ext uri="{BB962C8B-B14F-4D97-AF65-F5344CB8AC3E}">
        <p14:creationId xmlns:p14="http://schemas.microsoft.com/office/powerpoint/2010/main" val="378172247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E19AD75-94BC-4B6C-B7FD-596A1EC40AE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73410"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Máquina lavaplatos</a:t>
            </a:r>
          </a:p>
        </p:txBody>
      </p:sp>
      <p:sp>
        <p:nvSpPr>
          <p:cNvPr id="273411" name="Rectangle 3"/>
          <p:cNvSpPr>
            <a:spLocks noGrp="1" noChangeArrowheads="1"/>
          </p:cNvSpPr>
          <p:nvPr>
            <p:ph idx="1"/>
          </p:nvPr>
        </p:nvSpPr>
        <p:spPr>
          <a:xfrm>
            <a:off x="409575" y="1143000"/>
            <a:ext cx="5882043" cy="4983163"/>
          </a:xfrm>
        </p:spPr>
        <p:txBody>
          <a:bodyPr/>
          <a:lstStyle/>
          <a:p>
            <a:pPr marL="0" indent="0" eaLnBrk="1" hangingPunct="1">
              <a:defRPr/>
            </a:pPr>
            <a:r>
              <a:rPr lang="es-ES_tradnl" noProof="0" dirty="0">
                <a:latin typeface="Arial Narrow" charset="0"/>
              </a:rPr>
              <a:t>Máquinas de alta temperatura:</a:t>
            </a:r>
          </a:p>
          <a:p>
            <a:pPr lvl="1" eaLnBrk="1" hangingPunct="1">
              <a:defRPr/>
            </a:pPr>
            <a:r>
              <a:rPr lang="es-ES_tradnl" noProof="0" dirty="0">
                <a:latin typeface="Arial Narrow" charset="0"/>
              </a:rPr>
              <a:t>La temperatura del enjuague final de sanitización debe ser como mínimo de 180</a:t>
            </a:r>
            <a:r>
              <a:rPr lang="es-ES_tradnl" noProof="0" dirty="0">
                <a:solidFill>
                  <a:schemeClr val="tx1"/>
                </a:solidFill>
              </a:rPr>
              <a:t>ºF</a:t>
            </a:r>
            <a:r>
              <a:rPr lang="es-ES_tradnl" noProof="0" dirty="0">
                <a:latin typeface="Arial Narrow" charset="0"/>
              </a:rPr>
              <a:t> (82</a:t>
            </a:r>
            <a:r>
              <a:rPr lang="es-ES_tradnl" noProof="0" dirty="0">
                <a:solidFill>
                  <a:schemeClr val="tx1"/>
                </a:solidFill>
              </a:rPr>
              <a:t>ºC</a:t>
            </a:r>
            <a:r>
              <a:rPr lang="es-ES_tradnl" noProof="0" dirty="0">
                <a:latin typeface="Arial Narrow" charset="0"/>
              </a:rPr>
              <a:t>).</a:t>
            </a:r>
          </a:p>
          <a:p>
            <a:pPr lvl="2" eaLnBrk="1" hangingPunct="1">
              <a:defRPr/>
            </a:pPr>
            <a:r>
              <a:rPr lang="es-ES_tradnl" noProof="0" dirty="0">
                <a:latin typeface="Arial Narrow" charset="0"/>
              </a:rPr>
              <a:t>Para las máquinas de bastidores fijos y de una sola temperatura, 165</a:t>
            </a:r>
            <a:r>
              <a:rPr lang="es-ES_tradnl" noProof="0" dirty="0">
                <a:solidFill>
                  <a:schemeClr val="tx1"/>
                </a:solidFill>
              </a:rPr>
              <a:t>ºF</a:t>
            </a:r>
            <a:r>
              <a:rPr lang="es-ES_tradnl" noProof="0" dirty="0">
                <a:latin typeface="Arial Narrow" charset="0"/>
              </a:rPr>
              <a:t> (74</a:t>
            </a:r>
            <a:r>
              <a:rPr lang="es-ES_tradnl" noProof="0" dirty="0">
                <a:solidFill>
                  <a:schemeClr val="tx1"/>
                </a:solidFill>
              </a:rPr>
              <a:t>ºC</a:t>
            </a:r>
            <a:r>
              <a:rPr lang="es-ES_tradnl" noProof="0" dirty="0">
                <a:latin typeface="Arial Narrow" charset="0"/>
              </a:rPr>
              <a:t>).</a:t>
            </a:r>
          </a:p>
          <a:p>
            <a:pPr marL="0" indent="0" eaLnBrk="1" hangingPunct="1">
              <a:defRPr/>
            </a:pPr>
            <a:r>
              <a:rPr lang="es-ES_tradnl" noProof="0" dirty="0">
                <a:latin typeface="Arial Narrow" charset="0"/>
              </a:rPr>
              <a:t>Máquinas de sanitización química:</a:t>
            </a:r>
          </a:p>
          <a:p>
            <a:pPr lvl="1" eaLnBrk="1" hangingPunct="1">
              <a:defRPr/>
            </a:pPr>
            <a:r>
              <a:rPr lang="es-ES_tradnl" noProof="0" dirty="0">
                <a:latin typeface="Arial Narrow" charset="0"/>
              </a:rPr>
              <a:t>Limpie y sanitice a temperaturas mucho menores.</a:t>
            </a:r>
          </a:p>
          <a:p>
            <a:pPr lvl="1" eaLnBrk="1" hangingPunct="1">
              <a:defRPr/>
            </a:pPr>
            <a:r>
              <a:rPr lang="es-ES_tradnl" noProof="0" dirty="0">
                <a:latin typeface="Arial Narrow" charset="0"/>
              </a:rPr>
              <a:t>Siga las pautas de temperatura establecidas por el fabricante.</a:t>
            </a:r>
          </a:p>
        </p:txBody>
      </p:sp>
      <p:sp>
        <p:nvSpPr>
          <p:cNvPr id="2734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10-19</a:t>
            </a:r>
          </a:p>
        </p:txBody>
      </p:sp>
    </p:spTree>
    <p:extLst>
      <p:ext uri="{BB962C8B-B14F-4D97-AF65-F5344CB8AC3E}">
        <p14:creationId xmlns:p14="http://schemas.microsoft.com/office/powerpoint/2010/main" val="140446706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54F33CD-472B-4889-AF4E-BD4908A93E0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4435" name="Rectangle 4"/>
          <p:cNvSpPr>
            <a:spLocks noGrp="1" noChangeArrowheads="1"/>
          </p:cNvSpPr>
          <p:nvPr>
            <p:ph type="title"/>
          </p:nvPr>
        </p:nvSpPr>
        <p:spPr/>
        <p:txBody>
          <a:bodyPr/>
          <a:lstStyle/>
          <a:p>
            <a:pPr eaLnBrk="1" hangingPunct="1">
              <a:defRPr/>
            </a:pPr>
            <a:r>
              <a:rPr lang="es-ES_tradnl" noProof="0" dirty="0">
                <a:latin typeface="Arial Narrow" charset="0"/>
                <a:cs typeface="+mj-cs"/>
              </a:rPr>
              <a:t>Operación de la máquina lavaplatos</a:t>
            </a:r>
          </a:p>
        </p:txBody>
      </p:sp>
      <p:sp>
        <p:nvSpPr>
          <p:cNvPr id="274434" name="Rectangle 2"/>
          <p:cNvSpPr>
            <a:spLocks noGrp="1" noChangeArrowheads="1"/>
          </p:cNvSpPr>
          <p:nvPr>
            <p:ph idx="1"/>
          </p:nvPr>
        </p:nvSpPr>
        <p:spPr>
          <a:xfrm>
            <a:off x="409575" y="1143000"/>
            <a:ext cx="5339375" cy="4983163"/>
          </a:xfrm>
        </p:spPr>
        <p:txBody>
          <a:bodyPr/>
          <a:lstStyle/>
          <a:p>
            <a:pPr marL="0" indent="0">
              <a:spcBef>
                <a:spcPts val="0"/>
              </a:spcBef>
              <a:spcAft>
                <a:spcPts val="0"/>
              </a:spcAft>
            </a:pPr>
            <a:r>
              <a:rPr lang="es-ES_tradnl" noProof="0" dirty="0">
                <a:ea typeface="ＭＳ Ｐゴシック"/>
              </a:rPr>
              <a:t>Pautas:</a:t>
            </a:r>
          </a:p>
          <a:p>
            <a:pPr lvl="1">
              <a:spcAft>
                <a:spcPts val="0"/>
              </a:spcAft>
              <a:buFont typeface="Wingdings"/>
              <a:buChar char="l"/>
            </a:pPr>
            <a:r>
              <a:rPr lang="es-ES_tradnl" noProof="0" dirty="0">
                <a:ea typeface="ＭＳ Ｐゴシック"/>
                <a:cs typeface="ＭＳ Ｐゴシック"/>
              </a:rPr>
              <a:t>Limpie la máquina cuando sea necesario.</a:t>
            </a:r>
          </a:p>
          <a:p>
            <a:pPr lvl="1">
              <a:spcAft>
                <a:spcPts val="0"/>
              </a:spcAft>
              <a:buFont typeface="Wingdings"/>
              <a:buChar char="l"/>
            </a:pPr>
            <a:r>
              <a:rPr lang="es-ES_tradnl" noProof="0" dirty="0">
                <a:ea typeface="ＭＳ Ｐゴシック"/>
                <a:cs typeface="ＭＳ Ｐゴシック"/>
              </a:rPr>
              <a:t>Frote los objetos antes de lavarlos.</a:t>
            </a:r>
          </a:p>
          <a:p>
            <a:pPr lvl="1">
              <a:spcAft>
                <a:spcPts val="0"/>
              </a:spcAft>
              <a:buFont typeface="Wingdings"/>
              <a:buChar char="l"/>
            </a:pPr>
            <a:r>
              <a:rPr lang="es-ES_tradnl" noProof="0" dirty="0">
                <a:ea typeface="ＭＳ Ｐゴシック"/>
                <a:cs typeface="ＭＳ Ｐゴシック"/>
              </a:rPr>
              <a:t>Use las rejillas correctas para los platos. </a:t>
            </a:r>
          </a:p>
          <a:p>
            <a:pPr lvl="1">
              <a:spcAft>
                <a:spcPts val="0"/>
              </a:spcAft>
              <a:buFont typeface="Wingdings"/>
              <a:buChar char="l"/>
            </a:pPr>
            <a:r>
              <a:rPr lang="es-ES_tradnl" noProof="0" dirty="0">
                <a:solidFill>
                  <a:srgbClr val="FF0000"/>
                </a:solidFill>
                <a:ea typeface="ＭＳ Ｐゴシック"/>
                <a:cs typeface="ＭＳ Ｐゴシック"/>
              </a:rPr>
              <a:t>NUNCA</a:t>
            </a:r>
            <a:r>
              <a:rPr lang="es-ES_tradnl" noProof="0" dirty="0">
                <a:ea typeface="ＭＳ Ｐゴシック"/>
                <a:cs typeface="ＭＳ Ｐゴシック"/>
              </a:rPr>
              <a:t> sobrecargue las rejillas para platos.</a:t>
            </a:r>
          </a:p>
          <a:p>
            <a:pPr lvl="1">
              <a:spcAft>
                <a:spcPts val="0"/>
              </a:spcAft>
              <a:buFont typeface="Wingdings"/>
              <a:buChar char="l"/>
            </a:pPr>
            <a:r>
              <a:rPr lang="es-ES_tradnl" noProof="0" dirty="0">
                <a:ea typeface="ＭＳ Ｐゴシック"/>
                <a:cs typeface="ＭＳ Ｐゴシック"/>
              </a:rPr>
              <a:t>Seque al aire todos los objetos.</a:t>
            </a:r>
          </a:p>
        </p:txBody>
      </p:sp>
      <p:sp>
        <p:nvSpPr>
          <p:cNvPr id="27443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10-20</a:t>
            </a:r>
          </a:p>
        </p:txBody>
      </p:sp>
    </p:spTree>
    <p:extLst>
      <p:ext uri="{BB962C8B-B14F-4D97-AF65-F5344CB8AC3E}">
        <p14:creationId xmlns:p14="http://schemas.microsoft.com/office/powerpoint/2010/main" val="129545226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s-ES_tradnl" noProof="0" dirty="0"/>
              <a:t>Operación de la máquina lavaplatos</a:t>
            </a:r>
          </a:p>
        </p:txBody>
      </p:sp>
      <p:sp>
        <p:nvSpPr>
          <p:cNvPr id="3" name="Content Placeholder 2"/>
          <p:cNvSpPr>
            <a:spLocks noGrp="1"/>
          </p:cNvSpPr>
          <p:nvPr>
            <p:ph idx="1"/>
          </p:nvPr>
        </p:nvSpPr>
        <p:spPr/>
        <p:txBody>
          <a:bodyPr/>
          <a:lstStyle/>
          <a:p>
            <a:pPr marL="0" lvl="1" indent="0">
              <a:buNone/>
            </a:pPr>
            <a:r>
              <a:rPr lang="es-ES_tradnl" sz="2400" b="1" noProof="0" dirty="0">
                <a:solidFill>
                  <a:srgbClr val="E97635"/>
                </a:solidFill>
                <a:latin typeface="Arial Narrow" charset="0"/>
                <a:cs typeface="+mn-cs"/>
              </a:rPr>
              <a:t>Pautas:</a:t>
            </a:r>
          </a:p>
          <a:p>
            <a:pPr lvl="1" eaLnBrk="1" hangingPunct="1">
              <a:defRPr/>
            </a:pPr>
            <a:r>
              <a:rPr lang="es-ES_tradnl" noProof="0" dirty="0"/>
              <a:t>Revise la presión y la temperatura del agua, y los niveles de sanitizante.</a:t>
            </a:r>
          </a:p>
          <a:p>
            <a:pPr lvl="2" eaLnBrk="1" hangingPunct="1">
              <a:defRPr/>
            </a:pPr>
            <a:r>
              <a:rPr lang="es-ES_tradnl" noProof="0" dirty="0"/>
              <a:t>Tome acciones correctivas si es necesario</a:t>
            </a:r>
          </a:p>
          <a:p>
            <a:pPr lvl="1" eaLnBrk="1" hangingPunct="1">
              <a:defRPr/>
            </a:pPr>
            <a:r>
              <a:rPr lang="es-ES_tradnl" noProof="0" dirty="0"/>
              <a:t>Dé herramientas para revisar la temperatura de los artículos que se están sanitizando en las máquinas lavaplatos de alta temperatura.</a:t>
            </a:r>
            <a:endParaRPr lang="es-ES_tradnl" noProof="0" dirty="0">
              <a:latin typeface="Arial Narrow" charset="0"/>
            </a:endParaRPr>
          </a:p>
          <a:p>
            <a:pPr lvl="2" eaLnBrk="1" hangingPunct="1">
              <a:defRPr/>
            </a:pPr>
            <a:r>
              <a:rPr lang="es-ES_tradnl" noProof="0" dirty="0">
                <a:latin typeface="Arial Narrow" charset="0"/>
              </a:rPr>
              <a:t>Termómetros de registro máximo</a:t>
            </a:r>
          </a:p>
          <a:p>
            <a:pPr lvl="2" eaLnBrk="1" hangingPunct="1">
              <a:defRPr/>
            </a:pPr>
            <a:r>
              <a:rPr lang="es-ES_tradnl" noProof="0" dirty="0">
                <a:latin typeface="Arial Narrow" charset="0"/>
              </a:rPr>
              <a:t>Cinta sensible al calor</a:t>
            </a:r>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10-21</a:t>
            </a:r>
          </a:p>
        </p:txBody>
      </p:sp>
    </p:spTree>
    <p:extLst>
      <p:ext uri="{BB962C8B-B14F-4D97-AF65-F5344CB8AC3E}">
        <p14:creationId xmlns:p14="http://schemas.microsoft.com/office/powerpoint/2010/main" val="208810381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11"/>
          <p:cNvSpPr>
            <a:spLocks noGrp="1" noChangeArrowheads="1"/>
          </p:cNvSpPr>
          <p:nvPr>
            <p:ph type="title"/>
          </p:nvPr>
        </p:nvSpPr>
        <p:spPr/>
        <p:txBody>
          <a:bodyPr/>
          <a:lstStyle/>
          <a:p>
            <a:pPr eaLnBrk="1" hangingPunct="1">
              <a:defRPr/>
            </a:pPr>
            <a:r>
              <a:rPr lang="es-ES_tradnl" noProof="0" dirty="0">
                <a:latin typeface="Arial Narrow" charset="0"/>
                <a:cs typeface="+mj-cs"/>
              </a:rPr>
              <a:t>Lavar los platos a mano</a:t>
            </a:r>
          </a:p>
        </p:txBody>
      </p:sp>
      <p:sp>
        <p:nvSpPr>
          <p:cNvPr id="275458" name="Rectangle 3"/>
          <p:cNvSpPr>
            <a:spLocks noGrp="1" noChangeArrowheads="1"/>
          </p:cNvSpPr>
          <p:nvPr>
            <p:ph idx="1"/>
          </p:nvPr>
        </p:nvSpPr>
        <p:spPr/>
        <p:txBody>
          <a:bodyPr/>
          <a:lstStyle/>
          <a:p>
            <a:pPr marL="0" eaLnBrk="1" hangingPunct="1">
              <a:defRPr/>
            </a:pPr>
            <a:r>
              <a:rPr lang="es-ES_tradnl" dirty="0">
                <a:latin typeface="Arial Narrow" charset="0"/>
              </a:rPr>
              <a:t>Cómo preparar un fregadero de tres compartimentos:</a:t>
            </a:r>
          </a:p>
          <a:p>
            <a:pPr lvl="1" eaLnBrk="1" hangingPunct="1">
              <a:defRPr/>
            </a:pPr>
            <a:r>
              <a:rPr lang="es-ES_tradnl" dirty="0">
                <a:solidFill>
                  <a:schemeClr val="tx1"/>
                </a:solidFill>
                <a:latin typeface="Arial Narrow" charset="0"/>
              </a:rPr>
              <a:t>Limpie y sanitice cada compartimento y el escurridor.</a:t>
            </a:r>
          </a:p>
          <a:p>
            <a:pPr lvl="1" eaLnBrk="1" hangingPunct="1">
              <a:defRPr/>
            </a:pPr>
            <a:r>
              <a:rPr lang="es-ES_tradnl" dirty="0">
                <a:solidFill>
                  <a:schemeClr val="tx1"/>
                </a:solidFill>
                <a:latin typeface="Arial Narrow" charset="0"/>
              </a:rPr>
              <a:t>Llene los compartimentos:</a:t>
            </a:r>
          </a:p>
          <a:p>
            <a:pPr lvl="2" eaLnBrk="1" hangingPunct="1">
              <a:defRPr/>
            </a:pPr>
            <a:r>
              <a:rPr lang="es-ES_tradnl" dirty="0">
                <a:solidFill>
                  <a:schemeClr val="tx1"/>
                </a:solidFill>
                <a:latin typeface="Arial Narrow" charset="0"/>
              </a:rPr>
              <a:t>Primer compartimento: detergente y agua a, por lo menos, 110</a:t>
            </a:r>
            <a:r>
              <a:rPr lang="es-ES_tradnl" dirty="0">
                <a:latin typeface="Arial Narrow" charset="0"/>
              </a:rPr>
              <a:t>º</a:t>
            </a:r>
            <a:r>
              <a:rPr lang="es-ES_tradnl" dirty="0">
                <a:solidFill>
                  <a:schemeClr val="tx1"/>
                </a:solidFill>
                <a:latin typeface="Arial Narrow" charset="0"/>
              </a:rPr>
              <a:t>F (43</a:t>
            </a:r>
            <a:r>
              <a:rPr lang="es-ES_tradnl" dirty="0">
                <a:latin typeface="Arial Narrow" charset="0"/>
              </a:rPr>
              <a:t>º</a:t>
            </a:r>
            <a:r>
              <a:rPr lang="es-ES_tradnl" dirty="0">
                <a:solidFill>
                  <a:schemeClr val="tx1"/>
                </a:solidFill>
                <a:latin typeface="Arial Narrow" charset="0"/>
              </a:rPr>
              <a:t>C)</a:t>
            </a:r>
          </a:p>
          <a:p>
            <a:pPr lvl="2" eaLnBrk="1" hangingPunct="1">
              <a:defRPr/>
            </a:pPr>
            <a:r>
              <a:rPr lang="es-ES_tradnl" dirty="0">
                <a:solidFill>
                  <a:schemeClr val="tx1"/>
                </a:solidFill>
                <a:latin typeface="Arial Narrow" charset="0"/>
              </a:rPr>
              <a:t>Segundo compartimento: agua limpia</a:t>
            </a:r>
          </a:p>
          <a:p>
            <a:pPr lvl="2" eaLnBrk="1" hangingPunct="1">
              <a:defRPr/>
            </a:pPr>
            <a:r>
              <a:rPr lang="es-ES_tradnl" dirty="0">
                <a:solidFill>
                  <a:schemeClr val="tx1"/>
                </a:solidFill>
                <a:latin typeface="Arial Narrow" charset="0"/>
              </a:rPr>
              <a:t>Tercer compartimento: agua y sanitizante</a:t>
            </a:r>
          </a:p>
          <a:p>
            <a:pPr marL="0" eaLnBrk="1" hangingPunct="1">
              <a:defRPr/>
            </a:pPr>
            <a:r>
              <a:rPr lang="es-ES_tradnl" dirty="0">
                <a:latin typeface="Arial Narrow" charset="0"/>
              </a:rPr>
              <a:t>Provea un reloj con segundero.</a:t>
            </a: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10-22</a:t>
            </a:r>
          </a:p>
        </p:txBody>
      </p:sp>
      <p:pic>
        <p:nvPicPr>
          <p:cNvPr id="8" name="Picture Placeholder 1"/>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2494065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00050" y="136587"/>
            <a:ext cx="8307388" cy="519112"/>
          </a:xfrm>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a:xfrm>
            <a:off x="409575" y="1109547"/>
            <a:ext cx="7647497" cy="4983163"/>
          </a:xfrm>
        </p:spPr>
        <p:txBody>
          <a:bodyPr/>
          <a:lstStyle/>
          <a:p>
            <a:pPr marL="0" lvl="1" indent="0" eaLnBrk="1" hangingPunct="1">
              <a:buNone/>
              <a:defRPr/>
            </a:pPr>
            <a:r>
              <a:rPr lang="es-MX" sz="2400" b="1" dirty="0">
                <a:solidFill>
                  <a:srgbClr val="E97635"/>
                </a:solidFill>
                <a:ea typeface="+mn-ea"/>
                <a:cs typeface="+mn-cs"/>
              </a:rPr>
              <a:t>Para convertirse en un gerente certificado en protección de alimentos: </a:t>
            </a:r>
          </a:p>
          <a:p>
            <a:pPr lvl="1" eaLnBrk="1" hangingPunct="1">
              <a:defRPr/>
            </a:pPr>
            <a:r>
              <a:rPr lang="es-MX" dirty="0">
                <a:latin typeface="Arial Narrow" charset="0"/>
              </a:rPr>
              <a:t>Usted debe pasar el examen de un programa acreditado</a:t>
            </a:r>
          </a:p>
          <a:p>
            <a:pPr lvl="1" eaLnBrk="1" hangingPunct="1">
              <a:defRPr/>
            </a:pPr>
            <a:r>
              <a:rPr lang="es-MX" dirty="0">
                <a:latin typeface="Arial Narrow" charset="0"/>
              </a:rPr>
              <a:t>El programa debe estar acreditado por una agencia aprobada por una Conferencia para la protección de los alimentos</a:t>
            </a:r>
          </a:p>
          <a:p>
            <a:pPr lvl="1" eaLnBrk="1" hangingPunct="1">
              <a:defRPr/>
            </a:pPr>
            <a:r>
              <a:rPr lang="es-MX" dirty="0">
                <a:latin typeface="Arial Narrow" charset="0"/>
              </a:rPr>
              <a:t>Al completar este curso y pasar el examen de </a:t>
            </a:r>
            <a:r>
              <a:rPr lang="es-MX" dirty="0" err="1">
                <a:latin typeface="Arial Narrow" charset="0"/>
              </a:rPr>
              <a:t>ServSafe</a:t>
            </a:r>
            <a:r>
              <a:rPr lang="es-MX" dirty="0">
                <a:latin typeface="Arial Narrow" charset="0"/>
              </a:rPr>
              <a:t> se cumple con este requisito</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1-30</a:t>
            </a:r>
          </a:p>
        </p:txBody>
      </p:sp>
    </p:spTree>
    <p:custDataLst>
      <p:tags r:id="rId1"/>
    </p:custDataLst>
    <p:extLst>
      <p:ext uri="{BB962C8B-B14F-4D97-AF65-F5344CB8AC3E}">
        <p14:creationId xmlns:p14="http://schemas.microsoft.com/office/powerpoint/2010/main" val="60362064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a:xfrm>
            <a:off x="4749421" y="5954915"/>
            <a:ext cx="4135271" cy="395287"/>
          </a:xfrm>
        </p:spPr>
        <p:txBody>
          <a:bodyPr/>
          <a:lstStyle/>
          <a:p>
            <a:pPr marL="0"/>
            <a:r>
              <a:rPr lang="es-ES_tradnl" dirty="0"/>
              <a:t>5. </a:t>
            </a:r>
            <a:r>
              <a:rPr lang="es-ES_tradnl" kern="1200" dirty="0"/>
              <a:t>Deje que los artículos se sequen al aire sobre una superficie limpia y sanitizada</a:t>
            </a:r>
            <a:endParaRPr lang="es-ES_tradnl" dirty="0"/>
          </a:p>
        </p:txBody>
      </p:sp>
      <p:sp>
        <p:nvSpPr>
          <p:cNvPr id="11" name="Text Placeholder 10"/>
          <p:cNvSpPr>
            <a:spLocks noGrp="1"/>
          </p:cNvSpPr>
          <p:nvPr>
            <p:ph type="body" sz="quarter" idx="20"/>
          </p:nvPr>
        </p:nvSpPr>
        <p:spPr>
          <a:xfrm>
            <a:off x="1610379" y="5929115"/>
            <a:ext cx="2723578" cy="395287"/>
          </a:xfrm>
        </p:spPr>
        <p:txBody>
          <a:bodyPr/>
          <a:lstStyle/>
          <a:p>
            <a:pPr marL="0"/>
            <a:r>
              <a:rPr lang="es-ES_tradnl" dirty="0"/>
              <a:t>4. </a:t>
            </a:r>
            <a:r>
              <a:rPr lang="es-ES_tradnl" kern="1200" dirty="0"/>
              <a:t>Sanitice los artículos en el tercer compartimento</a:t>
            </a:r>
            <a:endParaRPr lang="es-ES_tradnl" dirty="0"/>
          </a:p>
        </p:txBody>
      </p:sp>
      <p:sp>
        <p:nvSpPr>
          <p:cNvPr id="10" name="Text Placeholder 9"/>
          <p:cNvSpPr>
            <a:spLocks noGrp="1"/>
          </p:cNvSpPr>
          <p:nvPr>
            <p:ph type="body" sz="quarter" idx="19"/>
          </p:nvPr>
        </p:nvSpPr>
        <p:spPr>
          <a:xfrm>
            <a:off x="6196084" y="3401802"/>
            <a:ext cx="2821498" cy="437200"/>
          </a:xfrm>
        </p:spPr>
        <p:txBody>
          <a:bodyPr/>
          <a:lstStyle/>
          <a:p>
            <a:pPr marL="0"/>
            <a:r>
              <a:rPr lang="es-ES_tradnl" dirty="0"/>
              <a:t>3. </a:t>
            </a:r>
            <a:r>
              <a:rPr lang="es-ES_tradnl" kern="1200" dirty="0"/>
              <a:t>Enjuague los artículos en el segundo compartimento </a:t>
            </a:r>
            <a:endParaRPr lang="es-ES_tradnl" dirty="0"/>
          </a:p>
          <a:p>
            <a:endParaRPr lang="es-ES_tradnl" dirty="0"/>
          </a:p>
        </p:txBody>
      </p:sp>
      <p:sp>
        <p:nvSpPr>
          <p:cNvPr id="9" name="Text Placeholder 8"/>
          <p:cNvSpPr>
            <a:spLocks noGrp="1"/>
          </p:cNvSpPr>
          <p:nvPr>
            <p:ph type="body" sz="quarter" idx="18"/>
          </p:nvPr>
        </p:nvSpPr>
        <p:spPr>
          <a:xfrm>
            <a:off x="3361425" y="3370652"/>
            <a:ext cx="2723578" cy="395287"/>
          </a:xfrm>
        </p:spPr>
        <p:txBody>
          <a:bodyPr/>
          <a:lstStyle/>
          <a:p>
            <a:pPr marL="0"/>
            <a:r>
              <a:rPr lang="es-ES_tradnl" dirty="0"/>
              <a:t>2. </a:t>
            </a:r>
            <a:r>
              <a:rPr lang="es-ES_tradnl" kern="1200" dirty="0"/>
              <a:t>Lave los artículos en el primer compartimento</a:t>
            </a:r>
            <a:endParaRPr lang="es-ES_tradnl" dirty="0"/>
          </a:p>
        </p:txBody>
      </p:sp>
      <p:sp>
        <p:nvSpPr>
          <p:cNvPr id="276482" name="Rectangle 3"/>
          <p:cNvSpPr>
            <a:spLocks noGrp="1" noChangeArrowheads="1"/>
          </p:cNvSpPr>
          <p:nvPr>
            <p:ph type="body" sz="quarter" idx="17"/>
          </p:nvPr>
        </p:nvSpPr>
        <p:spPr>
          <a:xfrm>
            <a:off x="428847" y="3433763"/>
            <a:ext cx="2723578" cy="395287"/>
          </a:xfrm>
        </p:spPr>
        <p:txBody>
          <a:bodyPr/>
          <a:lstStyle/>
          <a:p>
            <a:r>
              <a:rPr lang="es-ES_tradnl" dirty="0"/>
              <a:t>1. </a:t>
            </a:r>
            <a:r>
              <a:rPr lang="es-US" kern="1200" dirty="0"/>
              <a:t>Raspe los artículos</a:t>
            </a:r>
            <a:endParaRPr lang="es-ES_tradnl" dirty="0"/>
          </a:p>
        </p:txBody>
      </p:sp>
      <p:pic>
        <p:nvPicPr>
          <p:cNvPr id="26" name="Picture Placeholder 25">
            <a:extLst>
              <a:ext uri="{FF2B5EF4-FFF2-40B4-BE49-F238E27FC236}">
                <a16:creationId xmlns:a16="http://schemas.microsoft.com/office/drawing/2014/main" id="{753F6A1B-A61D-4DC5-BE8B-0A045EDBB87C}"/>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726999" y="4317393"/>
            <a:ext cx="2093912" cy="1502664"/>
          </a:xfrm>
        </p:spPr>
      </p:pic>
      <p:pic>
        <p:nvPicPr>
          <p:cNvPr id="24" name="Picture Placeholder 23">
            <a:extLst>
              <a:ext uri="{FF2B5EF4-FFF2-40B4-BE49-F238E27FC236}">
                <a16:creationId xmlns:a16="http://schemas.microsoft.com/office/drawing/2014/main" id="{5B2251A5-59A3-448C-9342-D9D2C29634DD}"/>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1925212" y="4325394"/>
            <a:ext cx="2093912" cy="1502664"/>
          </a:xfrm>
        </p:spPr>
      </p:pic>
      <p:pic>
        <p:nvPicPr>
          <p:cNvPr id="22" name="Picture Placeholder 21">
            <a:extLst>
              <a:ext uri="{FF2B5EF4-FFF2-40B4-BE49-F238E27FC236}">
                <a16:creationId xmlns:a16="http://schemas.microsoft.com/office/drawing/2014/main" id="{EA114700-17B8-4278-9219-AD6A7DF289DD}"/>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6608837" y="1784884"/>
            <a:ext cx="2093912" cy="1502664"/>
          </a:xfrm>
        </p:spPr>
      </p:pic>
      <p:pic>
        <p:nvPicPr>
          <p:cNvPr id="16" name="Picture Placeholder 15">
            <a:extLst>
              <a:ext uri="{FF2B5EF4-FFF2-40B4-BE49-F238E27FC236}">
                <a16:creationId xmlns:a16="http://schemas.microsoft.com/office/drawing/2014/main" id="{CEDF88B2-2D1A-4A05-9165-761611E80805}"/>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676258" y="1784884"/>
            <a:ext cx="2093912" cy="1502664"/>
          </a:xfrm>
        </p:spPr>
      </p:pic>
      <p:pic>
        <p:nvPicPr>
          <p:cNvPr id="14" name="Picture Placeholder 13">
            <a:extLst>
              <a:ext uri="{FF2B5EF4-FFF2-40B4-BE49-F238E27FC236}">
                <a16:creationId xmlns:a16="http://schemas.microsoft.com/office/drawing/2014/main" id="{EB2CF01A-F450-4DA4-B144-634AF094C464}"/>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a:off x="743680" y="1793998"/>
            <a:ext cx="2093912" cy="1502664"/>
          </a:xfrm>
        </p:spPr>
      </p:pic>
      <p:sp>
        <p:nvSpPr>
          <p:cNvPr id="276485" name="Rectangle 11"/>
          <p:cNvSpPr>
            <a:spLocks noGrp="1" noChangeArrowheads="1"/>
          </p:cNvSpPr>
          <p:nvPr>
            <p:ph type="title"/>
          </p:nvPr>
        </p:nvSpPr>
        <p:spPr/>
        <p:txBody>
          <a:bodyPr/>
          <a:lstStyle/>
          <a:p>
            <a:pPr eaLnBrk="1" hangingPunct="1">
              <a:defRPr/>
            </a:pPr>
            <a:r>
              <a:rPr lang="es-ES_tradnl" noProof="0" dirty="0"/>
              <a:t>Fregaderos de tres compartimentos</a:t>
            </a:r>
            <a:endParaRPr lang="es-ES_tradnl" noProof="0" dirty="0">
              <a:latin typeface="Arial Narrow" charset="0"/>
              <a:cs typeface="+mj-cs"/>
            </a:endParaRPr>
          </a:p>
        </p:txBody>
      </p:sp>
      <p:sp>
        <p:nvSpPr>
          <p:cNvPr id="3" name="Content Placeholder 2"/>
          <p:cNvSpPr>
            <a:spLocks noGrp="1"/>
          </p:cNvSpPr>
          <p:nvPr>
            <p:ph idx="1"/>
          </p:nvPr>
        </p:nvSpPr>
        <p:spPr/>
        <p:txBody>
          <a:bodyPr/>
          <a:lstStyle/>
          <a:p>
            <a:r>
              <a:rPr lang="es-US" sz="2800" dirty="0">
                <a:latin typeface="Arial Narrow" charset="0"/>
              </a:rPr>
              <a:t>Pasos para limpiar y sanitizar:</a:t>
            </a:r>
          </a:p>
          <a:p>
            <a:endParaRPr lang="en-US" dirty="0"/>
          </a:p>
        </p:txBody>
      </p:sp>
      <p:sp>
        <p:nvSpPr>
          <p:cNvPr id="276483"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648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10-23</a:t>
            </a:r>
          </a:p>
        </p:txBody>
      </p:sp>
    </p:spTree>
    <p:extLst>
      <p:ext uri="{BB962C8B-B14F-4D97-AF65-F5344CB8AC3E}">
        <p14:creationId xmlns:p14="http://schemas.microsoft.com/office/powerpoint/2010/main" val="62637140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7511"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Almacenamiento de platos, cubiertos y equipo</a:t>
            </a:r>
          </a:p>
        </p:txBody>
      </p:sp>
      <p:sp>
        <p:nvSpPr>
          <p:cNvPr id="277506"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Al almacenar los platos, cubiertos y equipo limpios y sanitizados:</a:t>
            </a:r>
          </a:p>
          <a:p>
            <a:pPr lvl="1">
              <a:spcAft>
                <a:spcPts val="0"/>
              </a:spcAft>
              <a:buFont typeface="Wingdings"/>
              <a:buChar char="l"/>
            </a:pPr>
            <a:r>
              <a:rPr lang="es-ES_tradnl" noProof="0" dirty="0">
                <a:ea typeface="ＭＳ Ｐゴシック"/>
                <a:cs typeface="ＭＳ Ｐゴシック"/>
              </a:rPr>
              <a:t>Almacénelos a, por lo menos, 6 pulgadas </a:t>
            </a:r>
            <a:br>
              <a:rPr lang="es-ES_tradnl" noProof="0" dirty="0">
                <a:ea typeface="ＭＳ Ｐゴシック"/>
                <a:cs typeface="ＭＳ Ｐゴシック"/>
              </a:rPr>
            </a:br>
            <a:r>
              <a:rPr lang="es-ES_tradnl" noProof="0" dirty="0">
                <a:ea typeface="ＭＳ Ｐゴシック"/>
                <a:cs typeface="ＭＳ Ｐゴシック"/>
              </a:rPr>
              <a:t>(15 cm) del piso.</a:t>
            </a:r>
          </a:p>
          <a:p>
            <a:pPr lvl="1">
              <a:spcAft>
                <a:spcPts val="0"/>
              </a:spcAft>
              <a:buFont typeface="Wingdings"/>
              <a:buChar char="l"/>
            </a:pPr>
            <a:r>
              <a:rPr lang="es-ES_tradnl" noProof="0" dirty="0">
                <a:ea typeface="ＭＳ Ｐゴシック"/>
                <a:cs typeface="ＭＳ Ｐゴシック"/>
              </a:rPr>
              <a:t>Limpie y sanitice las gavetas y repisas antes de guardar los objetos.</a:t>
            </a:r>
          </a:p>
          <a:p>
            <a:pPr lvl="1">
              <a:spcAft>
                <a:spcPts val="0"/>
              </a:spcAft>
              <a:buFont typeface="Wingdings"/>
              <a:buChar char="l"/>
            </a:pPr>
            <a:r>
              <a:rPr lang="es-ES_tradnl" noProof="0" dirty="0">
                <a:ea typeface="ＭＳ Ｐゴシック"/>
                <a:cs typeface="ＭＳ Ｐゴシック"/>
              </a:rPr>
              <a:t>Guarde los vasos y las tazas boca abajo en una rejilla o un estante limpios y sanitizados.</a:t>
            </a:r>
          </a:p>
        </p:txBody>
      </p:sp>
      <p:sp>
        <p:nvSpPr>
          <p:cNvPr id="27751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10-24</a:t>
            </a:r>
          </a:p>
        </p:txBody>
      </p:sp>
    </p:spTree>
    <p:extLst>
      <p:ext uri="{BB962C8B-B14F-4D97-AF65-F5344CB8AC3E}">
        <p14:creationId xmlns:p14="http://schemas.microsoft.com/office/powerpoint/2010/main" val="197661238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Almacenamiento de platos, cubiertos y equipo</a:t>
            </a:r>
          </a:p>
        </p:txBody>
      </p:sp>
      <p:sp>
        <p:nvSpPr>
          <p:cNvPr id="278530" name="Rectangle 3"/>
          <p:cNvSpPr>
            <a:spLocks noGrp="1" noChangeArrowheads="1"/>
          </p:cNvSpPr>
          <p:nvPr>
            <p:ph idx="1"/>
          </p:nvPr>
        </p:nvSpPr>
        <p:spPr>
          <a:xfrm>
            <a:off x="409576" y="1143000"/>
            <a:ext cx="5658716" cy="4983163"/>
          </a:xfrm>
        </p:spPr>
        <p:txBody>
          <a:bodyPr/>
          <a:lstStyle/>
          <a:p>
            <a:pPr marL="0" indent="0">
              <a:spcBef>
                <a:spcPts val="0"/>
              </a:spcBef>
              <a:spcAft>
                <a:spcPts val="0"/>
              </a:spcAft>
            </a:pPr>
            <a:r>
              <a:rPr lang="es-ES_tradnl" noProof="0" dirty="0">
                <a:ea typeface="ＭＳ Ｐゴシック"/>
              </a:rPr>
              <a:t>Al almacenar los platos, cubiertos y equipo limpios y sanitizados: </a:t>
            </a:r>
          </a:p>
          <a:p>
            <a:pPr lvl="1">
              <a:spcAft>
                <a:spcPts val="0"/>
              </a:spcAft>
              <a:buFont typeface="Wingdings"/>
              <a:buChar char="l"/>
            </a:pPr>
            <a:r>
              <a:rPr lang="es-ES_tradnl" noProof="0" dirty="0">
                <a:ea typeface="ＭＳ Ｐゴシック"/>
                <a:cs typeface="ＭＳ Ｐゴシック"/>
              </a:rPr>
              <a:t>Guarde los cubiertos y utensilios con los mangos hacia arriba.</a:t>
            </a:r>
          </a:p>
          <a:p>
            <a:pPr lvl="1">
              <a:spcAft>
                <a:spcPts val="0"/>
              </a:spcAft>
              <a:buFont typeface="Wingdings"/>
              <a:buChar char="l"/>
            </a:pPr>
            <a:r>
              <a:rPr lang="es-ES_tradnl" noProof="0" dirty="0">
                <a:ea typeface="ＭＳ Ｐゴシック"/>
                <a:cs typeface="ＭＳ Ｐゴシック"/>
              </a:rPr>
              <a:t>Limpie y sanitice las bandejas y los carritos usados para transportar cubiertos, platos y utensilios limpios. </a:t>
            </a:r>
          </a:p>
          <a:p>
            <a:pPr lvl="1">
              <a:spcAft>
                <a:spcPts val="0"/>
              </a:spcAft>
              <a:buFont typeface="Wingdings"/>
              <a:buChar char="l"/>
            </a:pPr>
            <a:r>
              <a:rPr lang="es-ES_tradnl" noProof="0" dirty="0">
                <a:ea typeface="ＭＳ Ｐゴシック"/>
                <a:cs typeface="ＭＳ Ｐゴシック"/>
              </a:rPr>
              <a:t>Cubra el equipo fijo cuyas superficies tienen contacto con alimentos hasta que lo vaya a usar.</a:t>
            </a:r>
          </a:p>
        </p:txBody>
      </p:sp>
      <p:sp>
        <p:nvSpPr>
          <p:cNvPr id="27853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10-25</a:t>
            </a:r>
          </a:p>
        </p:txBody>
      </p:sp>
      <p:pic>
        <p:nvPicPr>
          <p:cNvPr id="7"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108193966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Trapos de limpieza:</a:t>
            </a:r>
          </a:p>
          <a:p>
            <a:pPr lvl="1" eaLnBrk="1" hangingPunct="1">
              <a:defRPr/>
            </a:pPr>
            <a:r>
              <a:rPr lang="es-ES_tradnl" noProof="0" dirty="0"/>
              <a:t>Se usan para limpiar derrames de comida y limpiar el equipo.</a:t>
            </a:r>
          </a:p>
          <a:p>
            <a:pPr lvl="1" eaLnBrk="1" hangingPunct="1">
              <a:defRPr/>
            </a:pPr>
            <a:r>
              <a:rPr lang="es-ES_tradnl" noProof="0" dirty="0"/>
              <a:t>Hay dos tipos de trapos:</a:t>
            </a:r>
          </a:p>
          <a:p>
            <a:pPr lvl="2" eaLnBrk="1" hangingPunct="1">
              <a:defRPr/>
            </a:pPr>
            <a:r>
              <a:rPr lang="es-ES_tradnl" noProof="0" dirty="0"/>
              <a:t>Trapos de limpieza húmedos</a:t>
            </a:r>
          </a:p>
          <a:p>
            <a:pPr lvl="2" eaLnBrk="1" hangingPunct="1">
              <a:defRPr/>
            </a:pPr>
            <a:r>
              <a:rPr lang="es-ES_tradnl" noProof="0" dirty="0"/>
              <a:t>Trapos de limpieza secos</a:t>
            </a:r>
          </a:p>
          <a:p>
            <a:pPr lvl="1" eaLnBrk="1" hangingPunct="1">
              <a:defRPr/>
            </a:pPr>
            <a:r>
              <a:rPr lang="es-ES_tradnl" noProof="0" dirty="0">
                <a:solidFill>
                  <a:srgbClr val="FF0000"/>
                </a:solidFill>
              </a:rPr>
              <a:t>NUNCA</a:t>
            </a:r>
            <a:r>
              <a:rPr lang="es-ES_tradnl" noProof="0" dirty="0"/>
              <a:t> use para otras cosas los trapos designados a limpiar derrames de comida.</a:t>
            </a:r>
          </a:p>
          <a:p>
            <a:pPr lvl="1" eaLnBrk="1" hangingPunct="1">
              <a:defRPr/>
            </a:pPr>
            <a:endParaRPr lang="es-ES_tradnl" noProof="0"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10-26</a:t>
            </a:r>
          </a:p>
        </p:txBody>
      </p:sp>
    </p:spTree>
    <p:extLst>
      <p:ext uri="{BB962C8B-B14F-4D97-AF65-F5344CB8AC3E}">
        <p14:creationId xmlns:p14="http://schemas.microsoft.com/office/powerpoint/2010/main" val="336545281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39F5C0-9C6E-4E43-A1CA-A3DE1D4A32E8}"/>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latin typeface="Arial Narrow" charset="0"/>
              </a:rPr>
              <a:t>Trapos de limpieza húmedos:</a:t>
            </a:r>
          </a:p>
          <a:p>
            <a:pPr lvl="1" eaLnBrk="1" hangingPunct="1">
              <a:defRPr/>
            </a:pPr>
            <a:r>
              <a:rPr lang="es-ES_tradnl" noProof="0" dirty="0">
                <a:latin typeface="Arial Narrow" charset="0"/>
              </a:rPr>
              <a:t>Para limpiar las superficies del equipo.</a:t>
            </a:r>
          </a:p>
          <a:p>
            <a:pPr lvl="1" eaLnBrk="1" hangingPunct="1">
              <a:defRPr/>
            </a:pPr>
            <a:r>
              <a:rPr lang="es-ES_tradnl" noProof="0" dirty="0">
                <a:latin typeface="Arial Narrow" charset="0"/>
              </a:rPr>
              <a:t>Guarde en una solución sanitizante entre usos.</a:t>
            </a:r>
          </a:p>
          <a:p>
            <a:pPr lvl="2" eaLnBrk="1" hangingPunct="1">
              <a:defRPr/>
            </a:pPr>
            <a:r>
              <a:rPr lang="es-ES_tradnl" noProof="0" dirty="0">
                <a:latin typeface="Arial Narrow" charset="0"/>
              </a:rPr>
              <a:t>Cambie la solución cuando sea necesario</a:t>
            </a:r>
          </a:p>
          <a:p>
            <a:pPr lvl="1" eaLnBrk="1" hangingPunct="1">
              <a:defRPr/>
            </a:pPr>
            <a:r>
              <a:rPr lang="es-ES_tradnl" noProof="0" dirty="0">
                <a:latin typeface="Arial Narrow" charset="0"/>
              </a:rPr>
              <a:t>Mantenga separados los trapos que tienen contacto con carne, pescado o aves crudas.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10-27</a:t>
            </a:r>
          </a:p>
        </p:txBody>
      </p:sp>
    </p:spTree>
    <p:extLst>
      <p:ext uri="{BB962C8B-B14F-4D97-AF65-F5344CB8AC3E}">
        <p14:creationId xmlns:p14="http://schemas.microsoft.com/office/powerpoint/2010/main" val="62436467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2DEEB2-80C3-482E-8877-6F80A26846C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latin typeface="Arial Narrow" charset="0"/>
              </a:rPr>
              <a:t>Trapos de limpieza secos:</a:t>
            </a:r>
          </a:p>
          <a:p>
            <a:pPr lvl="1" eaLnBrk="1" hangingPunct="1">
              <a:defRPr/>
            </a:pPr>
            <a:r>
              <a:rPr lang="es-ES_tradnl" noProof="0" dirty="0">
                <a:latin typeface="Arial Narrow" charset="0"/>
              </a:rPr>
              <a:t>Úselos para limpiar los derrames de comida que caen de los platos:</a:t>
            </a:r>
          </a:p>
          <a:p>
            <a:pPr lvl="1" eaLnBrk="1" hangingPunct="1">
              <a:defRPr/>
            </a:pPr>
            <a:r>
              <a:rPr lang="es-ES_tradnl" noProof="0" dirty="0">
                <a:latin typeface="Arial Narrow" charset="0"/>
              </a:rPr>
              <a:t>Deben mantenerse secos.</a:t>
            </a:r>
          </a:p>
          <a:p>
            <a:pPr lvl="1" eaLnBrk="1" hangingPunct="1">
              <a:defRPr/>
            </a:pPr>
            <a:r>
              <a:rPr lang="es-ES_tradnl" noProof="0" dirty="0">
                <a:solidFill>
                  <a:srgbClr val="FF0000"/>
                </a:solidFill>
                <a:latin typeface="Arial Narrow" charset="0"/>
              </a:rPr>
              <a:t>NO </a:t>
            </a:r>
            <a:r>
              <a:rPr lang="es-ES_tradnl" noProof="0" dirty="0">
                <a:latin typeface="Arial Narrow" charset="0"/>
              </a:rPr>
              <a:t>deben:</a:t>
            </a:r>
          </a:p>
          <a:p>
            <a:pPr lvl="2" eaLnBrk="1" hangingPunct="1">
              <a:defRPr/>
            </a:pPr>
            <a:r>
              <a:rPr lang="es-ES_tradnl" noProof="0" dirty="0">
                <a:latin typeface="Arial Narrow" charset="0"/>
              </a:rPr>
              <a:t>Deben contener rastros de comida</a:t>
            </a:r>
          </a:p>
          <a:p>
            <a:pPr lvl="2" eaLnBrk="1" hangingPunct="1">
              <a:defRPr/>
            </a:pPr>
            <a:r>
              <a:rPr lang="es-ES_tradnl" noProof="0" dirty="0">
                <a:latin typeface="Arial Narrow" charset="0"/>
              </a:rPr>
              <a:t>Estar visiblemente sucios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10-28</a:t>
            </a:r>
          </a:p>
        </p:txBody>
      </p:sp>
    </p:spTree>
    <p:extLst>
      <p:ext uri="{BB962C8B-B14F-4D97-AF65-F5344CB8AC3E}">
        <p14:creationId xmlns:p14="http://schemas.microsoft.com/office/powerpoint/2010/main" val="326140101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ea typeface="ＭＳ Ｐゴシック"/>
              </a:rPr>
              <a:t>Cuando limpie las superficies que no tienen contacto con alimentos de las instalaciones</a:t>
            </a:r>
            <a:r>
              <a:rPr lang="es-ES_tradnl" noProof="0" dirty="0">
                <a:latin typeface="Arial Narrow" charset="0"/>
                <a:cs typeface="+mn-cs"/>
              </a:rPr>
              <a:t>:</a:t>
            </a:r>
          </a:p>
          <a:p>
            <a:pPr lvl="1">
              <a:spcAft>
                <a:spcPts val="0"/>
              </a:spcAft>
              <a:buFont typeface="Wingdings"/>
              <a:buChar char="l"/>
            </a:pPr>
            <a:r>
              <a:rPr lang="es-ES_tradnl" noProof="0" dirty="0">
                <a:ea typeface="ＭＳ Ｐゴシック"/>
                <a:cs typeface="ＭＳ Ｐゴシック"/>
              </a:rPr>
              <a:t>Las superficies que no tienen contacto con alimentos incluyen:</a:t>
            </a:r>
          </a:p>
          <a:p>
            <a:pPr lvl="2">
              <a:spcAft>
                <a:spcPts val="0"/>
              </a:spcAft>
              <a:buFont typeface="Courier New"/>
              <a:buChar char="o"/>
            </a:pPr>
            <a:r>
              <a:rPr lang="es-ES_tradnl" noProof="0" dirty="0">
                <a:ea typeface="ＭＳ Ｐゴシック"/>
                <a:cs typeface="ＭＳ Ｐゴシック"/>
              </a:rPr>
              <a:t>Pisos, techos, paredes, exterior de las máquinas, etc.</a:t>
            </a:r>
          </a:p>
          <a:p>
            <a:pPr lvl="1">
              <a:spcAft>
                <a:spcPts val="0"/>
              </a:spcAft>
              <a:buFont typeface="Wingdings"/>
              <a:buChar char="l"/>
            </a:pPr>
            <a:r>
              <a:rPr lang="es-ES_tradnl" noProof="0" dirty="0">
                <a:ea typeface="ＭＳ Ｐゴシック"/>
                <a:cs typeface="ＭＳ Ｐゴシック"/>
              </a:rPr>
              <a:t>La limpieza frecuente previene:</a:t>
            </a:r>
          </a:p>
          <a:p>
            <a:pPr lvl="2">
              <a:spcAft>
                <a:spcPts val="0"/>
              </a:spcAft>
              <a:buFont typeface="Courier New"/>
              <a:buChar char="o"/>
            </a:pPr>
            <a:r>
              <a:rPr lang="es-ES_tradnl" noProof="0" dirty="0">
                <a:ea typeface="ＭＳ Ｐゴシック"/>
                <a:cs typeface="ＭＳ Ｐゴシック"/>
              </a:rPr>
              <a:t>La acumulación de polvo, suciedad, residuos de alimentos y de otras cosas</a:t>
            </a:r>
          </a:p>
          <a:p>
            <a:pPr lvl="2" eaLnBrk="1" hangingPunct="1">
              <a:defRPr/>
            </a:pPr>
            <a:r>
              <a:rPr lang="es-ES_tradnl" noProof="0" dirty="0">
                <a:latin typeface="Arial Narrow" charset="0"/>
              </a:rPr>
              <a:t>El crecimiento de patógenos</a:t>
            </a:r>
          </a:p>
          <a:p>
            <a:pPr lvl="2" eaLnBrk="1" hangingPunct="1">
              <a:defRPr/>
            </a:pPr>
            <a:r>
              <a:rPr lang="es-ES_tradnl" noProof="0" dirty="0">
                <a:latin typeface="Arial Narrow" charset="0"/>
              </a:rPr>
              <a:t>Las plagas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10-29</a:t>
            </a:r>
          </a:p>
        </p:txBody>
      </p:sp>
      <p:pic>
        <p:nvPicPr>
          <p:cNvPr id="2" name="Picture 1" descr="6e_c10_12_WallW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31456"/>
            <a:ext cx="2100072" cy="1399032"/>
          </a:xfrm>
          <a:prstGeom prst="rect">
            <a:avLst/>
          </a:prstGeom>
        </p:spPr>
      </p:pic>
    </p:spTree>
    <p:extLst>
      <p:ext uri="{BB962C8B-B14F-4D97-AF65-F5344CB8AC3E}">
        <p14:creationId xmlns:p14="http://schemas.microsoft.com/office/powerpoint/2010/main" val="360438001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80578" name="Rectangle 3"/>
          <p:cNvSpPr>
            <a:spLocks noGrp="1" noChangeArrowheads="1"/>
          </p:cNvSpPr>
          <p:nvPr>
            <p:ph idx="1"/>
          </p:nvPr>
        </p:nvSpPr>
        <p:spPr/>
        <p:txBody>
          <a:bodyPr/>
          <a:lstStyle/>
          <a:p>
            <a:pPr marL="0" indent="0" eaLnBrk="1" hangingPunct="1">
              <a:defRPr/>
            </a:pPr>
            <a:r>
              <a:rPr lang="es-ES_tradnl" noProof="0" dirty="0">
                <a:latin typeface="Arial Narrow" charset="0"/>
              </a:rPr>
              <a:t>Limpieza después de que se enferman las personas:</a:t>
            </a:r>
          </a:p>
          <a:p>
            <a:pPr lvl="1" eaLnBrk="1" hangingPunct="1">
              <a:defRPr/>
            </a:pPr>
            <a:r>
              <a:rPr lang="es-ES_tradnl" noProof="0" dirty="0">
                <a:latin typeface="Arial Narrow" charset="0"/>
              </a:rPr>
              <a:t>Los derrames de vómito o diarrea en el establecimiento se deben limpiar correctamente.</a:t>
            </a:r>
          </a:p>
          <a:p>
            <a:pPr lvl="2" eaLnBrk="1" hangingPunct="1">
              <a:defRPr/>
            </a:pPr>
            <a:r>
              <a:rPr lang="es-ES_tradnl" noProof="0" dirty="0">
                <a:latin typeface="Arial Narrow" charset="0"/>
              </a:rPr>
              <a:t>Pueden tener Norovirus, que es altamente contagioso </a:t>
            </a:r>
          </a:p>
          <a:p>
            <a:pPr lvl="1" eaLnBrk="1" hangingPunct="1">
              <a:defRPr/>
            </a:pPr>
            <a:r>
              <a:rPr lang="es-ES_tradnl" noProof="0" dirty="0">
                <a:latin typeface="Arial Narrow" charset="0"/>
              </a:rPr>
              <a:t>Una limpieza correcta puede prevenir.</a:t>
            </a:r>
          </a:p>
          <a:p>
            <a:pPr lvl="2" eaLnBrk="1" hangingPunct="1">
              <a:defRPr/>
            </a:pPr>
            <a:r>
              <a:rPr lang="es-ES_tradnl" noProof="0" dirty="0">
                <a:latin typeface="Arial Narrow" charset="0"/>
              </a:rPr>
              <a:t>La contaminación de alimentos se contaminen</a:t>
            </a:r>
          </a:p>
          <a:p>
            <a:pPr lvl="2" eaLnBrk="1" hangingPunct="1">
              <a:defRPr/>
            </a:pPr>
            <a:r>
              <a:rPr lang="es-ES_tradnl" noProof="0" dirty="0">
                <a:latin typeface="Arial Narrow" charset="0"/>
              </a:rPr>
              <a:t>Que se enfermen otras personas</a:t>
            </a:r>
          </a:p>
          <a:p>
            <a:pPr lvl="1" eaLnBrk="1" hangingPunct="1">
              <a:defRPr/>
            </a:pPr>
            <a:r>
              <a:rPr lang="es-ES_tradnl" noProof="0" dirty="0">
                <a:latin typeface="Arial Narrow" charset="0"/>
              </a:rPr>
              <a:t>Los establecimientos deben contar con procedimientos escritos para limpiar el vómito y la diarrea.</a:t>
            </a:r>
          </a:p>
          <a:p>
            <a:pPr lvl="2" eaLnBrk="1" hangingPunct="1">
              <a:defRPr/>
            </a:pPr>
            <a:r>
              <a:rPr lang="es-ES_tradnl" noProof="0" dirty="0">
                <a:latin typeface="Arial Narrow" charset="0"/>
              </a:rPr>
              <a:t>Los procedimientos deben ser específicos</a:t>
            </a:r>
          </a:p>
          <a:p>
            <a:pPr lvl="2" eaLnBrk="1" hangingPunct="1">
              <a:defRPr/>
            </a:pPr>
            <a:r>
              <a:rPr lang="es-ES_tradnl" noProof="0" dirty="0">
                <a:latin typeface="Arial Narrow" charset="0"/>
              </a:rPr>
              <a:t>Los empleados deben estar entrenados en dichos procedimientos</a:t>
            </a: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10-30</a:t>
            </a:r>
          </a:p>
        </p:txBody>
      </p:sp>
    </p:spTree>
    <p:extLst>
      <p:ext uri="{BB962C8B-B14F-4D97-AF65-F5344CB8AC3E}">
        <p14:creationId xmlns:p14="http://schemas.microsoft.com/office/powerpoint/2010/main" val="35372013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83650" name="Rectangle 3"/>
          <p:cNvSpPr>
            <a:spLocks noGrp="1" noChangeArrowheads="1"/>
          </p:cNvSpPr>
          <p:nvPr>
            <p:ph idx="1"/>
          </p:nvPr>
        </p:nvSpPr>
        <p:spPr>
          <a:xfrm>
            <a:off x="409575" y="1143000"/>
            <a:ext cx="5932678" cy="4983163"/>
          </a:xfrm>
        </p:spPr>
        <p:txBody>
          <a:bodyPr/>
          <a:lstStyle/>
          <a:p>
            <a:pPr marL="0" indent="0">
              <a:spcBef>
                <a:spcPts val="0"/>
              </a:spcBef>
              <a:spcAft>
                <a:spcPts val="0"/>
              </a:spcAft>
            </a:pPr>
            <a:r>
              <a:rPr lang="es-ES_tradnl" noProof="0" dirty="0">
                <a:ea typeface="ＭＳ Ｐゴシック"/>
              </a:rPr>
              <a:t>Almacenamiento de implementos de limpieza y productos químicos:</a:t>
            </a:r>
          </a:p>
          <a:p>
            <a:pPr lvl="1">
              <a:spcAft>
                <a:spcPts val="0"/>
              </a:spcAft>
              <a:buFont typeface="Wingdings"/>
              <a:buChar char="l"/>
            </a:pPr>
            <a:r>
              <a:rPr lang="es-ES_tradnl" noProof="0" dirty="0">
                <a:ea typeface="ＭＳ Ｐゴシック"/>
                <a:cs typeface="ＭＳ Ｐゴシック"/>
              </a:rPr>
              <a:t>Póngalos en un área separada lejos de los alimentos y las áreas de preparación.</a:t>
            </a:r>
          </a:p>
          <a:p>
            <a:pPr marL="0" indent="0">
              <a:spcBef>
                <a:spcPts val="1200"/>
              </a:spcBef>
              <a:spcAft>
                <a:spcPts val="0"/>
              </a:spcAft>
            </a:pPr>
            <a:r>
              <a:rPr lang="es-ES_tradnl" noProof="0" dirty="0">
                <a:ea typeface="ＭＳ Ｐゴシック"/>
              </a:rPr>
              <a:t>El área de almacenamiento debe tener:</a:t>
            </a:r>
          </a:p>
          <a:p>
            <a:pPr lvl="1">
              <a:spcAft>
                <a:spcPts val="0"/>
              </a:spcAft>
              <a:buFont typeface="Wingdings"/>
              <a:buChar char="l"/>
            </a:pPr>
            <a:r>
              <a:rPr lang="es-ES_tradnl" noProof="0" dirty="0">
                <a:ea typeface="ＭＳ Ｐゴシック"/>
                <a:cs typeface="ＭＳ Ｐゴシック"/>
              </a:rPr>
              <a:t>Buena iluminación para que los productos químicos se puedan ver fácilmente.</a:t>
            </a:r>
          </a:p>
          <a:p>
            <a:pPr lvl="1">
              <a:spcAft>
                <a:spcPts val="0"/>
              </a:spcAft>
              <a:buFont typeface="Wingdings"/>
              <a:buChar char="l"/>
            </a:pPr>
            <a:r>
              <a:rPr lang="es-ES_tradnl" noProof="0" dirty="0">
                <a:ea typeface="ＭＳ Ｐゴシック"/>
                <a:cs typeface="ＭＳ Ｐゴシック"/>
              </a:rPr>
              <a:t>Ganchos para colgar los implementos de limpieza.</a:t>
            </a:r>
          </a:p>
          <a:p>
            <a:pPr lvl="1">
              <a:spcAft>
                <a:spcPts val="0"/>
              </a:spcAft>
              <a:buFont typeface="Wingdings"/>
              <a:buChar char="l"/>
            </a:pPr>
            <a:r>
              <a:rPr lang="es-ES_tradnl" noProof="0" dirty="0">
                <a:ea typeface="ＭＳ Ｐゴシック"/>
                <a:cs typeface="ＭＳ Ｐゴシック"/>
              </a:rPr>
              <a:t>Un fregadero de uso general para llenar los baldes y lavar los implementos de limpieza.</a:t>
            </a:r>
          </a:p>
          <a:p>
            <a:pPr lvl="1">
              <a:spcAft>
                <a:spcPts val="0"/>
              </a:spcAft>
              <a:buFont typeface="Wingdings"/>
              <a:buChar char="l"/>
            </a:pPr>
            <a:r>
              <a:rPr lang="es-ES_tradnl" noProof="0" dirty="0">
                <a:ea typeface="ＭＳ Ｐゴシック"/>
                <a:cs typeface="ＭＳ Ｐゴシック"/>
              </a:rPr>
              <a:t>Un desagüe del piso para tirar el agua sucia.</a:t>
            </a:r>
          </a:p>
        </p:txBody>
      </p:sp>
      <p:sp>
        <p:nvSpPr>
          <p:cNvPr id="283651" name="Rectangle 4"/>
          <p:cNvSpPr>
            <a:spLocks noChangeArrowheads="1"/>
          </p:cNvSpPr>
          <p:nvPr/>
        </p:nvSpPr>
        <p:spPr bwMode="auto">
          <a:xfrm>
            <a:off x="7027863" y="1698625"/>
            <a:ext cx="1414462" cy="18446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836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10-31</a:t>
            </a:r>
          </a:p>
        </p:txBody>
      </p:sp>
      <p:pic>
        <p:nvPicPr>
          <p:cNvPr id="2" name="Picture 1" descr="6e_c10_13_MopSin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792224"/>
          </a:xfrm>
          <a:prstGeom prst="rect">
            <a:avLst/>
          </a:prstGeom>
        </p:spPr>
      </p:pic>
    </p:spTree>
    <p:extLst>
      <p:ext uri="{BB962C8B-B14F-4D97-AF65-F5344CB8AC3E}">
        <p14:creationId xmlns:p14="http://schemas.microsoft.com/office/powerpoint/2010/main" val="150735506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7"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endParaRPr lang="es-ES_tradnl" i="1" noProof="0" dirty="0">
              <a:latin typeface="Arial Narrow" charset="0"/>
              <a:cs typeface="+mj-cs"/>
            </a:endParaRPr>
          </a:p>
        </p:txBody>
      </p:sp>
      <p:sp>
        <p:nvSpPr>
          <p:cNvPr id="284674" name="Rectangle 3"/>
          <p:cNvSpPr>
            <a:spLocks noGrp="1" noChangeArrowheads="1"/>
          </p:cNvSpPr>
          <p:nvPr>
            <p:ph idx="1"/>
          </p:nvPr>
        </p:nvSpPr>
        <p:spPr/>
        <p:txBody>
          <a:bodyPr/>
          <a:lstStyle/>
          <a:p>
            <a:pPr marL="0" indent="0">
              <a:spcBef>
                <a:spcPts val="0"/>
              </a:spcBef>
              <a:spcAft>
                <a:spcPts val="0"/>
              </a:spcAft>
            </a:pPr>
            <a:r>
              <a:rPr lang="es-ES_tradnl" noProof="0" dirty="0">
                <a:solidFill>
                  <a:srgbClr val="D22002"/>
                </a:solidFill>
                <a:ea typeface="ＭＳ Ｐゴシック"/>
              </a:rPr>
              <a:t>NUNCA:</a:t>
            </a:r>
          </a:p>
          <a:p>
            <a:pPr lvl="1">
              <a:spcAft>
                <a:spcPts val="0"/>
              </a:spcAft>
              <a:buFont typeface="Wingdings"/>
              <a:buChar char="l"/>
            </a:pPr>
            <a:r>
              <a:rPr lang="es-ES_tradnl" noProof="0" dirty="0">
                <a:ea typeface="ＭＳ Ｐゴシック"/>
                <a:cs typeface="ＭＳ Ｐゴシック"/>
              </a:rPr>
              <a:t>Limpie los implementos en los fregaderos usados para:</a:t>
            </a:r>
          </a:p>
          <a:p>
            <a:pPr lvl="2">
              <a:spcAft>
                <a:spcPts val="0"/>
              </a:spcAft>
              <a:buFont typeface="Courier New"/>
              <a:buChar char="o"/>
            </a:pPr>
            <a:r>
              <a:rPr lang="es-ES_tradnl" noProof="0" dirty="0">
                <a:ea typeface="ＭＳ Ｐゴシック"/>
                <a:cs typeface="ＭＳ Ｐゴシック"/>
              </a:rPr>
              <a:t> Lavarse las manos</a:t>
            </a:r>
          </a:p>
          <a:p>
            <a:pPr lvl="2">
              <a:spcAft>
                <a:spcPts val="0"/>
              </a:spcAft>
              <a:buFont typeface="Courier New"/>
              <a:buChar char="o"/>
            </a:pPr>
            <a:r>
              <a:rPr lang="es-ES_tradnl" noProof="0" dirty="0">
                <a:ea typeface="ＭＳ Ｐゴシック"/>
                <a:cs typeface="ＭＳ Ｐゴシック"/>
              </a:rPr>
              <a:t> Preparar alimentos</a:t>
            </a:r>
          </a:p>
          <a:p>
            <a:pPr lvl="2">
              <a:spcAft>
                <a:spcPts val="0"/>
              </a:spcAft>
              <a:buFont typeface="Courier New"/>
              <a:buChar char="o"/>
            </a:pPr>
            <a:r>
              <a:rPr lang="es-ES_tradnl" noProof="0" dirty="0">
                <a:ea typeface="ＭＳ Ｐゴシック"/>
                <a:cs typeface="ＭＳ Ｐゴシック"/>
              </a:rPr>
              <a:t> Lavar platos</a:t>
            </a:r>
          </a:p>
          <a:p>
            <a:pPr lvl="1">
              <a:spcAft>
                <a:spcPts val="0"/>
              </a:spcAft>
              <a:buFont typeface="Wingdings"/>
              <a:buChar char="l"/>
            </a:pPr>
            <a:r>
              <a:rPr lang="es-ES_tradnl" noProof="0" dirty="0">
                <a:ea typeface="ＭＳ Ｐゴシック"/>
                <a:cs typeface="ＭＳ Ｐゴシック"/>
              </a:rPr>
              <a:t>Tire el agua usada para trapear ni otros desechos en los mingitorios ni en las tazas del baño.</a:t>
            </a:r>
          </a:p>
        </p:txBody>
      </p:sp>
      <p:pic>
        <p:nvPicPr>
          <p:cNvPr id="590850" name="Picture 4" descr="nra201_resiz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10-32</a:t>
            </a:r>
          </a:p>
        </p:txBody>
      </p:sp>
    </p:spTree>
    <p:extLst>
      <p:ext uri="{BB962C8B-B14F-4D97-AF65-F5344CB8AC3E}">
        <p14:creationId xmlns:p14="http://schemas.microsoft.com/office/powerpoint/2010/main" val="1478069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s-MX" sz="2400" b="1" dirty="0">
                <a:solidFill>
                  <a:srgbClr val="E97635"/>
                </a:solidFill>
                <a:ea typeface="+mn-ea"/>
                <a:cs typeface="+mn-cs"/>
              </a:rPr>
              <a:t>Por qué es importante ser un</a:t>
            </a:r>
            <a:r>
              <a:rPr lang="es-MX" sz="2400" b="1" dirty="0">
                <a:solidFill>
                  <a:srgbClr val="E97635"/>
                </a:solidFill>
              </a:rPr>
              <a:t> en un gerente certificado en protección de alimentos</a:t>
            </a:r>
            <a:r>
              <a:rPr lang="es-MX" sz="2400" b="1" dirty="0">
                <a:solidFill>
                  <a:srgbClr val="E97635"/>
                </a:solidFill>
                <a:ea typeface="+mn-ea"/>
                <a:cs typeface="+mn-cs"/>
              </a:rPr>
              <a:t>: </a:t>
            </a:r>
          </a:p>
          <a:p>
            <a:pPr lvl="1" eaLnBrk="1" hangingPunct="1">
              <a:defRPr/>
            </a:pPr>
            <a:r>
              <a:rPr lang="es-MX" dirty="0">
                <a:latin typeface="Arial Narrow" charset="0"/>
              </a:rPr>
              <a:t>Un estudio de los Centros para el control y la prevención de enfermedades (</a:t>
            </a:r>
            <a:r>
              <a:rPr lang="es-MX" dirty="0" err="1">
                <a:latin typeface="Arial Narrow" charset="0"/>
              </a:rPr>
              <a:t>CDC</a:t>
            </a:r>
            <a:r>
              <a:rPr lang="es-MX" dirty="0">
                <a:latin typeface="Arial Narrow" charset="0"/>
              </a:rPr>
              <a:t>) sugiere que:</a:t>
            </a:r>
          </a:p>
          <a:p>
            <a:pPr lvl="2" eaLnBrk="1" hangingPunct="1">
              <a:defRPr/>
            </a:pPr>
            <a:r>
              <a:rPr lang="es-MX" dirty="0">
                <a:latin typeface="Arial Narrow" charset="0"/>
              </a:rPr>
              <a:t>Reduce el riesgo de un brote de una enfermedad transmitida por alimentos.</a:t>
            </a:r>
          </a:p>
          <a:p>
            <a:pPr lvl="2" eaLnBrk="1" hangingPunct="1">
              <a:defRPr/>
            </a:pPr>
            <a:r>
              <a:rPr lang="es-MX" dirty="0">
                <a:latin typeface="Arial Narrow" charset="0"/>
              </a:rPr>
              <a:t>Fue un factor distintivo entre los restaurantes que experimentaron un brote de una enfermedad transmitida por alimentos y aquellos que no lo tuvieron.</a:t>
            </a:r>
          </a:p>
          <a:p>
            <a:pPr lvl="1" eaLnBrk="1" hangingPunct="1">
              <a:defRPr/>
            </a:pPr>
            <a:r>
              <a:rPr lang="es-MX" dirty="0">
                <a:latin typeface="Arial Narrow" charset="0"/>
              </a:rPr>
              <a:t>Los estudios de la </a:t>
            </a:r>
            <a:r>
              <a:rPr lang="es-MX" dirty="0" err="1">
                <a:latin typeface="Arial Narrow" charset="0"/>
              </a:rPr>
              <a:t>FDA</a:t>
            </a:r>
            <a:r>
              <a:rPr lang="es-MX" dirty="0">
                <a:latin typeface="Arial Narrow" charset="0"/>
              </a:rPr>
              <a:t> sugieren una correlación positiva con un control más efectivo de los factores de riesgo</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1-31</a:t>
            </a:r>
          </a:p>
        </p:txBody>
      </p:sp>
    </p:spTree>
    <p:custDataLst>
      <p:tags r:id="rId1"/>
    </p:custDataLst>
    <p:extLst>
      <p:ext uri="{BB962C8B-B14F-4D97-AF65-F5344CB8AC3E}">
        <p14:creationId xmlns:p14="http://schemas.microsoft.com/office/powerpoint/2010/main" val="395571697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s-ES_tradnl" noProof="0" dirty="0">
                <a:latin typeface="Arial Narrow" charset="0"/>
              </a:rPr>
              <a:t>Limpieza y sanitización en el establecimiento</a:t>
            </a:r>
            <a:endParaRPr lang="es-ES_tradnl" noProof="0" dirty="0">
              <a:latin typeface="Arial Narrow" charset="0"/>
              <a:cs typeface="+mj-cs"/>
            </a:endParaRPr>
          </a:p>
        </p:txBody>
      </p:sp>
      <p:sp>
        <p:nvSpPr>
          <p:cNvPr id="285698" name="Rectangle 3"/>
          <p:cNvSpPr>
            <a:spLocks noGrp="1" noChangeArrowheads="1"/>
          </p:cNvSpPr>
          <p:nvPr>
            <p:ph idx="1"/>
          </p:nvPr>
        </p:nvSpPr>
        <p:spPr>
          <a:xfrm>
            <a:off x="409575" y="1143000"/>
            <a:ext cx="6115241" cy="4983163"/>
          </a:xfrm>
        </p:spPr>
        <p:txBody>
          <a:bodyPr/>
          <a:lstStyle/>
          <a:p>
            <a:pPr marL="0" indent="0" eaLnBrk="1" hangingPunct="1">
              <a:defRPr/>
            </a:pPr>
            <a:r>
              <a:rPr lang="es-ES_tradnl" noProof="0" dirty="0">
                <a:latin typeface="Arial Narrow" charset="0"/>
              </a:rPr>
              <a:t>Uso de productos químicos</a:t>
            </a:r>
            <a:r>
              <a:rPr lang="es-ES_tradnl" noProof="0" dirty="0">
                <a:latin typeface="Arial Narrow" charset="0"/>
                <a:cs typeface="+mn-cs"/>
              </a:rPr>
              <a:t> para el servicio de alimentos:</a:t>
            </a:r>
          </a:p>
          <a:p>
            <a:pPr lvl="1" eaLnBrk="1" hangingPunct="1">
              <a:defRPr/>
            </a:pPr>
            <a:r>
              <a:rPr lang="es-ES_tradnl" noProof="0" dirty="0">
                <a:latin typeface="Arial Narrow" charset="0"/>
              </a:rPr>
              <a:t>Use sólo los productos químicos aprobados para establecimientos de servicio de alimentos.</a:t>
            </a:r>
          </a:p>
          <a:p>
            <a:pPr lvl="2" eaLnBrk="1" hangingPunct="1">
              <a:defRPr/>
            </a:pPr>
            <a:r>
              <a:rPr lang="es-ES_tradnl" noProof="0" dirty="0">
                <a:solidFill>
                  <a:srgbClr val="FF0000"/>
                </a:solidFill>
                <a:latin typeface="Arial Narrow" charset="0"/>
              </a:rPr>
              <a:t>NUNCA</a:t>
            </a:r>
            <a:r>
              <a:rPr lang="es-ES_tradnl" noProof="0" dirty="0">
                <a:latin typeface="Arial Narrow" charset="0"/>
              </a:rPr>
              <a:t> mantenga en el establecimiento los productos químicos que no se usen allí</a:t>
            </a:r>
          </a:p>
          <a:p>
            <a:pPr lvl="1" eaLnBrk="1" hangingPunct="1">
              <a:defRPr/>
            </a:pPr>
            <a:r>
              <a:rPr lang="es-ES_tradnl" noProof="0" dirty="0">
                <a:latin typeface="Arial Narrow" charset="0"/>
              </a:rPr>
              <a:t>Antes de usar un producto químico, cubra o retire los artículos que podrían contaminarse.</a:t>
            </a:r>
          </a:p>
          <a:p>
            <a:pPr lvl="1" eaLnBrk="1" hangingPunct="1">
              <a:defRPr/>
            </a:pPr>
            <a:r>
              <a:rPr lang="es-ES_tradnl" noProof="0" dirty="0">
                <a:latin typeface="Arial Narrow" charset="0"/>
              </a:rPr>
              <a:t>Después de usar productos químicos, limpie y sanitice el equipo y los utensilios.</a:t>
            </a:r>
          </a:p>
          <a:p>
            <a:pPr lvl="1" eaLnBrk="1" hangingPunct="1">
              <a:defRPr/>
            </a:pPr>
            <a:r>
              <a:rPr lang="es-ES_tradnl" noProof="0" dirty="0">
                <a:latin typeface="Arial Narrow" charset="0"/>
              </a:rPr>
              <a:t>Siga las instrucciones del fabricante y la ley.</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10-33</a:t>
            </a:r>
          </a:p>
        </p:txBody>
      </p:sp>
      <p:pic>
        <p:nvPicPr>
          <p:cNvPr id="6" name="Picture 5" descr="6e_c10_14_chemroom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extLst>
      <p:ext uri="{BB962C8B-B14F-4D97-AF65-F5344CB8AC3E}">
        <p14:creationId xmlns:p14="http://schemas.microsoft.com/office/powerpoint/2010/main" val="359135640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s-ES_tradnl" noProof="0" dirty="0">
                <a:latin typeface="Arial Narrow" charset="0"/>
              </a:rPr>
              <a:t>Limpieza y sanitización en el establecimiento</a:t>
            </a:r>
            <a:endParaRPr lang="es-ES_tradnl" noProof="0" dirty="0">
              <a:latin typeface="Arial Narrow" charset="0"/>
              <a:cs typeface="+mj-cs"/>
            </a:endParaRPr>
          </a:p>
        </p:txBody>
      </p:sp>
      <p:sp>
        <p:nvSpPr>
          <p:cNvPr id="285698" name="Rectangle 3"/>
          <p:cNvSpPr>
            <a:spLocks noGrp="1" noChangeArrowheads="1"/>
          </p:cNvSpPr>
          <p:nvPr>
            <p:ph idx="1"/>
          </p:nvPr>
        </p:nvSpPr>
        <p:spPr>
          <a:xfrm>
            <a:off x="409575" y="1143000"/>
            <a:ext cx="5963929" cy="4983163"/>
          </a:xfrm>
        </p:spPr>
        <p:txBody>
          <a:bodyPr/>
          <a:lstStyle/>
          <a:p>
            <a:pPr marL="0" indent="0" eaLnBrk="1" hangingPunct="1">
              <a:defRPr/>
            </a:pPr>
            <a:r>
              <a:rPr lang="es-ES_tradnl" noProof="0" dirty="0">
                <a:latin typeface="Arial Narrow" charset="0"/>
                <a:cs typeface="+mn-cs"/>
              </a:rPr>
              <a:t>Almacenamiento </a:t>
            </a:r>
            <a:r>
              <a:rPr lang="es-ES_tradnl" noProof="0" dirty="0">
                <a:latin typeface="Arial Narrow" charset="0"/>
              </a:rPr>
              <a:t>de productos químicos para el servicio de alimentos</a:t>
            </a:r>
            <a:r>
              <a:rPr lang="es-ES_tradnl" noProof="0" dirty="0">
                <a:latin typeface="Arial Narrow" charset="0"/>
                <a:cs typeface="+mn-cs"/>
              </a:rPr>
              <a:t>:</a:t>
            </a:r>
          </a:p>
          <a:p>
            <a:pPr lvl="1" eaLnBrk="1" hangingPunct="1">
              <a:defRPr/>
            </a:pPr>
            <a:r>
              <a:rPr lang="es-ES_tradnl" noProof="0" dirty="0"/>
              <a:t>Almacene los productos químicos en sus envases originales.</a:t>
            </a:r>
          </a:p>
          <a:p>
            <a:pPr lvl="1" eaLnBrk="1" hangingPunct="1">
              <a:defRPr/>
            </a:pPr>
            <a:r>
              <a:rPr lang="es-ES_tradnl" noProof="0" dirty="0"/>
              <a:t>Para mantener los productos químicos separados de los alimentos, el equipo, los utensilios, los uniformes y la mantelería:</a:t>
            </a:r>
          </a:p>
          <a:p>
            <a:pPr lvl="2" eaLnBrk="1" hangingPunct="1">
              <a:defRPr/>
            </a:pPr>
            <a:r>
              <a:rPr lang="es-ES_tradnl" noProof="0" dirty="0"/>
              <a:t>Deje un espacio entre los productos químicos y otros artículos</a:t>
            </a:r>
          </a:p>
          <a:p>
            <a:pPr lvl="2" eaLnBrk="1" hangingPunct="1">
              <a:defRPr/>
            </a:pPr>
            <a:r>
              <a:rPr lang="es-ES_tradnl" noProof="0" dirty="0"/>
              <a:t>Coloque separadores que los dividan de otros artículos en la misma área</a:t>
            </a:r>
          </a:p>
          <a:p>
            <a:pPr lvl="1" eaLnBrk="1" hangingPunct="1">
              <a:defRPr/>
            </a:pPr>
            <a:r>
              <a:rPr lang="es-ES_tradnl" noProof="0" dirty="0"/>
              <a:t>Siempre almacene los productos químicos debajo de los alimentos, el equipo, los utensilios y los uniformes.</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10-34</a:t>
            </a:r>
          </a:p>
        </p:txBody>
      </p:sp>
      <p:pic>
        <p:nvPicPr>
          <p:cNvPr id="2" name="Picture 1" descr="6e_c10_14_chemroom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extLst>
      <p:ext uri="{BB962C8B-B14F-4D97-AF65-F5344CB8AC3E}">
        <p14:creationId xmlns:p14="http://schemas.microsoft.com/office/powerpoint/2010/main" val="402584336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FB5CBE1-49E9-4806-B1C2-D7D1C51A78C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285700" name="Rectangle 8"/>
          <p:cNvSpPr>
            <a:spLocks noGrp="1" noChangeArrowheads="1"/>
          </p:cNvSpPr>
          <p:nvPr>
            <p:ph type="title"/>
          </p:nvPr>
        </p:nvSpPr>
        <p:spPr/>
        <p:txBody>
          <a:bodyPr/>
          <a:lstStyle/>
          <a:p>
            <a:pPr eaLnBrk="1" hangingPunct="1">
              <a:defRPr/>
            </a:pPr>
            <a:r>
              <a:rPr lang="es-ES_tradnl" noProof="0" dirty="0">
                <a:latin typeface="Arial Narrow" charset="0"/>
              </a:rPr>
              <a:t>Limpieza y sanitización en el establecimiento</a:t>
            </a:r>
            <a:endParaRPr lang="es-ES_tradnl" noProof="0"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Cómo poner etiquetas a productos químicos para el servicio de alimentos:</a:t>
            </a:r>
          </a:p>
          <a:p>
            <a:pPr lvl="1" eaLnBrk="1" hangingPunct="1">
              <a:defRPr/>
            </a:pPr>
            <a:r>
              <a:rPr lang="es-ES_tradnl" noProof="0" dirty="0">
                <a:latin typeface="Arial Narrow" charset="0"/>
              </a:rPr>
              <a:t>La etiqueta del fabricante:</a:t>
            </a:r>
          </a:p>
          <a:p>
            <a:pPr lvl="2" eaLnBrk="1" hangingPunct="1">
              <a:defRPr/>
            </a:pPr>
            <a:r>
              <a:rPr lang="es-ES_tradnl" noProof="0" dirty="0"/>
              <a:t>Debe incluir las instrucciones de uso</a:t>
            </a:r>
          </a:p>
          <a:p>
            <a:pPr lvl="2" eaLnBrk="1" hangingPunct="1">
              <a:defRPr/>
            </a:pPr>
            <a:r>
              <a:rPr lang="es-ES_tradnl" noProof="0" dirty="0"/>
              <a:t>Debe ser perfectamente legibl</a:t>
            </a:r>
            <a:r>
              <a:rPr lang="es-ES_tradnl" noProof="0" dirty="0">
                <a:latin typeface="Arial Narrow" charset="0"/>
              </a:rPr>
              <a:t>e</a:t>
            </a:r>
          </a:p>
          <a:p>
            <a:pPr lvl="1" eaLnBrk="1" hangingPunct="1">
              <a:defRPr/>
            </a:pPr>
            <a:r>
              <a:rPr lang="es-ES_tradnl" noProof="0" dirty="0">
                <a:latin typeface="Arial Narrow" charset="0"/>
              </a:rPr>
              <a:t>Si se cambia a otro recipiente:</a:t>
            </a:r>
          </a:p>
          <a:p>
            <a:pPr lvl="2" eaLnBrk="1" hangingPunct="1">
              <a:defRPr/>
            </a:pPr>
            <a:r>
              <a:rPr lang="es-ES_tradnl" noProof="0" dirty="0">
                <a:latin typeface="Arial Narrow" charset="0"/>
              </a:rPr>
              <a:t>La etiqueta debe tener el nombre común del producto químico</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10-35</a:t>
            </a:r>
          </a:p>
        </p:txBody>
      </p:sp>
    </p:spTree>
    <p:extLst>
      <p:ext uri="{BB962C8B-B14F-4D97-AF65-F5344CB8AC3E}">
        <p14:creationId xmlns:p14="http://schemas.microsoft.com/office/powerpoint/2010/main" val="202673997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Desarrollo de un programa de limpieza</a:t>
            </a:r>
          </a:p>
        </p:txBody>
      </p:sp>
      <p:sp>
        <p:nvSpPr>
          <p:cNvPr id="287746" name="Rectangle 4"/>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Para desarrollar un programa de limpieza efectivo: </a:t>
            </a:r>
          </a:p>
          <a:p>
            <a:pPr lvl="1">
              <a:spcAft>
                <a:spcPts val="0"/>
              </a:spcAft>
              <a:buFont typeface="Wingdings"/>
              <a:buChar char="l"/>
            </a:pPr>
            <a:r>
              <a:rPr lang="es-ES_tradnl" noProof="0" dirty="0">
                <a:ea typeface="ＭＳ Ｐゴシック"/>
                <a:cs typeface="ＭＳ Ｐゴシック"/>
              </a:rPr>
              <a:t>Cree un calendario maestro de limpieza.</a:t>
            </a:r>
          </a:p>
          <a:p>
            <a:pPr lvl="1">
              <a:spcAft>
                <a:spcPts val="0"/>
              </a:spcAft>
              <a:buFont typeface="Wingdings"/>
              <a:buChar char="l"/>
            </a:pPr>
            <a:r>
              <a:rPr lang="es-ES_tradnl" noProof="0" dirty="0">
                <a:ea typeface="ＭＳ Ｐゴシック"/>
                <a:cs typeface="ＭＳ Ｐゴシック"/>
              </a:rPr>
              <a:t>Entrene a los empleados para que lo sigan.</a:t>
            </a:r>
          </a:p>
          <a:p>
            <a:pPr lvl="1">
              <a:spcAft>
                <a:spcPts val="0"/>
              </a:spcAft>
              <a:buFont typeface="Wingdings"/>
              <a:buChar char="l"/>
            </a:pPr>
            <a:r>
              <a:rPr lang="es-ES_tradnl" noProof="0" dirty="0">
                <a:ea typeface="ＭＳ Ｐゴシック"/>
                <a:cs typeface="ＭＳ Ｐゴシック"/>
              </a:rPr>
              <a:t>Monitoree el programa para asegurarse de que funcione.</a:t>
            </a:r>
          </a:p>
        </p:txBody>
      </p:sp>
      <p:sp>
        <p:nvSpPr>
          <p:cNvPr id="28774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10-36</a:t>
            </a:r>
          </a:p>
        </p:txBody>
      </p:sp>
    </p:spTree>
    <p:extLst>
      <p:ext uri="{BB962C8B-B14F-4D97-AF65-F5344CB8AC3E}">
        <p14:creationId xmlns:p14="http://schemas.microsoft.com/office/powerpoint/2010/main" val="420280002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Desarrollo de un programa de limpieza</a:t>
            </a:r>
          </a:p>
        </p:txBody>
      </p:sp>
      <p:sp>
        <p:nvSpPr>
          <p:cNvPr id="288770"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Para crear un calendario maestro de limpieza, identifique:</a:t>
            </a:r>
          </a:p>
          <a:p>
            <a:pPr lvl="1">
              <a:spcAft>
                <a:spcPts val="0"/>
              </a:spcAft>
              <a:buFont typeface="Wingdings"/>
              <a:buChar char="l"/>
            </a:pPr>
            <a:r>
              <a:rPr lang="es-ES_tradnl" noProof="0" dirty="0">
                <a:ea typeface="ＭＳ Ｐゴシック"/>
                <a:cs typeface="ＭＳ Ｐゴシック"/>
              </a:rPr>
              <a:t>Qué hay que limpiar</a:t>
            </a:r>
          </a:p>
          <a:p>
            <a:pPr lvl="1">
              <a:spcAft>
                <a:spcPts val="0"/>
              </a:spcAft>
              <a:buFont typeface="Wingdings"/>
              <a:buChar char="l"/>
            </a:pPr>
            <a:r>
              <a:rPr lang="es-ES_tradnl" noProof="0" dirty="0">
                <a:ea typeface="ＭＳ Ｐゴシック"/>
                <a:cs typeface="ＭＳ Ｐゴシック"/>
              </a:rPr>
              <a:t>Quién debe limpiarlo</a:t>
            </a:r>
          </a:p>
          <a:p>
            <a:pPr lvl="1">
              <a:spcAft>
                <a:spcPts val="0"/>
              </a:spcAft>
              <a:buFont typeface="Wingdings"/>
              <a:buChar char="l"/>
            </a:pPr>
            <a:r>
              <a:rPr lang="es-ES_tradnl" noProof="0" dirty="0">
                <a:ea typeface="ＭＳ Ｐゴシック"/>
                <a:cs typeface="ＭＳ Ｐゴシック"/>
              </a:rPr>
              <a:t>Cuándo debe limpiarse</a:t>
            </a:r>
          </a:p>
          <a:p>
            <a:pPr lvl="1">
              <a:spcAft>
                <a:spcPts val="0"/>
              </a:spcAft>
              <a:buFont typeface="Wingdings"/>
              <a:buChar char="l"/>
            </a:pPr>
            <a:r>
              <a:rPr lang="es-ES_tradnl" noProof="0" dirty="0">
                <a:ea typeface="ＭＳ Ｐゴシック"/>
                <a:cs typeface="ＭＳ Ｐゴシック"/>
              </a:rPr>
              <a:t>Cómo debe limpiarse</a:t>
            </a:r>
          </a:p>
        </p:txBody>
      </p:sp>
      <p:sp>
        <p:nvSpPr>
          <p:cNvPr id="28877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10-37</a:t>
            </a:r>
          </a:p>
        </p:txBody>
      </p:sp>
    </p:spTree>
    <p:extLst>
      <p:ext uri="{BB962C8B-B14F-4D97-AF65-F5344CB8AC3E}">
        <p14:creationId xmlns:p14="http://schemas.microsoft.com/office/powerpoint/2010/main" val="38199424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744BE4-5A11-44C1-A93D-A08BFFC7BFA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79"/>
          <a:stretch/>
        </p:blipFill>
        <p:spPr>
          <a:xfrm>
            <a:off x="6523038" y="1243013"/>
            <a:ext cx="2103437" cy="2103120"/>
          </a:xfrm>
        </p:spPr>
      </p:pic>
      <p:sp>
        <p:nvSpPr>
          <p:cNvPr id="289796"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Desarrollo de un programa de limpieza</a:t>
            </a:r>
          </a:p>
        </p:txBody>
      </p:sp>
      <p:sp>
        <p:nvSpPr>
          <p:cNvPr id="289794"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Entrenamiento de los empleados y monitoreo del programa de limpieza:</a:t>
            </a:r>
          </a:p>
          <a:p>
            <a:pPr lvl="1">
              <a:spcAft>
                <a:spcPts val="0"/>
              </a:spcAft>
              <a:buFont typeface="Wingdings"/>
              <a:buChar char="l"/>
            </a:pPr>
            <a:r>
              <a:rPr lang="es-ES_tradnl" noProof="0" dirty="0">
                <a:ea typeface="ＭＳ Ｐゴシック"/>
                <a:cs typeface="ＭＳ Ｐゴシック"/>
              </a:rPr>
              <a:t>Supervise diariamente las rutinas de limpieza.</a:t>
            </a:r>
          </a:p>
          <a:p>
            <a:pPr lvl="1">
              <a:spcAft>
                <a:spcPts val="0"/>
              </a:spcAft>
              <a:buFont typeface="Wingdings"/>
              <a:buChar char="l"/>
            </a:pPr>
            <a:r>
              <a:rPr lang="es-ES_tradnl" noProof="0" dirty="0">
                <a:ea typeface="ＭＳ Ｐゴシック"/>
                <a:cs typeface="ＭＳ Ｐゴシック"/>
              </a:rPr>
              <a:t>Compare las tareas de limpieza con el calendario maestro a diario.</a:t>
            </a:r>
          </a:p>
          <a:p>
            <a:pPr lvl="1">
              <a:spcAft>
                <a:spcPts val="0"/>
              </a:spcAft>
              <a:buFont typeface="Wingdings"/>
              <a:buChar char="l"/>
            </a:pPr>
            <a:r>
              <a:rPr lang="es-ES_tradnl" noProof="0" dirty="0">
                <a:ea typeface="ＭＳ Ｐゴシック"/>
                <a:cs typeface="ＭＳ Ｐゴシック"/>
              </a:rPr>
              <a:t>Cambie el calendario maestro si es necesario.</a:t>
            </a:r>
          </a:p>
          <a:p>
            <a:pPr lvl="1">
              <a:spcAft>
                <a:spcPts val="0"/>
              </a:spcAft>
              <a:buFont typeface="Wingdings"/>
              <a:buChar char="l"/>
            </a:pPr>
            <a:r>
              <a:rPr lang="es-ES_tradnl" noProof="0" dirty="0">
                <a:ea typeface="ＭＳ Ｐゴシック"/>
                <a:cs typeface="ＭＳ Ｐゴシック"/>
              </a:rPr>
              <a:t>Pida la opinión de los empleados sobre el programa.</a:t>
            </a:r>
          </a:p>
        </p:txBody>
      </p:sp>
      <p:sp>
        <p:nvSpPr>
          <p:cNvPr id="28979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10-38</a:t>
            </a:r>
          </a:p>
        </p:txBody>
      </p:sp>
    </p:spTree>
    <p:extLst>
      <p:ext uri="{BB962C8B-B14F-4D97-AF65-F5344CB8AC3E}">
        <p14:creationId xmlns:p14="http://schemas.microsoft.com/office/powerpoint/2010/main" val="2077148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37890"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a:xfrm>
            <a:off x="409575" y="1143000"/>
            <a:ext cx="5339375" cy="4983163"/>
          </a:xfrm>
        </p:spPr>
        <p:txBody>
          <a:bodyPr/>
          <a:lstStyle/>
          <a:p>
            <a:pPr marL="0" lvl="1" indent="0" eaLnBrk="1" hangingPunct="1">
              <a:spcAft>
                <a:spcPts val="0"/>
              </a:spcAft>
              <a:buNone/>
            </a:pPr>
            <a:r>
              <a:rPr lang="es-ES" sz="2400" b="1" dirty="0">
                <a:solidFill>
                  <a:srgbClr val="E97635"/>
                </a:solidFill>
                <a:cs typeface="+mn-cs"/>
              </a:rPr>
              <a:t>Agencias del gobierno: </a:t>
            </a:r>
          </a:p>
          <a:p>
            <a:pPr lvl="1" eaLnBrk="1" hangingPunct="1">
              <a:spcAft>
                <a:spcPts val="0"/>
              </a:spcAft>
              <a:buFont typeface="Wingdings"/>
              <a:buChar char="l"/>
            </a:pPr>
            <a:r>
              <a:rPr lang="es-ES" dirty="0">
                <a:ea typeface="ＭＳ Ｐゴシック"/>
                <a:cs typeface="ＭＳ Ｐゴシック"/>
              </a:rPr>
              <a:t>Administración de Alimentos y Drogas (FDA).</a:t>
            </a:r>
          </a:p>
          <a:p>
            <a:pPr lvl="1" eaLnBrk="1" hangingPunct="1">
              <a:spcAft>
                <a:spcPts val="0"/>
              </a:spcAft>
              <a:buFont typeface="Wingdings"/>
              <a:buChar char="l"/>
            </a:pPr>
            <a:r>
              <a:rPr lang="es-ES" dirty="0">
                <a:ea typeface="ＭＳ Ｐゴシック"/>
                <a:cs typeface="ＭＳ Ｐゴシック"/>
              </a:rPr>
              <a:t>Departamento de Agricultura de los EE.UU. (USDA).</a:t>
            </a:r>
          </a:p>
          <a:p>
            <a:pPr lvl="1" eaLnBrk="1" hangingPunct="1">
              <a:spcAft>
                <a:spcPts val="0"/>
              </a:spcAft>
              <a:buFont typeface="Wingdings"/>
              <a:buChar char="l"/>
            </a:pPr>
            <a:r>
              <a:rPr lang="es-ES" dirty="0">
                <a:ea typeface="ＭＳ Ｐゴシック"/>
                <a:cs typeface="ＭＳ Ｐゴシック"/>
              </a:rPr>
              <a:t>Centros para el Control y la Prevención de Enfermedades (CDC).</a:t>
            </a:r>
          </a:p>
          <a:p>
            <a:pPr lvl="1" eaLnBrk="1" hangingPunct="1">
              <a:spcAft>
                <a:spcPts val="0"/>
              </a:spcAft>
              <a:buFont typeface="Wingdings"/>
              <a:buChar char="l"/>
            </a:pPr>
            <a:r>
              <a:rPr lang="es-ES" dirty="0">
                <a:ea typeface="ＭＳ Ｐゴシック"/>
                <a:cs typeface="ＭＳ Ｐゴシック"/>
              </a:rPr>
              <a:t>Servicio de Salud Pública (PHS).</a:t>
            </a:r>
          </a:p>
          <a:p>
            <a:pPr lvl="1" eaLnBrk="1" hangingPunct="1">
              <a:spcAft>
                <a:spcPts val="0"/>
              </a:spcAft>
              <a:buFont typeface="Wingdings"/>
              <a:buChar char="l"/>
            </a:pPr>
            <a:r>
              <a:rPr lang="es-ES" dirty="0">
                <a:ea typeface="ＭＳ Ｐゴシック"/>
                <a:cs typeface="ＭＳ Ｐゴシック"/>
              </a:rPr>
              <a:t>Autoridades reguladoras locales y del estado.</a:t>
            </a: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p:txBody>
          <a:bodyPr/>
          <a:lstStyle/>
          <a:p>
            <a:pPr marL="0" lvl="1" indent="0" eaLnBrk="1" hangingPunct="1">
              <a:buNone/>
              <a:defRPr/>
            </a:pPr>
            <a:r>
              <a:rPr lang="es-ES_tradnl" sz="2400" b="1" dirty="0">
                <a:solidFill>
                  <a:srgbClr val="E97635"/>
                </a:solidFill>
                <a:cs typeface="+mn-cs"/>
              </a:rPr>
              <a:t>Las responsabilidades de las autoridades reguladoras incluyen:</a:t>
            </a:r>
          </a:p>
          <a:p>
            <a:pPr lvl="1" eaLnBrk="1" hangingPunct="1">
              <a:buFont typeface="Wingdings" pitchFamily="2" charset="2"/>
              <a:buChar char="l"/>
              <a:defRPr/>
            </a:pPr>
            <a:r>
              <a:rPr lang="es-ES_tradnl" dirty="0"/>
              <a:t>Inspeccionar los establecimientos.</a:t>
            </a:r>
          </a:p>
          <a:p>
            <a:pPr lvl="1" eaLnBrk="1" hangingPunct="1">
              <a:buFont typeface="Wingdings" pitchFamily="2" charset="2"/>
              <a:buChar char="l"/>
              <a:defRPr/>
            </a:pPr>
            <a:r>
              <a:rPr lang="es-ES_tradnl" dirty="0"/>
              <a:t>Hacer cumplir los reglamentos.</a:t>
            </a:r>
          </a:p>
          <a:p>
            <a:pPr lvl="1" eaLnBrk="1" hangingPunct="1">
              <a:buFont typeface="Wingdings" pitchFamily="2" charset="2"/>
              <a:buChar char="l"/>
              <a:defRPr/>
            </a:pPr>
            <a:r>
              <a:rPr lang="es-ES_tradnl" dirty="0"/>
              <a:t>Investigar quejas y enfermedades.</a:t>
            </a:r>
          </a:p>
          <a:p>
            <a:pPr lvl="1" eaLnBrk="1" hangingPunct="1">
              <a:buFont typeface="Wingdings" pitchFamily="2" charset="2"/>
              <a:buChar char="l"/>
              <a:defRPr/>
            </a:pPr>
            <a:r>
              <a:rPr lang="es-ES_tradnl" dirty="0"/>
              <a:t>Expedir licencias y permisos.</a:t>
            </a:r>
          </a:p>
          <a:p>
            <a:pPr lvl="1" eaLnBrk="1" hangingPunct="1">
              <a:buFont typeface="Wingdings" pitchFamily="2" charset="2"/>
              <a:buChar char="l"/>
              <a:defRPr/>
            </a:pPr>
            <a:r>
              <a:rPr lang="es-ES_tradnl" dirty="0"/>
              <a:t>Aprobar la construcción.</a:t>
            </a:r>
          </a:p>
          <a:p>
            <a:pPr lvl="1" eaLnBrk="1" hangingPunct="1">
              <a:buFont typeface="Wingdings" pitchFamily="2" charset="2"/>
              <a:buChar char="l"/>
              <a:defRPr/>
            </a:pPr>
            <a:r>
              <a:rPr lang="es-ES" dirty="0"/>
              <a:t>Revisar y aprobar los planes HACCP.</a:t>
            </a:r>
            <a:endParaRPr lang="en-US" dirty="0"/>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1-33</a:t>
            </a:r>
          </a:p>
        </p:txBody>
      </p:sp>
      <p:pic>
        <p:nvPicPr>
          <p:cNvPr id="7"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bwMode="auto">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39908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s-ES_tradnl" dirty="0">
                <a:latin typeface="Arial Narrow" charset="0"/>
                <a:cs typeface="+mj-cs"/>
              </a:rPr>
              <a:t>Formas de contaminación</a:t>
            </a:r>
          </a:p>
        </p:txBody>
      </p:sp>
      <p:sp>
        <p:nvSpPr>
          <p:cNvPr id="38915" name="Rectangle 3"/>
          <p:cNvSpPr>
            <a:spLocks noGrp="1" noChangeArrowheads="1"/>
          </p:cNvSpPr>
          <p:nvPr>
            <p:ph idx="1"/>
          </p:nvPr>
        </p:nvSpPr>
        <p:spPr>
          <a:noFill/>
        </p:spPr>
        <p:txBody>
          <a:bodyPr/>
          <a:lstStyle/>
          <a:p>
            <a:pPr marL="0" indent="0" eaLnBrk="1" hangingPunct="1">
              <a:defRPr/>
            </a:pPr>
            <a:r>
              <a:rPr lang="es-ES" dirty="0">
                <a:latin typeface="Arial Narrow" charset="0"/>
                <a:cs typeface="+mn-cs"/>
              </a:rPr>
              <a:t>Objetivos:</a:t>
            </a:r>
          </a:p>
          <a:p>
            <a:pPr marL="0" lvl="1" indent="0" eaLnBrk="1" hangingPunct="1">
              <a:buNone/>
              <a:defRPr/>
            </a:pPr>
            <a:r>
              <a:rPr lang="es-ES" dirty="0">
                <a:latin typeface="Arial Narrow" charset="0"/>
              </a:rPr>
              <a:t>Al final de este capítulo, usted podrá identificar lo siguiente:</a:t>
            </a:r>
          </a:p>
          <a:p>
            <a:pPr lvl="1" eaLnBrk="1" hangingPunct="1">
              <a:defRPr/>
            </a:pPr>
            <a:r>
              <a:rPr lang="es-ES" dirty="0">
                <a:latin typeface="Arial Narrow" charset="0"/>
              </a:rPr>
              <a:t>Los contaminantes biológicos, químicos y físicos, y cómo puede prevenir que los alimentos se contaminen.</a:t>
            </a:r>
          </a:p>
          <a:p>
            <a:pPr lvl="1" eaLnBrk="1" hangingPunct="1">
              <a:defRPr/>
            </a:pPr>
            <a:r>
              <a:rPr lang="es-ES" dirty="0">
                <a:latin typeface="Arial Narrow" charset="0"/>
              </a:rPr>
              <a:t>Cómo se puede prevenir la contaminación deliberada de los alimentos.</a:t>
            </a:r>
          </a:p>
          <a:p>
            <a:pPr lvl="1" eaLnBrk="1" hangingPunct="1">
              <a:defRPr/>
            </a:pPr>
            <a:r>
              <a:rPr lang="es-ES" dirty="0">
                <a:latin typeface="Arial Narrow" charset="0"/>
              </a:rPr>
              <a:t>La respuesta correcta al brote de una enfermedad transmitida por alimentos.</a:t>
            </a:r>
          </a:p>
          <a:p>
            <a:pPr lvl="1" eaLnBrk="1" hangingPunct="1">
              <a:defRPr/>
            </a:pPr>
            <a:r>
              <a:rPr lang="es-ES" dirty="0">
                <a:latin typeface="Arial Narrow" charset="0"/>
              </a:rPr>
              <a:t>Las sustancias alergénicas más comunes y cómo puede evitar que los clientes queden expuestos a ellas.</a:t>
            </a:r>
          </a:p>
        </p:txBody>
      </p:sp>
      <p:sp>
        <p:nvSpPr>
          <p:cNvPr id="3891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a:t>
            </a:r>
          </a:p>
        </p:txBody>
      </p:sp>
      <p:sp>
        <p:nvSpPr>
          <p:cNvPr id="39939" name="Rectangle 3"/>
          <p:cNvSpPr>
            <a:spLocks noGrp="1" noChangeArrowheads="1"/>
          </p:cNvSpPr>
          <p:nvPr>
            <p:ph idx="1"/>
          </p:nvPr>
        </p:nvSpPr>
        <p:spPr/>
        <p:txBody>
          <a:bodyPr/>
          <a:lstStyle/>
          <a:p>
            <a:pPr marL="0" indent="0" eaLnBrk="1" hangingPunct="1">
              <a:defRPr/>
            </a:pPr>
            <a:r>
              <a:rPr lang="es-ES" dirty="0">
                <a:latin typeface="Arial Narrow" charset="0"/>
                <a:cs typeface="+mn-cs"/>
              </a:rPr>
              <a:t>Contaminación: </a:t>
            </a:r>
          </a:p>
          <a:p>
            <a:pPr lvl="1" eaLnBrk="1" hangingPunct="1">
              <a:defRPr/>
            </a:pPr>
            <a:r>
              <a:rPr lang="es-ES" dirty="0"/>
              <a:t>La presencia de sustancias dañinas en los alimentos.</a:t>
            </a:r>
            <a:endParaRPr lang="es-ES" dirty="0">
              <a:latin typeface="Arial Narrow" charset="0"/>
            </a:endParaRPr>
          </a:p>
          <a:p>
            <a:pPr marL="0" indent="0" eaLnBrk="1" hangingPunct="1">
              <a:defRPr/>
            </a:pPr>
            <a:r>
              <a:rPr lang="es-ES" dirty="0">
                <a:latin typeface="Arial Narrow" charset="0"/>
              </a:rPr>
              <a:t>Los contaminantes pueden: </a:t>
            </a:r>
          </a:p>
          <a:p>
            <a:pPr lvl="1" eaLnBrk="1" hangingPunct="1">
              <a:defRPr/>
            </a:pPr>
            <a:r>
              <a:rPr lang="es-ES" dirty="0"/>
              <a:t>Ser biológicas, químicas o físicas.</a:t>
            </a:r>
          </a:p>
          <a:p>
            <a:pPr lvl="1" eaLnBrk="1" hangingPunct="1">
              <a:defRPr/>
            </a:pPr>
            <a:r>
              <a:rPr lang="es-ES" dirty="0"/>
              <a:t>Causan enfermedades transmitidas por alimentos.</a:t>
            </a:r>
          </a:p>
          <a:p>
            <a:pPr lvl="1" eaLnBrk="1" hangingPunct="1">
              <a:defRPr/>
            </a:pPr>
            <a:r>
              <a:rPr lang="es-ES" dirty="0"/>
              <a:t>Pueden provocar lesiones físicas.</a:t>
            </a:r>
          </a:p>
          <a:p>
            <a:pPr lvl="1"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a:t>
            </a:r>
          </a:p>
        </p:txBody>
      </p:sp>
    </p:spTree>
    <p:extLst>
      <p:ext uri="{BB962C8B-B14F-4D97-AF65-F5344CB8AC3E}">
        <p14:creationId xmlns:p14="http://schemas.microsoft.com/office/powerpoint/2010/main" val="1265995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a:t>
            </a:r>
          </a:p>
        </p:txBody>
      </p:sp>
      <p:sp>
        <p:nvSpPr>
          <p:cNvPr id="39939" name="Rectangle 3"/>
          <p:cNvSpPr>
            <a:spLocks noGrp="1" noChangeArrowheads="1"/>
          </p:cNvSpPr>
          <p:nvPr>
            <p:ph idx="1"/>
          </p:nvPr>
        </p:nvSpPr>
        <p:spPr/>
        <p:txBody>
          <a:bodyPr/>
          <a:lstStyle/>
          <a:p>
            <a:pPr marL="0" indent="0" eaLnBrk="1" hangingPunct="1">
              <a:defRPr/>
            </a:pPr>
            <a:r>
              <a:rPr lang="es-ES_tradnl" dirty="0">
                <a:latin typeface="Arial Narrow" charset="0"/>
              </a:rPr>
              <a:t>Los contaminantes provienen de diferentes lugares: </a:t>
            </a:r>
          </a:p>
          <a:p>
            <a:pPr lvl="1" eaLnBrk="1" hangingPunct="1">
              <a:defRPr/>
            </a:pPr>
            <a:r>
              <a:rPr lang="es-ES_tradnl" dirty="0"/>
              <a:t>Los animales que utilizamos para los alimentos.</a:t>
            </a:r>
          </a:p>
          <a:p>
            <a:pPr lvl="1" eaLnBrk="1" hangingPunct="1">
              <a:defRPr/>
            </a:pPr>
            <a:r>
              <a:rPr lang="es-ES_tradnl" dirty="0"/>
              <a:t>El aire, el agua contaminada y la tierra.</a:t>
            </a:r>
            <a:endParaRPr lang="es-ES_tradnl" dirty="0">
              <a:latin typeface="Arial Narrow" charset="0"/>
            </a:endParaRPr>
          </a:p>
          <a:p>
            <a:pPr lvl="1" eaLnBrk="1" hangingPunct="1">
              <a:defRPr/>
            </a:pPr>
            <a:r>
              <a:rPr lang="es-ES_tradnl" dirty="0">
                <a:latin typeface="Arial Narrow" charset="0"/>
              </a:rPr>
              <a:t>L</a:t>
            </a:r>
            <a:r>
              <a:rPr lang="es-ES_tradnl" dirty="0"/>
              <a:t>os químicos usados en nuestro establecimiento.</a:t>
            </a:r>
            <a:endParaRPr lang="es-ES_tradnl" dirty="0">
              <a:latin typeface="Arial Narrow" charset="0"/>
            </a:endParaRPr>
          </a:p>
          <a:p>
            <a:pPr lvl="1" eaLnBrk="1" hangingPunct="1">
              <a:defRPr/>
            </a:pPr>
            <a:r>
              <a:rPr lang="es-ES_tradnl" dirty="0"/>
              <a:t>Se presentan de manera natural (por ejemplo, las espinas de pescado</a:t>
            </a:r>
            <a:r>
              <a:rPr lang="es-ES_tradnl" dirty="0">
                <a:latin typeface="Arial Narrow" charset="0"/>
              </a:rPr>
              <a:t>).</a:t>
            </a:r>
          </a:p>
          <a:p>
            <a:pPr lvl="1" eaLnBrk="1" hangingPunct="1">
              <a:defRPr/>
            </a:pPr>
            <a:r>
              <a:rPr lang="es-ES_tradnl" dirty="0">
                <a:latin typeface="Arial Narrow" charset="0"/>
              </a:rPr>
              <a:t>La gente:</a:t>
            </a:r>
          </a:p>
          <a:p>
            <a:pPr lvl="2" eaLnBrk="1" hangingPunct="1">
              <a:defRPr/>
            </a:pPr>
            <a:r>
              <a:rPr lang="es-ES_tradnl" dirty="0"/>
              <a:t>Acciones deliberadas </a:t>
            </a:r>
            <a:endParaRPr lang="es-ES_tradnl" dirty="0">
              <a:latin typeface="Arial Narrow" charset="0"/>
            </a:endParaRPr>
          </a:p>
          <a:p>
            <a:pPr lvl="2" eaLnBrk="1" hangingPunct="1">
              <a:defRPr/>
            </a:pPr>
            <a:r>
              <a:rPr lang="es-ES_tradnl" dirty="0">
                <a:latin typeface="Arial Narrow" charset="0"/>
              </a:rPr>
              <a:t>Accidentes</a:t>
            </a: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 </a:t>
            </a:r>
          </a:p>
        </p:txBody>
      </p:sp>
      <p:sp>
        <p:nvSpPr>
          <p:cNvPr id="40963"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La gente puede contaminar los alimentos cuando: </a:t>
            </a:r>
          </a:p>
          <a:p>
            <a:pPr lvl="1">
              <a:spcAft>
                <a:spcPts val="0"/>
              </a:spcAft>
              <a:buFont typeface="Wingdings"/>
              <a:buChar char="l"/>
            </a:pPr>
            <a:r>
              <a:rPr lang="es-ES" dirty="0">
                <a:ea typeface="ＭＳ Ｐゴシック"/>
                <a:cs typeface="ＭＳ Ｐゴシック"/>
              </a:rPr>
              <a:t>No se lavan las manos después de ir al baño.</a:t>
            </a:r>
          </a:p>
          <a:p>
            <a:pPr lvl="1">
              <a:spcAft>
                <a:spcPts val="0"/>
              </a:spcAft>
              <a:buFont typeface="Wingdings"/>
              <a:buChar char="l"/>
            </a:pPr>
            <a:r>
              <a:rPr lang="es-ES" dirty="0">
                <a:ea typeface="ＭＳ Ｐゴシック"/>
                <a:cs typeface="ＭＳ Ｐゴシック"/>
              </a:rPr>
              <a:t>Tienen contacto con una persona que está enferma.</a:t>
            </a:r>
          </a:p>
          <a:p>
            <a:pPr lvl="1">
              <a:spcAft>
                <a:spcPts val="0"/>
              </a:spcAft>
              <a:buFont typeface="Wingdings"/>
              <a:buChar char="l"/>
            </a:pPr>
            <a:r>
              <a:rPr lang="es-ES" dirty="0">
                <a:ea typeface="ＭＳ Ｐゴシック"/>
                <a:cs typeface="ＭＳ Ｐゴシック"/>
              </a:rPr>
              <a:t>Estornudan o vomitan sobre alimentos o superficies que tienen contacto con alimentos.</a:t>
            </a:r>
          </a:p>
          <a:p>
            <a:pPr lvl="1">
              <a:spcAft>
                <a:spcPts val="0"/>
              </a:spcAft>
              <a:buFont typeface="Wingdings"/>
              <a:buChar char="l"/>
            </a:pPr>
            <a:r>
              <a:rPr lang="es-ES" dirty="0">
                <a:ea typeface="ＭＳ Ｐゴシック"/>
                <a:cs typeface="ＭＳ Ｐゴシック"/>
              </a:rPr>
              <a:t>Tocan superficies que tienen contacto con alimentos o equipo sucios y después tocan los alimentos.</a:t>
            </a:r>
            <a:endParaRPr lang="es-ES" dirty="0"/>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a:t>
            </a:r>
          </a:p>
        </p:txBody>
      </p:sp>
      <p:pic>
        <p:nvPicPr>
          <p:cNvPr id="8"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s-ES" dirty="0">
                <a:latin typeface="Arial Narrow" charset="0"/>
                <a:cs typeface="+mj-cs"/>
              </a:rPr>
              <a:t>Obstáculos para la seguridad de los alimentos </a:t>
            </a:r>
            <a:endParaRPr lang="en-US" dirty="0">
              <a:latin typeface="Arial Narrow" charset="0"/>
              <a:cs typeface="+mj-cs"/>
            </a:endParaRPr>
          </a:p>
        </p:txBody>
      </p:sp>
      <p:sp>
        <p:nvSpPr>
          <p:cNvPr id="15363" name="Rectangle 3"/>
          <p:cNvSpPr>
            <a:spLocks noGrp="1" noChangeArrowheads="1"/>
          </p:cNvSpPr>
          <p:nvPr>
            <p:ph idx="1"/>
          </p:nvPr>
        </p:nvSpPr>
        <p:spPr/>
        <p:txBody>
          <a:bodyPr/>
          <a:lstStyle/>
          <a:p>
            <a:pPr marL="0" indent="0" eaLnBrk="1" hangingPunct="1">
              <a:defRPr/>
            </a:pPr>
            <a:r>
              <a:rPr lang="es-ES" dirty="0">
                <a:latin typeface="Arial Narrow" charset="0"/>
                <a:cs typeface="+mn-cs"/>
              </a:rPr>
              <a:t>Una enfermedad transmitida por alimentos es una enfermedad que llega a las personas a través de los alimentos.</a:t>
            </a:r>
          </a:p>
          <a:p>
            <a:pPr marL="0" indent="0" eaLnBrk="1" hangingPunct="1">
              <a:defRPr/>
            </a:pPr>
            <a:r>
              <a:rPr lang="es-ES" dirty="0">
                <a:latin typeface="Arial Narrow" charset="0"/>
                <a:cs typeface="+mn-cs"/>
              </a:rPr>
              <a:t>Una enfermedad se considera un brote cuando:</a:t>
            </a:r>
          </a:p>
          <a:p>
            <a:pPr lvl="1" eaLnBrk="1" hangingPunct="1">
              <a:defRPr/>
            </a:pPr>
            <a:r>
              <a:rPr lang="es-ES" dirty="0">
                <a:latin typeface="Arial Narrow" charset="0"/>
              </a:rPr>
              <a:t>Dos o más personas tienen los mismos síntomas después de comer el mismo alimento. </a:t>
            </a:r>
          </a:p>
          <a:p>
            <a:pPr lvl="1" eaLnBrk="1" hangingPunct="1">
              <a:defRPr/>
            </a:pPr>
            <a:r>
              <a:rPr lang="es-ES" dirty="0">
                <a:latin typeface="Arial Narrow" charset="0"/>
              </a:rPr>
              <a:t>Se realiza una investigación por parte de las autoridades reguladoras locales y estatales.</a:t>
            </a:r>
          </a:p>
          <a:p>
            <a:pPr lvl="1" eaLnBrk="1" hangingPunct="1">
              <a:defRPr/>
            </a:pPr>
            <a:r>
              <a:rPr lang="es-ES" dirty="0">
                <a:latin typeface="Arial Narrow" charset="0"/>
              </a:rPr>
              <a:t>El brote es confirmado por un análisis de laboratorio. </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a:t>
            </a:r>
          </a:p>
        </p:txBody>
      </p:sp>
      <p:sp>
        <p:nvSpPr>
          <p:cNvPr id="40963" name="Rectangle 3"/>
          <p:cNvSpPr>
            <a:spLocks noGrp="1" noChangeArrowheads="1"/>
          </p:cNvSpPr>
          <p:nvPr>
            <p:ph idx="1"/>
          </p:nvPr>
        </p:nvSpPr>
        <p:spPr/>
        <p:txBody>
          <a:bodyPr/>
          <a:lstStyle/>
          <a:p>
            <a:pPr marL="0" indent="0" eaLnBrk="1" hangingPunct="1">
              <a:defRPr/>
            </a:pPr>
            <a:r>
              <a:rPr lang="es-ES_tradnl" dirty="0">
                <a:latin typeface="Arial Narrow" charset="0"/>
                <a:cs typeface="+mn-cs"/>
              </a:rPr>
              <a:t>sencillos errores pueden causar contaminación: </a:t>
            </a:r>
          </a:p>
          <a:p>
            <a:pPr lvl="1" eaLnBrk="1" hangingPunct="1">
              <a:defRPr/>
            </a:pPr>
            <a:r>
              <a:rPr lang="es-ES_tradnl" dirty="0"/>
              <a:t>Permitir que los alimentos listos para comer toquen superficies que tienen contacto con carne, aves y mariscos crudos.</a:t>
            </a:r>
          </a:p>
          <a:p>
            <a:pPr lvl="1" eaLnBrk="1" hangingPunct="1">
              <a:defRPr/>
            </a:pPr>
            <a:r>
              <a:rPr lang="es-ES_tradnl" dirty="0"/>
              <a:t>Almacenar incorrectamente los alimentos y los productos para la limpieza.</a:t>
            </a:r>
          </a:p>
          <a:p>
            <a:pPr lvl="1" eaLnBrk="1" hangingPunct="1">
              <a:defRPr/>
            </a:pPr>
            <a:r>
              <a:rPr lang="es-ES_tradnl" dirty="0"/>
              <a:t>No detectar a tiempo las señales de plagas.</a:t>
            </a:r>
          </a:p>
          <a:p>
            <a:pPr lvl="1"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2-6</a:t>
            </a:r>
          </a:p>
        </p:txBody>
      </p:sp>
      <p:pic>
        <p:nvPicPr>
          <p:cNvPr id="9"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extLst>
      <p:ext uri="{BB962C8B-B14F-4D97-AF65-F5344CB8AC3E}">
        <p14:creationId xmlns:p14="http://schemas.microsoft.com/office/powerpoint/2010/main" val="2700944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Contaminación biológica</a:t>
            </a:r>
          </a:p>
        </p:txBody>
      </p:sp>
      <p:sp>
        <p:nvSpPr>
          <p:cNvPr id="2" name="Content Placeholder 1"/>
          <p:cNvSpPr>
            <a:spLocks noGrp="1"/>
          </p:cNvSpPr>
          <p:nvPr>
            <p:ph idx="1"/>
          </p:nvPr>
        </p:nvSpPr>
        <p:spPr/>
        <p:txBody>
          <a:bodyPr/>
          <a:lstStyle/>
          <a:p>
            <a:pPr marL="0" lvl="0" indent="0" eaLnBrk="1" hangingPunct="1">
              <a:spcBef>
                <a:spcPts val="2880"/>
              </a:spcBef>
              <a:buClrTx/>
              <a:buSzTx/>
            </a:pPr>
            <a:r>
              <a:rPr lang="es-ES_tradnl" kern="1200" dirty="0">
                <a:cs typeface="+mn-cs"/>
              </a:rPr>
              <a:t>Microorganismo</a:t>
            </a:r>
            <a:r>
              <a:rPr lang="es-ES_tradnl" b="0" kern="1200" dirty="0">
                <a:cs typeface="+mn-cs"/>
              </a:rPr>
              <a:t>:</a:t>
            </a:r>
          </a:p>
          <a:p>
            <a:pPr lvl="1" eaLnBrk="1" hangingPunct="1">
              <a:buFont typeface="Wingdings"/>
              <a:buChar char="l"/>
            </a:pPr>
            <a:r>
              <a:rPr lang="es-ES_tradnl" kern="1200" dirty="0">
                <a:cs typeface="+mn-cs"/>
              </a:rPr>
              <a:t>Pequeños organismos vivos que solamente pueden verse con un microscopio.</a:t>
            </a:r>
          </a:p>
          <a:p>
            <a:pPr marL="0" lvl="0" indent="0" eaLnBrk="1" hangingPunct="1">
              <a:spcBef>
                <a:spcPts val="2880"/>
              </a:spcBef>
              <a:buClrTx/>
              <a:buSzTx/>
            </a:pPr>
            <a:r>
              <a:rPr lang="es-ES_tradnl" kern="1200" dirty="0">
                <a:cs typeface="+mn-cs"/>
              </a:rPr>
              <a:t>Patógeno: </a:t>
            </a:r>
          </a:p>
          <a:p>
            <a:pPr lvl="1" eaLnBrk="1" hangingPunct="1">
              <a:buFont typeface="Wingdings"/>
              <a:buChar char="l"/>
            </a:pPr>
            <a:r>
              <a:rPr lang="es-ES_tradnl" kern="1200" dirty="0">
                <a:cs typeface="+mn-cs"/>
              </a:rPr>
              <a:t>Microorganismo dañino.</a:t>
            </a:r>
          </a:p>
          <a:p>
            <a:pPr lvl="1" eaLnBrk="1" hangingPunct="1">
              <a:buFont typeface="Wingdings"/>
              <a:buChar char="l"/>
            </a:pPr>
            <a:r>
              <a:rPr lang="es-ES_tradnl" kern="1200" dirty="0">
                <a:cs typeface="+mn-cs"/>
              </a:rPr>
              <a:t>La gente se enferma come un patógeno o el patógeno produce toxinas que causan enfermedades.</a:t>
            </a:r>
          </a:p>
          <a:p>
            <a:pPr marL="0" lvl="0" indent="0" eaLnBrk="1" hangingPunct="1">
              <a:spcBef>
                <a:spcPts val="2880"/>
              </a:spcBef>
              <a:buClrTx/>
              <a:buSzTx/>
            </a:pPr>
            <a:r>
              <a:rPr lang="es-ES_tradnl" kern="1200" dirty="0">
                <a:cs typeface="+mn-cs"/>
              </a:rPr>
              <a:t>Toxina: </a:t>
            </a:r>
          </a:p>
          <a:p>
            <a:pPr lvl="1" eaLnBrk="1" hangingPunct="1">
              <a:buFont typeface="Wingdings"/>
              <a:buChar char="l"/>
            </a:pPr>
            <a:r>
              <a:rPr lang="es-ES_tradnl" kern="1200" dirty="0">
                <a:cs typeface="+mn-cs"/>
              </a:rPr>
              <a:t>Veneno</a:t>
            </a:r>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s-ES_tradnl" dirty="0">
                <a:latin typeface="Arial Narrow" charset="0"/>
              </a:rPr>
              <a:t>Contaminación biológica</a:t>
            </a:r>
            <a:endParaRPr lang="en-US" dirty="0">
              <a:latin typeface="Arial Narrow" charset="0"/>
              <a:cs typeface="+mj-cs"/>
            </a:endParaRPr>
          </a:p>
        </p:txBody>
      </p:sp>
      <p:sp>
        <p:nvSpPr>
          <p:cNvPr id="3" name="Content Placeholder 2"/>
          <p:cNvSpPr>
            <a:spLocks noGrp="1"/>
          </p:cNvSpPr>
          <p:nvPr>
            <p:ph idx="1"/>
          </p:nvPr>
        </p:nvSpPr>
        <p:spPr>
          <a:xfrm>
            <a:off x="400050" y="1022827"/>
            <a:ext cx="8362950" cy="798991"/>
          </a:xfrm>
        </p:spPr>
        <p:txBody>
          <a:bodyPr/>
          <a:lstStyle/>
          <a:p>
            <a:pPr marL="0" indent="0">
              <a:spcBef>
                <a:spcPts val="0"/>
              </a:spcBef>
              <a:spcAft>
                <a:spcPts val="0"/>
              </a:spcAft>
            </a:pPr>
            <a:r>
              <a:rPr lang="es-ES" sz="2600" dirty="0"/>
              <a:t>Cuatro tipos de patógenos pueden contaminar los alimentos y causar enfermedades transmitidas por alimentos:</a:t>
            </a:r>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2-8</a:t>
            </a:r>
          </a:p>
        </p:txBody>
      </p:sp>
      <p:sp>
        <p:nvSpPr>
          <p:cNvPr id="18" name="Text Placeholder 2"/>
          <p:cNvSpPr>
            <a:spLocks noGrp="1"/>
          </p:cNvSpPr>
          <p:nvPr>
            <p:ph type="body" sz="quarter" idx="17"/>
          </p:nvPr>
        </p:nvSpPr>
        <p:spPr>
          <a:xfrm>
            <a:off x="244544" y="3499730"/>
            <a:ext cx="2093913" cy="843539"/>
          </a:xfrm>
        </p:spPr>
        <p:txBody>
          <a:bodyPr/>
          <a:lstStyle/>
          <a:p>
            <a:pPr marL="0" indent="0"/>
            <a:r>
              <a:rPr lang="es-ES_tradnl" dirty="0"/>
              <a:t>Bacterias</a:t>
            </a:r>
          </a:p>
        </p:txBody>
      </p:sp>
      <p:sp>
        <p:nvSpPr>
          <p:cNvPr id="22" name="Text Placeholder 3"/>
          <p:cNvSpPr>
            <a:spLocks noGrp="1"/>
          </p:cNvSpPr>
          <p:nvPr>
            <p:ph type="body" sz="quarter" idx="18"/>
          </p:nvPr>
        </p:nvSpPr>
        <p:spPr>
          <a:xfrm>
            <a:off x="2476632" y="3499859"/>
            <a:ext cx="2093913" cy="843539"/>
          </a:xfrm>
        </p:spPr>
        <p:txBody>
          <a:bodyPr/>
          <a:lstStyle/>
          <a:p>
            <a:pPr marL="0" indent="0"/>
            <a:r>
              <a:rPr lang="es-ES_tradnl" dirty="0"/>
              <a:t>Virus</a:t>
            </a:r>
          </a:p>
        </p:txBody>
      </p:sp>
      <p:sp>
        <p:nvSpPr>
          <p:cNvPr id="23" name="Text Placeholder 5"/>
          <p:cNvSpPr>
            <a:spLocks noGrp="1"/>
          </p:cNvSpPr>
          <p:nvPr>
            <p:ph type="body" sz="quarter" idx="20"/>
          </p:nvPr>
        </p:nvSpPr>
        <p:spPr>
          <a:xfrm>
            <a:off x="4735894" y="3499730"/>
            <a:ext cx="2093913" cy="843539"/>
          </a:xfrm>
        </p:spPr>
        <p:txBody>
          <a:bodyPr/>
          <a:lstStyle/>
          <a:p>
            <a:pPr marL="0" indent="0"/>
            <a:r>
              <a:rPr lang="es-ES_tradnl" dirty="0"/>
              <a:t>Parásitos</a:t>
            </a:r>
          </a:p>
        </p:txBody>
      </p:sp>
      <p:sp>
        <p:nvSpPr>
          <p:cNvPr id="24" name="Text Placeholder 7"/>
          <p:cNvSpPr>
            <a:spLocks noGrp="1"/>
          </p:cNvSpPr>
          <p:nvPr>
            <p:ph type="body" sz="quarter" idx="22"/>
          </p:nvPr>
        </p:nvSpPr>
        <p:spPr>
          <a:xfrm>
            <a:off x="6936920" y="3499859"/>
            <a:ext cx="2093913" cy="843539"/>
          </a:xfrm>
        </p:spPr>
        <p:txBody>
          <a:bodyPr/>
          <a:lstStyle/>
          <a:p>
            <a:pPr marL="0" indent="0"/>
            <a:r>
              <a:rPr lang="es-ES_tradnl" dirty="0"/>
              <a:t>Hongos</a:t>
            </a:r>
          </a:p>
        </p:txBody>
      </p:sp>
      <p:pic>
        <p:nvPicPr>
          <p:cNvPr id="25"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7172" y="1913330"/>
            <a:ext cx="1501541" cy="150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0294" y="1913330"/>
            <a:ext cx="1522414" cy="152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12502" y="1905000"/>
            <a:ext cx="1540698" cy="154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19950" y="1905000"/>
            <a:ext cx="1543050" cy="154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s-ES_tradnl" dirty="0">
                <a:latin typeface="Arial Narrow" charset="0"/>
              </a:rPr>
              <a:t>Contaminación biológica</a:t>
            </a:r>
            <a:endParaRPr lang="en-US"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s-ES_tradnl" dirty="0">
                <a:latin typeface="Arial Narrow" charset="0"/>
              </a:rPr>
              <a:t>Los “Seis grandes” patógenos: </a:t>
            </a:r>
          </a:p>
          <a:p>
            <a:pPr lvl="1" eaLnBrk="1" hangingPunct="1">
              <a:defRPr/>
            </a:pPr>
            <a:r>
              <a:rPr lang="es-ES_tradnl" i="1" dirty="0">
                <a:latin typeface="Arial Narrow" charset="0"/>
              </a:rPr>
              <a:t>Shigella</a:t>
            </a:r>
            <a:r>
              <a:rPr lang="es-ES_tradnl" dirty="0">
                <a:latin typeface="Arial Narrow" charset="0"/>
              </a:rPr>
              <a:t> spp.</a:t>
            </a:r>
          </a:p>
          <a:p>
            <a:pPr lvl="1" eaLnBrk="1" hangingPunct="1">
              <a:defRPr/>
            </a:pPr>
            <a:r>
              <a:rPr lang="es-ES_tradnl" i="1" dirty="0">
                <a:latin typeface="Arial Narrow" charset="0"/>
              </a:rPr>
              <a:t>Salmonella</a:t>
            </a:r>
            <a:r>
              <a:rPr lang="es-ES_tradnl" dirty="0">
                <a:latin typeface="Arial Narrow" charset="0"/>
              </a:rPr>
              <a:t> Typhi</a:t>
            </a:r>
          </a:p>
          <a:p>
            <a:pPr lvl="1" eaLnBrk="1" hangingPunct="1">
              <a:defRPr/>
            </a:pPr>
            <a:r>
              <a:rPr lang="es-ES_tradnl" i="1" dirty="0">
                <a:latin typeface="Arial Narrow" charset="0"/>
              </a:rPr>
              <a:t>Salmonella </a:t>
            </a:r>
            <a:r>
              <a:rPr lang="es-ES_tradnl" dirty="0">
                <a:latin typeface="Arial Narrow" charset="0"/>
              </a:rPr>
              <a:t>no tifoidea</a:t>
            </a:r>
            <a:endParaRPr lang="es-ES_tradnl" i="1" dirty="0">
              <a:latin typeface="Arial Narrow" charset="0"/>
            </a:endParaRPr>
          </a:p>
          <a:p>
            <a:pPr lvl="1" eaLnBrk="1" hangingPunct="1">
              <a:defRPr/>
            </a:pPr>
            <a:r>
              <a:rPr lang="es-ES_tradnl" i="1" dirty="0">
                <a:latin typeface="Arial Narrow" charset="0"/>
              </a:rPr>
              <a:t>Escherichia coli </a:t>
            </a:r>
            <a:r>
              <a:rPr lang="es-ES_tradnl" dirty="0">
                <a:latin typeface="Arial Narrow" charset="0"/>
              </a:rPr>
              <a:t>productora de toxina Shiga (STEC), conocida como </a:t>
            </a:r>
            <a:r>
              <a:rPr lang="es-ES_tradnl" i="1" dirty="0">
                <a:latin typeface="Arial Narrow" charset="0"/>
              </a:rPr>
              <a:t>E. coli</a:t>
            </a:r>
            <a:endParaRPr lang="es-ES_tradnl" dirty="0">
              <a:latin typeface="Arial Narrow" charset="0"/>
            </a:endParaRPr>
          </a:p>
          <a:p>
            <a:pPr lvl="1" eaLnBrk="1" hangingPunct="1">
              <a:defRPr/>
            </a:pPr>
            <a:r>
              <a:rPr lang="es-ES_tradnl" dirty="0">
                <a:latin typeface="Arial Narrow" charset="0"/>
              </a:rPr>
              <a:t>Hepatitis A</a:t>
            </a:r>
          </a:p>
          <a:p>
            <a:pPr lvl="1" eaLnBrk="1" hangingPunct="1">
              <a:defRPr/>
            </a:pPr>
            <a:r>
              <a:rPr lang="es-ES_tradnl" dirty="0">
                <a:latin typeface="Arial Narrow" charset="0"/>
              </a:rPr>
              <a:t>Norovirus</a:t>
            </a:r>
          </a:p>
        </p:txBody>
      </p:sp>
      <p:sp>
        <p:nvSpPr>
          <p:cNvPr id="4"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2-9</a:t>
            </a:r>
          </a:p>
        </p:txBody>
      </p:sp>
    </p:spTree>
    <p:extLst>
      <p:ext uri="{BB962C8B-B14F-4D97-AF65-F5344CB8AC3E}">
        <p14:creationId xmlns:p14="http://schemas.microsoft.com/office/powerpoint/2010/main" val="295201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s-ES" dirty="0">
                <a:latin typeface="Arial Narrow" charset="0"/>
                <a:cs typeface="+mj-cs"/>
              </a:rPr>
              <a:t>Síntomas de una enfermedad transmitida por alimentos</a:t>
            </a:r>
            <a:endParaRPr lang="en-US" dirty="0">
              <a:latin typeface="Arial Narrow" charset="0"/>
              <a:cs typeface="+mj-cs"/>
            </a:endParaRPr>
          </a:p>
        </p:txBody>
      </p:sp>
      <p:sp>
        <p:nvSpPr>
          <p:cNvPr id="2" name="Content Placeholder 1"/>
          <p:cNvSpPr>
            <a:spLocks noGrp="1"/>
          </p:cNvSpPr>
          <p:nvPr>
            <p:ph idx="1"/>
          </p:nvPr>
        </p:nvSpPr>
        <p:spPr>
          <a:xfrm>
            <a:off x="409575" y="1143000"/>
            <a:ext cx="5935807" cy="5440363"/>
          </a:xfrm>
        </p:spPr>
        <p:txBody>
          <a:bodyPr/>
          <a:lstStyle/>
          <a:p>
            <a:pPr marL="0" lvl="1" indent="0">
              <a:buNone/>
              <a:defRPr/>
            </a:pPr>
            <a:r>
              <a:rPr lang="es-ES_tradnl" sz="2400" b="1" dirty="0">
                <a:solidFill>
                  <a:srgbClr val="E97635"/>
                </a:solidFill>
                <a:latin typeface="Arial Narrow" charset="0"/>
                <a:cs typeface="+mn-cs"/>
              </a:rPr>
              <a:t>Síntomas comunes de una enfermedad transmitida por alimentos:</a:t>
            </a:r>
          </a:p>
          <a:p>
            <a:pPr lvl="1" eaLnBrk="1" hangingPunct="1">
              <a:spcBef>
                <a:spcPts val="600"/>
              </a:spcBef>
              <a:defRPr/>
            </a:pPr>
            <a:r>
              <a:rPr lang="es-ES_tradnl" dirty="0"/>
              <a:t>Diarrea</a:t>
            </a:r>
          </a:p>
          <a:p>
            <a:pPr lvl="1" eaLnBrk="1" hangingPunct="1">
              <a:spcBef>
                <a:spcPts val="600"/>
              </a:spcBef>
              <a:defRPr/>
            </a:pPr>
            <a:r>
              <a:rPr lang="es-ES_tradnl" dirty="0"/>
              <a:t>Vómito</a:t>
            </a:r>
          </a:p>
          <a:p>
            <a:pPr lvl="1" eaLnBrk="1" hangingPunct="1">
              <a:spcBef>
                <a:spcPts val="600"/>
              </a:spcBef>
              <a:defRPr/>
            </a:pPr>
            <a:r>
              <a:rPr lang="es-ES_tradnl" dirty="0"/>
              <a:t>Fiebre</a:t>
            </a:r>
          </a:p>
          <a:p>
            <a:pPr lvl="1" eaLnBrk="1" hangingPunct="1">
              <a:spcBef>
                <a:spcPts val="600"/>
              </a:spcBef>
              <a:defRPr/>
            </a:pPr>
            <a:r>
              <a:rPr lang="es-ES_tradnl" dirty="0"/>
              <a:t>Náuseas</a:t>
            </a:r>
          </a:p>
          <a:p>
            <a:pPr lvl="1" eaLnBrk="1" hangingPunct="1">
              <a:spcBef>
                <a:spcPts val="600"/>
              </a:spcBef>
              <a:defRPr/>
            </a:pPr>
            <a:r>
              <a:rPr lang="es-ES_tradnl" dirty="0"/>
              <a:t>Retortijones</a:t>
            </a:r>
          </a:p>
          <a:p>
            <a:pPr lvl="1" eaLnBrk="1" hangingPunct="1">
              <a:spcBef>
                <a:spcPts val="600"/>
              </a:spcBef>
              <a:defRPr/>
            </a:pPr>
            <a:r>
              <a:rPr lang="es-ES_tradnl" dirty="0"/>
              <a:t>Ictericia (coloración amarillenta de la piel y los ojos)</a:t>
            </a:r>
            <a:endParaRPr lang="es-ES_tradnl" dirty="0">
              <a:latin typeface="Arial Narrow" charset="0"/>
            </a:endParaRPr>
          </a:p>
          <a:p>
            <a:pPr marL="0" lvl="1" indent="0">
              <a:spcBef>
                <a:spcPts val="0"/>
              </a:spcBef>
              <a:buNone/>
              <a:defRPr/>
            </a:pPr>
            <a:endParaRPr lang="es-ES_tradnl" dirty="0">
              <a:solidFill>
                <a:srgbClr val="005CAB"/>
              </a:solidFill>
            </a:endParaRPr>
          </a:p>
          <a:p>
            <a:pPr marL="0" lvl="1" indent="0">
              <a:buNone/>
              <a:defRPr/>
            </a:pPr>
            <a:r>
              <a:rPr lang="es-ES_tradnl" sz="2400" b="1" dirty="0">
                <a:solidFill>
                  <a:srgbClr val="E97635"/>
                </a:solidFill>
                <a:latin typeface="Arial Narrow" charset="0"/>
              </a:rPr>
              <a:t>Tiempos de inicio</a:t>
            </a:r>
            <a:r>
              <a:rPr lang="es-ES_tradnl" sz="2400" b="1" dirty="0">
                <a:solidFill>
                  <a:srgbClr val="E97635"/>
                </a:solidFill>
                <a:latin typeface="Arial Narrow" charset="0"/>
                <a:cs typeface="+mn-cs"/>
              </a:rPr>
              <a:t>: </a:t>
            </a:r>
          </a:p>
          <a:p>
            <a:pPr lvl="1" eaLnBrk="1" hangingPunct="1">
              <a:defRPr/>
            </a:pPr>
            <a:r>
              <a:rPr lang="es-ES_tradnl" dirty="0">
                <a:latin typeface="Arial Narrow" charset="0"/>
              </a:rPr>
              <a:t>Depende del tipo de enfermedad transmitida por alimentos.</a:t>
            </a:r>
          </a:p>
          <a:p>
            <a:pPr lvl="1" eaLnBrk="1" hangingPunct="1">
              <a:defRPr/>
            </a:pPr>
            <a:r>
              <a:rPr lang="es-ES_tradnl" dirty="0">
                <a:latin typeface="Arial Narrow" charset="0"/>
              </a:rPr>
              <a:t>Pueden ir de 30 minutos hasta seis semanas.</a:t>
            </a: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2-10</a:t>
            </a:r>
          </a:p>
        </p:txBody>
      </p:sp>
      <p:pic>
        <p:nvPicPr>
          <p:cNvPr id="9"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s-ES_tradnl" dirty="0">
                <a:latin typeface="Arial Narrow" charset="0"/>
                <a:cs typeface="+mj-cs"/>
              </a:rPr>
              <a:t>Bacterias: Características básicas</a:t>
            </a:r>
          </a:p>
        </p:txBody>
      </p:sp>
      <p:sp>
        <p:nvSpPr>
          <p:cNvPr id="45059"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Lugar:</a:t>
            </a:r>
          </a:p>
          <a:p>
            <a:pPr lvl="1">
              <a:spcAft>
                <a:spcPts val="0"/>
              </a:spcAft>
              <a:buFont typeface="Wingdings"/>
              <a:buChar char="l"/>
            </a:pPr>
            <a:r>
              <a:rPr lang="es-ES_tradnl" dirty="0">
                <a:ea typeface="ＭＳ Ｐゴシック"/>
                <a:cs typeface="ＭＳ Ｐゴシック"/>
              </a:rPr>
              <a:t>Se hallan casi en todas partes.</a:t>
            </a:r>
          </a:p>
          <a:p>
            <a:pPr marL="0" indent="0">
              <a:lnSpc>
                <a:spcPct val="100000"/>
              </a:lnSpc>
              <a:spcBef>
                <a:spcPts val="600"/>
              </a:spcBef>
              <a:spcAft>
                <a:spcPts val="0"/>
              </a:spcAft>
            </a:pPr>
            <a:r>
              <a:rPr lang="es-ES_tradnl" dirty="0">
                <a:ea typeface="ＭＳ Ｐゴシック"/>
              </a:rPr>
              <a:t>Detección:</a:t>
            </a:r>
          </a:p>
          <a:p>
            <a:pPr lvl="1">
              <a:spcAft>
                <a:spcPts val="0"/>
              </a:spcAft>
              <a:buFont typeface="Wingdings"/>
              <a:buChar char="l"/>
            </a:pPr>
            <a:r>
              <a:rPr lang="es-ES_tradnl" dirty="0">
                <a:ea typeface="ＭＳ Ｐゴシック"/>
                <a:cs typeface="ＭＳ Ｐゴシック"/>
              </a:rPr>
              <a:t>No se pueden ver y no tienen olor ni sabor.</a:t>
            </a:r>
          </a:p>
          <a:p>
            <a:pPr marL="0" indent="0">
              <a:lnSpc>
                <a:spcPct val="100000"/>
              </a:lnSpc>
              <a:spcBef>
                <a:spcPts val="600"/>
              </a:spcBef>
              <a:spcAft>
                <a:spcPts val="0"/>
              </a:spcAft>
            </a:pPr>
            <a:r>
              <a:rPr lang="es-ES_tradnl" dirty="0">
                <a:ea typeface="ＭＳ Ｐゴシック"/>
              </a:rPr>
              <a:t>Crecimiento:</a:t>
            </a:r>
          </a:p>
          <a:p>
            <a:pPr lvl="1">
              <a:spcAft>
                <a:spcPts val="0"/>
              </a:spcAft>
              <a:buFont typeface="Wingdings"/>
              <a:buChar char="l"/>
            </a:pPr>
            <a:r>
              <a:rPr lang="es-ES_tradnl" dirty="0">
                <a:ea typeface="ＭＳ Ｐゴシック"/>
                <a:cs typeface="ＭＳ Ｐゴシック"/>
              </a:rPr>
              <a:t>Crecerán rápido si las condiciones que favorecen el crecimiento de microorganismos son correctas.</a:t>
            </a:r>
          </a:p>
          <a:p>
            <a:pPr marL="0" indent="0">
              <a:lnSpc>
                <a:spcPct val="100000"/>
              </a:lnSpc>
              <a:spcBef>
                <a:spcPts val="600"/>
              </a:spcBef>
              <a:spcAft>
                <a:spcPts val="0"/>
              </a:spcAft>
            </a:pPr>
            <a:r>
              <a:rPr lang="es-ES_tradnl" dirty="0">
                <a:ea typeface="ＭＳ Ｐゴシック"/>
              </a:rPr>
              <a:t>Prevención:</a:t>
            </a:r>
          </a:p>
          <a:p>
            <a:pPr lvl="1">
              <a:spcAft>
                <a:spcPts val="0"/>
              </a:spcAft>
              <a:buFont typeface="Wingdings"/>
              <a:buChar char="l"/>
            </a:pPr>
            <a:r>
              <a:rPr lang="es-ES_tradnl" dirty="0">
                <a:ea typeface="ＭＳ Ｐゴシック"/>
                <a:cs typeface="ＭＳ Ｐゴシック"/>
              </a:rPr>
              <a:t>Controlar tiempo y temperatura.</a:t>
            </a:r>
          </a:p>
          <a:p>
            <a:pPr marL="571500" lvl="1" indent="-457200" eaLnBrk="1" hangingPunct="1">
              <a:buFont typeface="Wingdings" charset="0"/>
              <a:buNone/>
              <a:defRPr/>
            </a:pPr>
            <a:endParaRPr lang="en-US" dirty="0">
              <a:latin typeface="Arial Narrow" charset="0"/>
            </a:endParaRPr>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2-11</a:t>
            </a:r>
          </a:p>
        </p:txBody>
      </p:sp>
      <p:pic>
        <p:nvPicPr>
          <p:cNvPr id="7" name="Picture 6" descr="6e_c02_06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8565" y="1245522"/>
            <a:ext cx="21034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defRPr/>
            </a:pPr>
            <a:r>
              <a:rPr lang="es-ES_tradnl" dirty="0">
                <a:latin typeface="Arial Narrow" charset="0"/>
                <a:cs typeface="+mj-cs"/>
              </a:rPr>
              <a:t>Bacterias: Condiciones necesarias para el crecimiento</a:t>
            </a: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2-12</a:t>
            </a:r>
          </a:p>
        </p:txBody>
      </p:sp>
      <p:pic>
        <p:nvPicPr>
          <p:cNvPr id="26" name="Picture Placeholder 13"/>
          <p:cNvPicPr>
            <a:picLocks noGrp="1" noChangeAspect="1"/>
          </p:cNvPicPr>
          <p:nvPr>
            <p:ph type="pic" sz="quarter" idx="27"/>
          </p:nvPr>
        </p:nvPicPr>
        <p:blipFill rotWithShape="1">
          <a:blip r:embed="rId3" cstate="screen">
            <a:extLst>
              <a:ext uri="{28A0092B-C50C-407E-A947-70E740481C1C}">
                <a14:useLocalDpi xmlns:a14="http://schemas.microsoft.com/office/drawing/2010/main"/>
              </a:ext>
            </a:extLst>
          </a:blip>
          <a:srcRect l="-630638" t="-3391" r="-630829" b="-130003"/>
          <a:stretch/>
        </p:blipFill>
        <p:spPr>
          <a:xfrm>
            <a:off x="6265863" y="1938338"/>
            <a:ext cx="2525712" cy="1812925"/>
          </a:xfrm>
          <a:ln w="3175">
            <a:solidFill>
              <a:schemeClr val="tx1"/>
            </a:solidFill>
          </a:ln>
        </p:spPr>
      </p:pic>
      <p:pic>
        <p:nvPicPr>
          <p:cNvPr id="27" name="Picture Placeholder 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55417" t="-18125" r="-57598" b="-176140"/>
          <a:stretch/>
        </p:blipFill>
        <p:spPr>
          <a:xfrm>
            <a:off x="528566" y="1928190"/>
            <a:ext cx="2526061" cy="1812789"/>
          </a:xfrm>
          <a:ln w="3175">
            <a:solidFill>
              <a:schemeClr val="tx1"/>
            </a:solidFill>
          </a:ln>
        </p:spPr>
      </p:pic>
      <p:pic>
        <p:nvPicPr>
          <p:cNvPr id="31" name="Picture Placeholder 17"/>
          <p:cNvPicPr>
            <a:picLocks noGrp="1" noChangeAspect="1"/>
          </p:cNvPicPr>
          <p:nvPr>
            <p:ph type="pic" sz="quarter" idx="28"/>
          </p:nvPr>
        </p:nvPicPr>
        <p:blipFill rotWithShape="1">
          <a:blip r:embed="rId5" cstate="screen">
            <a:extLst>
              <a:ext uri="{28A0092B-C50C-407E-A947-70E740481C1C}">
                <a14:useLocalDpi xmlns:a14="http://schemas.microsoft.com/office/drawing/2010/main"/>
              </a:ext>
            </a:extLst>
          </a:blip>
          <a:srcRect l="-266379" t="-7887" r="-275428" b="-137313"/>
          <a:stretch/>
        </p:blipFill>
        <p:spPr>
          <a:xfrm>
            <a:off x="6283324" y="4084982"/>
            <a:ext cx="2526061" cy="1812789"/>
          </a:xfrm>
          <a:ln w="3175">
            <a:solidFill>
              <a:schemeClr val="tx1"/>
            </a:solidFill>
          </a:ln>
        </p:spPr>
      </p:pic>
      <p:pic>
        <p:nvPicPr>
          <p:cNvPr id="32" name="Picture Placeholder 16"/>
          <p:cNvPicPr>
            <a:picLocks noGrp="1" noChangeAspect="1"/>
          </p:cNvPicPr>
          <p:nvPr>
            <p:ph type="pic" sz="quarter" idx="29"/>
          </p:nvPr>
        </p:nvPicPr>
        <p:blipFill rotWithShape="1">
          <a:blip r:embed="rId6" cstate="screen">
            <a:extLst>
              <a:ext uri="{28A0092B-C50C-407E-A947-70E740481C1C}">
                <a14:useLocalDpi xmlns:a14="http://schemas.microsoft.com/office/drawing/2010/main"/>
              </a:ext>
            </a:extLst>
          </a:blip>
          <a:srcRect l="-44635" t="-6395" r="-47662" b="-136341"/>
          <a:stretch/>
        </p:blipFill>
        <p:spPr>
          <a:xfrm>
            <a:off x="3410917" y="4084982"/>
            <a:ext cx="2526061" cy="1812789"/>
          </a:xfrm>
          <a:ln w="3175">
            <a:solidFill>
              <a:schemeClr val="tx1"/>
            </a:solidFill>
          </a:ln>
        </p:spPr>
      </p:pic>
      <p:pic>
        <p:nvPicPr>
          <p:cNvPr id="33" name="Picture Placeholder 15"/>
          <p:cNvPicPr>
            <a:picLocks noGrp="1" noChangeAspect="1"/>
          </p:cNvPicPr>
          <p:nvPr>
            <p:ph type="pic" sz="quarter" idx="30"/>
          </p:nvPr>
        </p:nvPicPr>
        <p:blipFill rotWithShape="1">
          <a:blip r:embed="rId7" cstate="screen">
            <a:extLst>
              <a:ext uri="{28A0092B-C50C-407E-A947-70E740481C1C}">
                <a14:useLocalDpi xmlns:a14="http://schemas.microsoft.com/office/drawing/2010/main"/>
              </a:ext>
            </a:extLst>
          </a:blip>
          <a:srcRect l="-118583" t="-4727" r="-114506" b="-134204"/>
          <a:stretch/>
        </p:blipFill>
        <p:spPr>
          <a:xfrm>
            <a:off x="548445" y="4084982"/>
            <a:ext cx="2526061" cy="1812789"/>
          </a:xfrm>
          <a:ln w="3175">
            <a:solidFill>
              <a:schemeClr val="tx1"/>
            </a:solidFill>
          </a:ln>
        </p:spPr>
      </p:pic>
      <p:sp>
        <p:nvSpPr>
          <p:cNvPr id="36" name="Text Box 5"/>
          <p:cNvSpPr txBox="1">
            <a:spLocks noChangeArrowheads="1"/>
          </p:cNvSpPr>
          <p:nvPr/>
        </p:nvSpPr>
        <p:spPr bwMode="auto">
          <a:xfrm>
            <a:off x="1263690" y="2723626"/>
            <a:ext cx="105028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s-ES_tradnl" sz="1400" dirty="0">
                <a:solidFill>
                  <a:schemeClr val="tx1"/>
                </a:solidFill>
                <a:cs typeface="+mn-cs"/>
              </a:rPr>
              <a:t>Alimentos</a:t>
            </a:r>
            <a:endParaRPr lang="es-ES_tradnl" sz="2400" b="0" dirty="0">
              <a:solidFill>
                <a:schemeClr val="tx1"/>
              </a:solidFill>
              <a:latin typeface="Times" charset="0"/>
              <a:cs typeface="+mn-cs"/>
            </a:endParaRPr>
          </a:p>
        </p:txBody>
      </p:sp>
      <p:sp>
        <p:nvSpPr>
          <p:cNvPr id="37" name="Text Box 5"/>
          <p:cNvSpPr txBox="1">
            <a:spLocks noChangeArrowheads="1"/>
          </p:cNvSpPr>
          <p:nvPr/>
        </p:nvSpPr>
        <p:spPr bwMode="auto">
          <a:xfrm>
            <a:off x="4262915" y="2724046"/>
            <a:ext cx="800219"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A</a:t>
            </a:r>
          </a:p>
          <a:p>
            <a:pPr algn="ctr">
              <a:lnSpc>
                <a:spcPct val="80000"/>
              </a:lnSpc>
              <a:defRPr/>
            </a:pPr>
            <a:r>
              <a:rPr lang="es-ES_tradnl" sz="1400" dirty="0">
                <a:solidFill>
                  <a:schemeClr val="tx1"/>
                </a:solidFill>
                <a:cs typeface="+mn-cs"/>
              </a:rPr>
              <a:t>Acidez</a:t>
            </a:r>
            <a:endParaRPr lang="es-ES_tradnl" sz="2400" b="0" dirty="0">
              <a:solidFill>
                <a:schemeClr val="tx1"/>
              </a:solidFill>
              <a:latin typeface="Times" charset="0"/>
              <a:cs typeface="+mn-cs"/>
            </a:endParaRPr>
          </a:p>
        </p:txBody>
      </p:sp>
      <p:sp>
        <p:nvSpPr>
          <p:cNvPr id="38" name="Text Box 5"/>
          <p:cNvSpPr txBox="1">
            <a:spLocks noChangeArrowheads="1"/>
          </p:cNvSpPr>
          <p:nvPr/>
        </p:nvSpPr>
        <p:spPr bwMode="auto">
          <a:xfrm>
            <a:off x="6897598" y="2741439"/>
            <a:ext cx="1261884"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s-ES_tradnl" sz="1400" dirty="0">
                <a:solidFill>
                  <a:schemeClr val="tx1"/>
                </a:solidFill>
                <a:cs typeface="+mn-cs"/>
              </a:rPr>
              <a:t>Temperatura</a:t>
            </a:r>
            <a:endParaRPr lang="es-ES_tradnl" sz="2400" b="0" dirty="0">
              <a:solidFill>
                <a:schemeClr val="tx1"/>
              </a:solidFill>
              <a:latin typeface="Times" charset="0"/>
              <a:cs typeface="+mn-cs"/>
            </a:endParaRPr>
          </a:p>
        </p:txBody>
      </p:sp>
      <p:sp>
        <p:nvSpPr>
          <p:cNvPr id="39" name="Text Box 5"/>
          <p:cNvSpPr txBox="1">
            <a:spLocks noChangeArrowheads="1"/>
          </p:cNvSpPr>
          <p:nvPr/>
        </p:nvSpPr>
        <p:spPr bwMode="auto">
          <a:xfrm>
            <a:off x="1403691" y="4885492"/>
            <a:ext cx="817789"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s-ES_tradnl" sz="1400" dirty="0">
                <a:solidFill>
                  <a:schemeClr val="tx1"/>
                </a:solidFill>
                <a:cs typeface="+mn-cs"/>
              </a:rPr>
              <a:t>Tiempo</a:t>
            </a:r>
            <a:endParaRPr lang="es-ES_tradnl" sz="2400" b="0" dirty="0">
              <a:solidFill>
                <a:schemeClr val="tx1"/>
              </a:solidFill>
              <a:latin typeface="Times" charset="0"/>
              <a:cs typeface="+mn-cs"/>
            </a:endParaRPr>
          </a:p>
        </p:txBody>
      </p:sp>
      <p:sp>
        <p:nvSpPr>
          <p:cNvPr id="40" name="Text Box 5"/>
          <p:cNvSpPr txBox="1">
            <a:spLocks noChangeArrowheads="1"/>
          </p:cNvSpPr>
          <p:nvPr/>
        </p:nvSpPr>
        <p:spPr bwMode="auto">
          <a:xfrm>
            <a:off x="4225660" y="4882604"/>
            <a:ext cx="899606"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O</a:t>
            </a:r>
          </a:p>
          <a:p>
            <a:pPr algn="ctr">
              <a:lnSpc>
                <a:spcPct val="80000"/>
              </a:lnSpc>
              <a:defRPr/>
            </a:pPr>
            <a:r>
              <a:rPr lang="es-ES_tradnl" sz="1400" dirty="0">
                <a:solidFill>
                  <a:schemeClr val="tx1"/>
                </a:solidFill>
                <a:cs typeface="+mn-cs"/>
              </a:rPr>
              <a:t>Oxígeno</a:t>
            </a:r>
            <a:endParaRPr lang="es-ES_tradnl" sz="2400" b="0" dirty="0">
              <a:solidFill>
                <a:schemeClr val="tx1"/>
              </a:solidFill>
              <a:latin typeface="Times" charset="0"/>
              <a:cs typeface="+mn-cs"/>
            </a:endParaRPr>
          </a:p>
        </p:txBody>
      </p:sp>
      <p:sp>
        <p:nvSpPr>
          <p:cNvPr id="41" name="Text Box 5"/>
          <p:cNvSpPr txBox="1">
            <a:spLocks noChangeArrowheads="1"/>
          </p:cNvSpPr>
          <p:nvPr/>
        </p:nvSpPr>
        <p:spPr bwMode="auto">
          <a:xfrm>
            <a:off x="7046056" y="4888168"/>
            <a:ext cx="1000595"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M</a:t>
            </a:r>
          </a:p>
          <a:p>
            <a:pPr algn="ctr">
              <a:lnSpc>
                <a:spcPct val="80000"/>
              </a:lnSpc>
              <a:defRPr/>
            </a:pPr>
            <a:r>
              <a:rPr lang="es-ES_tradnl" sz="1400" dirty="0">
                <a:solidFill>
                  <a:schemeClr val="tx1"/>
                </a:solidFill>
                <a:cs typeface="+mn-cs"/>
              </a:rPr>
              <a:t>Humedad</a:t>
            </a:r>
            <a:endParaRPr lang="es-ES_tradnl" sz="2400" b="0" dirty="0">
              <a:solidFill>
                <a:schemeClr val="tx1"/>
              </a:solidFill>
              <a:latin typeface="Times" charset="0"/>
              <a:cs typeface="+mn-cs"/>
            </a:endParaRPr>
          </a:p>
        </p:txBody>
      </p:sp>
      <p:pic>
        <p:nvPicPr>
          <p:cNvPr id="42" name="Picture Placeholder 11"/>
          <p:cNvPicPr>
            <a:picLocks noGrp="1" noChangeAspect="1"/>
          </p:cNvPicPr>
          <p:nvPr>
            <p:ph type="pic" sz="quarter" idx="26"/>
          </p:nvPr>
        </p:nvPicPr>
        <p:blipFill rotWithShape="1">
          <a:blip r:embed="rId8" cstate="screen">
            <a:extLst>
              <a:ext uri="{28A0092B-C50C-407E-A947-70E740481C1C}">
                <a14:useLocalDpi xmlns:a14="http://schemas.microsoft.com/office/drawing/2010/main"/>
              </a:ext>
            </a:extLst>
          </a:blip>
          <a:srcRect l="-12890" t="-41935" r="-12003" b="-241766"/>
          <a:stretch/>
        </p:blipFill>
        <p:spPr>
          <a:xfrm>
            <a:off x="3399993" y="1939183"/>
            <a:ext cx="2526061" cy="1812789"/>
          </a:xfrm>
          <a:noFill/>
          <a:ln w="3175">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18"/>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 </a:t>
            </a:r>
            <a:endParaRPr lang="es-ES_tradnl" dirty="0">
              <a:latin typeface="Arial Narrow" charset="0"/>
              <a:cs typeface="+mj-cs"/>
            </a:endParaRPr>
          </a:p>
        </p:txBody>
      </p:sp>
      <p:sp>
        <p:nvSpPr>
          <p:cNvPr id="47107"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Alimentos:</a:t>
            </a:r>
          </a:p>
          <a:p>
            <a:pPr lvl="1">
              <a:spcAft>
                <a:spcPts val="0"/>
              </a:spcAft>
              <a:buFont typeface="Wingdings"/>
              <a:buChar char="l"/>
            </a:pPr>
            <a:r>
              <a:rPr lang="es-ES_tradnl" dirty="0">
                <a:ea typeface="ＭＳ Ｐゴシック"/>
                <a:cs typeface="ＭＳ Ｐゴシック"/>
              </a:rPr>
              <a:t>La mayoría de las bacterias necesitan nutrientes para sobrevivir.</a:t>
            </a:r>
          </a:p>
          <a:p>
            <a:pPr lvl="1">
              <a:spcAft>
                <a:spcPts val="0"/>
              </a:spcAft>
              <a:buFont typeface="Wingdings"/>
              <a:buChar char="l"/>
            </a:pPr>
            <a:r>
              <a:rPr lang="es-ES_tradnl" dirty="0">
                <a:ea typeface="ＭＳ Ｐゴシック"/>
                <a:cs typeface="ＭＳ Ｐゴシック"/>
              </a:rPr>
              <a:t>Los alimentos TCS fomentan el crecimiento de bacterias mejor que otros tipos de alimentos.</a:t>
            </a:r>
          </a:p>
          <a:p>
            <a:pPr marL="1408176" lvl="2">
              <a:spcAft>
                <a:spcPts val="0"/>
              </a:spcAft>
              <a:buNone/>
            </a:pPr>
            <a:endParaRPr lang="es-ES" dirty="0"/>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2-13</a:t>
            </a:r>
          </a:p>
        </p:txBody>
      </p:sp>
      <p:pic>
        <p:nvPicPr>
          <p:cNvPr id="10"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7063" t="-7139" r="-7063" b="-112507"/>
          <a:stretch/>
        </p:blipFill>
        <p:spPr>
          <a:xfrm>
            <a:off x="6523038" y="1243013"/>
            <a:ext cx="2103437" cy="2103120"/>
          </a:xfrm>
          <a:ln w="3175">
            <a:solidFill>
              <a:schemeClr val="tx1"/>
            </a:solidFill>
          </a:ln>
        </p:spPr>
      </p:pic>
      <p:sp>
        <p:nvSpPr>
          <p:cNvPr id="12" name="Text Box 5"/>
          <p:cNvSpPr txBox="1">
            <a:spLocks noChangeArrowheads="1"/>
          </p:cNvSpPr>
          <p:nvPr/>
        </p:nvSpPr>
        <p:spPr bwMode="auto">
          <a:xfrm>
            <a:off x="7049612" y="2330749"/>
            <a:ext cx="105028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s-ES_tradnl" sz="1400" dirty="0">
                <a:solidFill>
                  <a:schemeClr val="tx1"/>
                </a:solidFill>
                <a:cs typeface="+mn-cs"/>
              </a:rPr>
              <a:t>Alimentos</a:t>
            </a:r>
            <a:endParaRPr lang="es-ES_tradnl" sz="2400" b="0" dirty="0">
              <a:solidFill>
                <a:schemeClr val="tx1"/>
              </a:solidFill>
              <a:latin typeface="Times" charset="0"/>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031"/>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48130" name="Rectangle 3"/>
          <p:cNvSpPr>
            <a:spLocks noGrp="1" noChangeArrowheads="1"/>
          </p:cNvSpPr>
          <p:nvPr>
            <p:ph idx="1"/>
          </p:nvPr>
        </p:nvSpPr>
        <p:spPr>
          <a:xfrm>
            <a:off x="409575" y="1143000"/>
            <a:ext cx="4937125" cy="4983163"/>
          </a:xfrm>
        </p:spPr>
        <p:txBody>
          <a:bodyPr/>
          <a:lstStyle/>
          <a:p>
            <a:pPr marL="0" indent="0">
              <a:spcBef>
                <a:spcPts val="0"/>
              </a:spcBef>
              <a:spcAft>
                <a:spcPts val="0"/>
              </a:spcAft>
            </a:pPr>
            <a:r>
              <a:rPr lang="es-ES_tradnl" dirty="0">
                <a:ea typeface="ＭＳ Ｐゴシック"/>
              </a:rPr>
              <a:t>Acidez:</a:t>
            </a:r>
          </a:p>
          <a:p>
            <a:pPr lvl="1">
              <a:spcAft>
                <a:spcPts val="0"/>
              </a:spcAft>
              <a:buFont typeface="Wingdings"/>
              <a:buChar char="l"/>
            </a:pPr>
            <a:r>
              <a:rPr lang="es-ES_tradnl" dirty="0">
                <a:ea typeface="ＭＳ Ｐゴシック"/>
                <a:cs typeface="ＭＳ Ｐゴシック"/>
              </a:rPr>
              <a:t>Las bacterias crecen mejor en alimentos que contienen poco o nada de ácido.</a:t>
            </a:r>
            <a:endParaRPr lang="es-ES_tradnl" dirty="0"/>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2-14</a:t>
            </a:r>
          </a:p>
        </p:txBody>
      </p:sp>
      <p:sp>
        <p:nvSpPr>
          <p:cNvPr id="9" name="Text Box 5"/>
          <p:cNvSpPr txBox="1">
            <a:spLocks noChangeArrowheads="1"/>
          </p:cNvSpPr>
          <p:nvPr/>
        </p:nvSpPr>
        <p:spPr bwMode="auto">
          <a:xfrm>
            <a:off x="7173913" y="2336586"/>
            <a:ext cx="800100"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A</a:t>
            </a:r>
          </a:p>
          <a:p>
            <a:pPr algn="ctr" fontAlgn="base">
              <a:lnSpc>
                <a:spcPct val="80000"/>
              </a:lnSpc>
              <a:spcBef>
                <a:spcPct val="0"/>
              </a:spcBef>
              <a:spcAft>
                <a:spcPct val="0"/>
              </a:spcAft>
              <a:defRPr/>
            </a:pPr>
            <a:r>
              <a:rPr lang="es-ES_tradnl" sz="1400" dirty="0">
                <a:solidFill>
                  <a:srgbClr val="000000"/>
                </a:solidFill>
              </a:rPr>
              <a:t>Acidez</a:t>
            </a:r>
            <a:endParaRPr lang="es-ES_tradnl" sz="2400" b="0" dirty="0">
              <a:solidFill>
                <a:srgbClr val="000000"/>
              </a:solidFill>
              <a:latin typeface="Times" charset="0"/>
            </a:endParaRPr>
          </a:p>
        </p:txBody>
      </p:sp>
      <p:pic>
        <p:nvPicPr>
          <p:cNvPr id="12"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6496" t="-88346" r="-6582" b="-295634"/>
          <a:stretch/>
        </p:blipFill>
        <p:spPr>
          <a:xfrm>
            <a:off x="6523071" y="1291895"/>
            <a:ext cx="2103437" cy="2103120"/>
          </a:xfrm>
          <a:ln w="3175">
            <a:solidFill>
              <a:schemeClr val="tx1"/>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2"/>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49154" name="Rectangle 3"/>
          <p:cNvSpPr>
            <a:spLocks noGrp="1" noChangeArrowheads="1"/>
          </p:cNvSpPr>
          <p:nvPr>
            <p:ph idx="1"/>
          </p:nvPr>
        </p:nvSpPr>
        <p:spPr>
          <a:noFill/>
        </p:spPr>
        <p:txBody>
          <a:bodyPr/>
          <a:lstStyle/>
          <a:p>
            <a:pPr marL="0" indent="0">
              <a:spcBef>
                <a:spcPts val="0"/>
              </a:spcBef>
              <a:spcAft>
                <a:spcPts val="0"/>
              </a:spcAft>
            </a:pPr>
            <a:r>
              <a:rPr lang="es-ES_tradnl" dirty="0">
                <a:ea typeface="ＭＳ Ｐゴシック"/>
              </a:rPr>
              <a:t>Temperatura:</a:t>
            </a:r>
          </a:p>
          <a:p>
            <a:pPr lvl="1">
              <a:spcAft>
                <a:spcPts val="0"/>
              </a:spcAft>
              <a:buFont typeface="Wingdings"/>
              <a:buChar char="l"/>
            </a:pPr>
            <a:r>
              <a:rPr lang="es-ES_tradnl" dirty="0">
                <a:ea typeface="ＭＳ Ｐゴシック"/>
                <a:cs typeface="ＭＳ Ｐゴシック"/>
              </a:rPr>
              <a:t>Las bacterias crecen rápido a temperaturas entre </a:t>
            </a:r>
            <a:r>
              <a:rPr lang="es-ES_tradnl" dirty="0">
                <a:solidFill>
                  <a:srgbClr val="000000"/>
                </a:solidFill>
                <a:ea typeface="ＭＳ Ｐゴシック"/>
                <a:cs typeface="ＭＳ Ｐゴシック"/>
              </a:rPr>
              <a:t>41ºF y 135ºF (5ºC y 57ºC).</a:t>
            </a:r>
          </a:p>
          <a:p>
            <a:pPr lvl="2">
              <a:spcAft>
                <a:spcPts val="0"/>
              </a:spcAft>
              <a:buFont typeface="Courier New"/>
              <a:buChar char="o"/>
            </a:pPr>
            <a:r>
              <a:rPr lang="es-ES_tradnl" dirty="0">
                <a:ea typeface="ＭＳ Ｐゴシック"/>
                <a:cs typeface="ＭＳ Ｐゴシック"/>
              </a:rPr>
              <a:t>Este intervalo se conoce como "zona de temperatura de peligro"</a:t>
            </a:r>
          </a:p>
          <a:p>
            <a:pPr lvl="1">
              <a:spcAft>
                <a:spcPts val="0"/>
              </a:spcAft>
              <a:buFont typeface="Wingdings"/>
              <a:buChar char="l"/>
            </a:pPr>
            <a:r>
              <a:rPr lang="es-ES_tradnl" dirty="0">
                <a:solidFill>
                  <a:srgbClr val="000000"/>
                </a:solidFill>
                <a:ea typeface="ＭＳ Ｐゴシック"/>
                <a:cs typeface="ＭＳ Ｐゴシック"/>
              </a:rPr>
              <a:t>El crecimiento de bacterias es muy limitado cuando los alimentos se mantienen arriba o abajo de la zona de temperatura de peligro.</a:t>
            </a:r>
            <a:endParaRPr lang="es-ES_tradnl" dirty="0">
              <a:ea typeface="ＭＳ Ｐゴシック"/>
              <a:cs typeface="ＭＳ Ｐゴシック"/>
            </a:endParaRP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2-15</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53356" t="-6825" r="-353356" b="-98615"/>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6943725" y="2336588"/>
            <a:ext cx="1262063"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s-ES_tradnl" sz="1400" dirty="0">
                <a:solidFill>
                  <a:srgbClr val="000000"/>
                </a:solidFill>
              </a:rPr>
              <a:t>Temperatura</a:t>
            </a:r>
            <a:endParaRPr lang="es-ES_tradnl" sz="2400" b="0" dirty="0">
              <a:solidFill>
                <a:srgbClr val="000000"/>
              </a:solidFill>
              <a:latin typeface="Times"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s-ES" dirty="0">
                <a:latin typeface="Arial Narrow" charset="0"/>
                <a:cs typeface="+mj-cs"/>
              </a:rPr>
              <a:t>Obstáculos para la seguridad de los alimentos </a:t>
            </a:r>
            <a:endParaRPr lang="en-US" dirty="0">
              <a:latin typeface="Arial Narrow" charset="0"/>
              <a:cs typeface="+mj-cs"/>
            </a:endParaRPr>
          </a:p>
        </p:txBody>
      </p:sp>
      <p:sp>
        <p:nvSpPr>
          <p:cNvPr id="16387" name="Rectangle 3"/>
          <p:cNvSpPr>
            <a:spLocks noGrp="1" noChangeArrowheads="1"/>
          </p:cNvSpPr>
          <p:nvPr>
            <p:ph idx="1"/>
          </p:nvPr>
        </p:nvSpPr>
        <p:spPr/>
        <p:txBody>
          <a:bodyPr/>
          <a:lstStyle/>
          <a:p>
            <a:pPr marL="0" indent="0" eaLnBrk="1" hangingPunct="1">
              <a:defRPr/>
            </a:pPr>
            <a:r>
              <a:rPr lang="es-US" dirty="0">
                <a:latin typeface="Arial Narrow" charset="0"/>
              </a:rPr>
              <a:t>Los obstáculos incluyen:</a:t>
            </a:r>
          </a:p>
          <a:p>
            <a:pPr lvl="1" eaLnBrk="1" hangingPunct="1">
              <a:defRPr/>
            </a:pPr>
            <a:r>
              <a:rPr lang="es-US" dirty="0">
                <a:latin typeface="Arial Narrow" charset="0"/>
              </a:rPr>
              <a:t>Tiempo </a:t>
            </a:r>
          </a:p>
          <a:p>
            <a:pPr lvl="1" eaLnBrk="1" hangingPunct="1">
              <a:defRPr/>
            </a:pPr>
            <a:r>
              <a:rPr lang="es-US" dirty="0">
                <a:latin typeface="Arial Narrow" charset="0"/>
              </a:rPr>
              <a:t>Idioma y cultura</a:t>
            </a:r>
          </a:p>
          <a:p>
            <a:pPr lvl="1" eaLnBrk="1" hangingPunct="1">
              <a:defRPr/>
            </a:pPr>
            <a:r>
              <a:rPr lang="es-US" dirty="0">
                <a:latin typeface="Arial Narrow" charset="0"/>
              </a:rPr>
              <a:t>Alfabetización y educación</a:t>
            </a:r>
          </a:p>
          <a:p>
            <a:pPr lvl="1" eaLnBrk="1" hangingPunct="1">
              <a:defRPr/>
            </a:pPr>
            <a:r>
              <a:rPr lang="es-US" dirty="0">
                <a:latin typeface="Arial Narrow" charset="0"/>
              </a:rPr>
              <a:t>Patógenos</a:t>
            </a:r>
          </a:p>
          <a:p>
            <a:pPr lvl="1" eaLnBrk="1" hangingPunct="1">
              <a:defRPr/>
            </a:pPr>
            <a:r>
              <a:rPr lang="es-US" dirty="0">
                <a:latin typeface="Arial Narrow" charset="0"/>
              </a:rPr>
              <a:t>Proveedores no aprobados</a:t>
            </a:r>
          </a:p>
          <a:p>
            <a:pPr lvl="1" eaLnBrk="1" hangingPunct="1">
              <a:defRPr/>
            </a:pPr>
            <a:r>
              <a:rPr lang="es-US" dirty="0">
                <a:latin typeface="Arial Narrow" charset="0"/>
              </a:rPr>
              <a:t>Clientes de alto riesgo</a:t>
            </a:r>
          </a:p>
          <a:p>
            <a:pPr lvl="1" eaLnBrk="1" hangingPunct="1">
              <a:defRPr/>
            </a:pPr>
            <a:r>
              <a:rPr lang="es-US" dirty="0">
                <a:latin typeface="Arial Narrow" charset="0"/>
              </a:rPr>
              <a:t>Pérdida de empleados</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1-4</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pic>
        <p:nvPicPr>
          <p:cNvPr id="14"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055"/>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2" name="Content Placeholder 1"/>
          <p:cNvSpPr>
            <a:spLocks noGrp="1"/>
          </p:cNvSpPr>
          <p:nvPr>
            <p:ph idx="1"/>
          </p:nvPr>
        </p:nvSpPr>
        <p:spPr>
          <a:xfrm>
            <a:off x="400050" y="1203973"/>
            <a:ext cx="5339375" cy="4983163"/>
          </a:xfrm>
        </p:spPr>
        <p:txBody>
          <a:bodyPr/>
          <a:lstStyle/>
          <a:p>
            <a:pPr>
              <a:spcBef>
                <a:spcPts val="2880"/>
              </a:spcBef>
            </a:pPr>
            <a:r>
              <a:rPr lang="es-ES_tradnl" dirty="0"/>
              <a:t>Tiempo:</a:t>
            </a:r>
          </a:p>
          <a:p>
            <a:pPr lvl="1">
              <a:buFont typeface="Wingdings"/>
              <a:buChar char="l"/>
            </a:pPr>
            <a:r>
              <a:rPr lang="es-ES_tradnl" dirty="0"/>
              <a:t>Las bacterias necesitan tiempo para crecer.</a:t>
            </a:r>
          </a:p>
          <a:p>
            <a:pPr lvl="1">
              <a:buFont typeface="Wingdings"/>
              <a:buChar char="l"/>
            </a:pPr>
            <a:r>
              <a:rPr lang="es-ES_tradnl" dirty="0"/>
              <a:t>Entre más tiempo pasan las bacterias en la zona de temperatura de peligro, mayor es su oportunidad de llegar a niveles peligrosos.</a:t>
            </a:r>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2-16</a:t>
            </a:r>
          </a:p>
        </p:txBody>
      </p:sp>
      <p:pic>
        <p:nvPicPr>
          <p:cNvPr id="9"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51492" t="-5547" r="-51492" b="-97437"/>
          <a:stretch/>
        </p:blipFill>
        <p:spPr>
          <a:xfrm>
            <a:off x="6523038" y="1243013"/>
            <a:ext cx="2103437" cy="2103120"/>
          </a:xfrm>
          <a:ln w="3175">
            <a:solidFill>
              <a:schemeClr val="tx1"/>
            </a:solidFill>
          </a:ln>
        </p:spPr>
      </p:pic>
      <p:sp>
        <p:nvSpPr>
          <p:cNvPr id="10" name="Text Box 5"/>
          <p:cNvSpPr txBox="1">
            <a:spLocks noChangeArrowheads="1"/>
          </p:cNvSpPr>
          <p:nvPr/>
        </p:nvSpPr>
        <p:spPr bwMode="auto">
          <a:xfrm>
            <a:off x="7165862" y="2336586"/>
            <a:ext cx="817789"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s-ES_tradnl" sz="1400" dirty="0">
                <a:solidFill>
                  <a:srgbClr val="000000"/>
                </a:solidFill>
              </a:rPr>
              <a:t>Tiempo</a:t>
            </a:r>
            <a:endParaRPr lang="es-ES_tradnl" sz="2400" b="0" dirty="0">
              <a:solidFill>
                <a:srgbClr val="000000"/>
              </a:solidFill>
              <a:latin typeface="Times"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055"/>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51202"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Oxígeno:</a:t>
            </a:r>
          </a:p>
          <a:p>
            <a:pPr lvl="1">
              <a:spcAft>
                <a:spcPts val="0"/>
              </a:spcAft>
              <a:buFont typeface="Wingdings"/>
              <a:buChar char="l"/>
            </a:pPr>
            <a:r>
              <a:rPr lang="es-ES" dirty="0">
                <a:solidFill>
                  <a:srgbClr val="000000"/>
                </a:solidFill>
                <a:ea typeface="ＭＳ Ｐゴシック"/>
                <a:cs typeface="ＭＳ Ｐゴシック"/>
              </a:rPr>
              <a:t>Algunas bacterias necesitan oxígeno para crecer.</a:t>
            </a:r>
          </a:p>
          <a:p>
            <a:pPr lvl="1">
              <a:spcAft>
                <a:spcPts val="0"/>
              </a:spcAft>
              <a:buFont typeface="Wingdings"/>
              <a:buChar char="l"/>
            </a:pPr>
            <a:r>
              <a:rPr lang="es-ES" dirty="0">
                <a:solidFill>
                  <a:srgbClr val="000000"/>
                </a:solidFill>
                <a:ea typeface="ＭＳ Ｐゴシック"/>
                <a:cs typeface="ＭＳ Ｐゴシック"/>
              </a:rPr>
              <a:t>Otras bacterias sólo crecen cuando no hay oxígeno presente.</a:t>
            </a: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2-17</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4678" t="-5029" r="-4678" b="-87286"/>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24954" y="2336584"/>
            <a:ext cx="899606"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O</a:t>
            </a:r>
          </a:p>
          <a:p>
            <a:pPr algn="ctr" fontAlgn="base">
              <a:lnSpc>
                <a:spcPct val="80000"/>
              </a:lnSpc>
              <a:spcBef>
                <a:spcPct val="0"/>
              </a:spcBef>
              <a:spcAft>
                <a:spcPct val="0"/>
              </a:spcAft>
              <a:defRPr/>
            </a:pPr>
            <a:r>
              <a:rPr lang="es-ES_tradnl" sz="1400" dirty="0">
                <a:solidFill>
                  <a:srgbClr val="000000"/>
                </a:solidFill>
              </a:rPr>
              <a:t>Oxígeno</a:t>
            </a:r>
            <a:endParaRPr lang="es-ES_tradnl" sz="2400" b="0" dirty="0">
              <a:solidFill>
                <a:srgbClr val="000000"/>
              </a:solidFill>
              <a:latin typeface="Times"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5"/>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52226" name="Rectangle 4"/>
          <p:cNvSpPr>
            <a:spLocks noGrp="1" noChangeArrowheads="1"/>
          </p:cNvSpPr>
          <p:nvPr>
            <p:ph idx="1"/>
          </p:nvPr>
        </p:nvSpPr>
        <p:spPr/>
        <p:txBody>
          <a:bodyPr/>
          <a:lstStyle/>
          <a:p>
            <a:pPr marL="0" indent="0">
              <a:spcBef>
                <a:spcPts val="0"/>
              </a:spcBef>
              <a:spcAft>
                <a:spcPts val="0"/>
              </a:spcAft>
            </a:pPr>
            <a:r>
              <a:rPr lang="es-ES" dirty="0">
                <a:ea typeface="ＭＳ Ｐゴシック"/>
              </a:rPr>
              <a:t>Humedad:</a:t>
            </a:r>
          </a:p>
          <a:p>
            <a:pPr lvl="1">
              <a:spcAft>
                <a:spcPts val="0"/>
              </a:spcAft>
              <a:buFont typeface="Wingdings"/>
              <a:buChar char="l"/>
            </a:pPr>
            <a:r>
              <a:rPr lang="es-ES" dirty="0">
                <a:solidFill>
                  <a:srgbClr val="000000"/>
                </a:solidFill>
                <a:ea typeface="ＭＳ Ｐゴシック"/>
                <a:cs typeface="ＭＳ Ｐゴシック"/>
              </a:rPr>
              <a:t>Las bacterias crecen bien en alimentos con altos niveles de humedad.</a:t>
            </a:r>
          </a:p>
          <a:p>
            <a:pPr lvl="1">
              <a:spcAft>
                <a:spcPts val="0"/>
              </a:spcAft>
              <a:buFont typeface="Wingdings"/>
              <a:buChar char="l"/>
            </a:pPr>
            <a:r>
              <a:rPr lang="es-ES" dirty="0">
                <a:solidFill>
                  <a:srgbClr val="000000"/>
                </a:solidFill>
                <a:ea typeface="ＭＳ Ｐゴシック"/>
                <a:cs typeface="ＭＳ Ｐゴシック"/>
              </a:rPr>
              <a:t>a</a:t>
            </a:r>
            <a:r>
              <a:rPr lang="es-ES" sz="1400" dirty="0">
                <a:solidFill>
                  <a:srgbClr val="000000"/>
                </a:solidFill>
                <a:ea typeface="ＭＳ Ｐゴシック"/>
                <a:cs typeface="ＭＳ Ｐゴシック"/>
              </a:rPr>
              <a:t>w</a:t>
            </a:r>
            <a:r>
              <a:rPr lang="es-ES" dirty="0">
                <a:solidFill>
                  <a:srgbClr val="000000"/>
                </a:solidFill>
                <a:ea typeface="ＭＳ Ｐゴシック"/>
                <a:cs typeface="ＭＳ Ｐゴシック"/>
              </a:rPr>
              <a:t> = actividad del agua, la cantidad de humedad disponible en los alimentos para el crecimiento de las bacterias.</a:t>
            </a:r>
          </a:p>
          <a:p>
            <a:pPr lvl="1">
              <a:spcAft>
                <a:spcPts val="0"/>
              </a:spcAft>
              <a:buFont typeface="Wingdings"/>
              <a:buChar char="l"/>
            </a:pPr>
            <a:r>
              <a:rPr lang="es-ES" dirty="0">
                <a:solidFill>
                  <a:srgbClr val="000000"/>
                </a:solidFill>
                <a:ea typeface="ＭＳ Ｐゴシック"/>
                <a:cs typeface="ＭＳ Ｐゴシック"/>
              </a:rPr>
              <a:t>a</a:t>
            </a:r>
            <a:r>
              <a:rPr lang="es-ES" sz="1400" dirty="0">
                <a:solidFill>
                  <a:srgbClr val="000000"/>
                </a:solidFill>
                <a:ea typeface="ＭＳ Ｐゴシック"/>
                <a:cs typeface="ＭＳ Ｐゴシック"/>
              </a:rPr>
              <a:t>w</a:t>
            </a:r>
            <a:r>
              <a:rPr lang="es-ES" dirty="0">
                <a:solidFill>
                  <a:srgbClr val="000000"/>
                </a:solidFill>
                <a:ea typeface="ＭＳ Ｐゴシック"/>
                <a:cs typeface="ＭＳ Ｐゴシック"/>
              </a:rPr>
              <a:t> va de 0.0 a 1.0.</a:t>
            </a:r>
          </a:p>
          <a:p>
            <a:pPr lvl="1">
              <a:spcAft>
                <a:spcPts val="0"/>
              </a:spcAft>
              <a:buFont typeface="Wingdings"/>
              <a:buChar char="l"/>
            </a:pPr>
            <a:r>
              <a:rPr lang="es-ES" dirty="0">
                <a:solidFill>
                  <a:srgbClr val="000000"/>
                </a:solidFill>
                <a:ea typeface="ＭＳ Ｐゴシック"/>
                <a:cs typeface="ＭＳ Ｐゴシック"/>
              </a:rPr>
              <a:t>El agua tiene una actividad del agua de 1.0.</a:t>
            </a: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2-18</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43110" t="-7172" r="-143110" b="-98394"/>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074459" y="2339485"/>
            <a:ext cx="1000595"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M</a:t>
            </a:r>
          </a:p>
          <a:p>
            <a:pPr algn="ctr" fontAlgn="base">
              <a:lnSpc>
                <a:spcPct val="80000"/>
              </a:lnSpc>
              <a:spcBef>
                <a:spcPct val="0"/>
              </a:spcBef>
              <a:spcAft>
                <a:spcPct val="0"/>
              </a:spcAft>
              <a:defRPr/>
            </a:pPr>
            <a:r>
              <a:rPr lang="es-ES_tradnl" sz="1400" dirty="0">
                <a:solidFill>
                  <a:srgbClr val="000000"/>
                </a:solidFill>
              </a:rPr>
              <a:t>Humedad</a:t>
            </a:r>
            <a:endParaRPr lang="es-ES_tradnl" sz="2400" b="0" dirty="0">
              <a:solidFill>
                <a:srgbClr val="000000"/>
              </a:solidFill>
              <a:latin typeface="Times"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Grp="1" noChangeArrowheads="1"/>
          </p:cNvSpPr>
          <p:nvPr>
            <p:ph type="title"/>
          </p:nvPr>
        </p:nvSpPr>
        <p:spPr/>
        <p:txBody>
          <a:bodyPr/>
          <a:lstStyle/>
          <a:p>
            <a:pPr eaLnBrk="1" hangingPunct="1">
              <a:defRPr/>
            </a:pPr>
            <a:r>
              <a:rPr lang="es-ES" dirty="0">
                <a:latin typeface="Arial Narrow" charset="0"/>
                <a:cs typeface="+mj-cs"/>
              </a:rPr>
              <a:t>Cómo controlar las condiciones de FAT TOM</a:t>
            </a:r>
            <a:endParaRPr lang="en-US" dirty="0">
              <a:latin typeface="Arial Narrow" charset="0"/>
              <a:cs typeface="+mj-cs"/>
            </a:endParaRPr>
          </a:p>
        </p:txBody>
      </p:sp>
      <p:sp>
        <p:nvSpPr>
          <p:cNvPr id="53253" name="Rectangle 4"/>
          <p:cNvSpPr>
            <a:spLocks noGrp="1" noChangeArrowheads="1"/>
          </p:cNvSpPr>
          <p:nvPr>
            <p:ph idx="1"/>
          </p:nvPr>
        </p:nvSpPr>
        <p:spPr>
          <a:xfrm>
            <a:off x="409575" y="1143000"/>
            <a:ext cx="5838032" cy="3309257"/>
          </a:xfrm>
        </p:spPr>
        <p:txBody>
          <a:bodyPr/>
          <a:lstStyle/>
          <a:p>
            <a:pPr marL="0" indent="0">
              <a:spcBef>
                <a:spcPts val="0"/>
              </a:spcBef>
              <a:spcAft>
                <a:spcPts val="0"/>
              </a:spcAft>
            </a:pPr>
            <a:r>
              <a:rPr lang="es-ES" dirty="0">
                <a:ea typeface="ＭＳ Ｐゴシック"/>
              </a:rPr>
              <a:t>Las condiciones que usted puede controlar:</a:t>
            </a:r>
          </a:p>
          <a:p>
            <a:pPr lvl="1">
              <a:spcAft>
                <a:spcPts val="0"/>
              </a:spcAft>
              <a:buFont typeface="Wingdings"/>
              <a:buChar char="l"/>
            </a:pPr>
            <a:r>
              <a:rPr lang="es-ES" dirty="0">
                <a:solidFill>
                  <a:srgbClr val="000000"/>
                </a:solidFill>
                <a:ea typeface="ＭＳ Ｐゴシック"/>
                <a:cs typeface="ＭＳ Ｐゴシック"/>
              </a:rPr>
              <a:t>Temperatura</a:t>
            </a:r>
          </a:p>
          <a:p>
            <a:pPr lvl="2">
              <a:spcAft>
                <a:spcPts val="0"/>
              </a:spcAft>
              <a:buFont typeface="Courier New"/>
              <a:buChar char="o"/>
            </a:pPr>
            <a:r>
              <a:rPr lang="es-ES" dirty="0">
                <a:solidFill>
                  <a:srgbClr val="000000"/>
                </a:solidFill>
                <a:ea typeface="ＭＳ Ｐゴシック"/>
                <a:cs typeface="ＭＳ Ｐゴシック"/>
              </a:rPr>
              <a:t>Mantenga los alimentos TCS fuera de la zona de temperatura de peligro</a:t>
            </a:r>
          </a:p>
          <a:p>
            <a:pPr lvl="1">
              <a:spcAft>
                <a:spcPts val="0"/>
              </a:spcAft>
              <a:buFont typeface="Wingdings"/>
              <a:buChar char="l"/>
            </a:pPr>
            <a:r>
              <a:rPr lang="es-ES" dirty="0">
                <a:ea typeface="ＭＳ Ｐゴシック"/>
                <a:cs typeface="ＭＳ Ｐゴシック"/>
              </a:rPr>
              <a:t>Tiempo</a:t>
            </a:r>
          </a:p>
          <a:p>
            <a:pPr lvl="2">
              <a:spcAft>
                <a:spcPts val="0"/>
              </a:spcAft>
              <a:buFont typeface="Courier New"/>
              <a:buChar char="o"/>
            </a:pPr>
            <a:r>
              <a:rPr lang="es-ES" dirty="0">
                <a:ea typeface="ＭＳ Ｐゴシック"/>
                <a:cs typeface="ＭＳ Ｐゴシック"/>
              </a:rPr>
              <a:t>Limite el período que los alimentos TCS están en la zona de temperatura de peligro</a:t>
            </a:r>
          </a:p>
          <a:p>
            <a:pPr marL="566928" lvl="1" indent="-457200">
              <a:spcAft>
                <a:spcPts val="0"/>
              </a:spcAft>
              <a:buNone/>
            </a:pPr>
            <a:endParaRPr lang="es-ES" dirty="0">
              <a:ea typeface="ＭＳ Ｐゴシック"/>
              <a:cs typeface="ＭＳ Ｐゴシック"/>
            </a:endParaRPr>
          </a:p>
        </p:txBody>
      </p:sp>
      <p:sp>
        <p:nvSpPr>
          <p:cNvPr id="53254"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2-19</a:t>
            </a:r>
          </a:p>
        </p:txBody>
      </p:sp>
      <p:sp>
        <p:nvSpPr>
          <p:cNvPr id="12"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pic>
        <p:nvPicPr>
          <p:cNvPr id="14"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91028" t="-9287" r="-392832" b="-101768"/>
          <a:stretch/>
        </p:blipFill>
        <p:spPr>
          <a:xfrm>
            <a:off x="6523038" y="1243013"/>
            <a:ext cx="2103437" cy="2103120"/>
          </a:xfrm>
          <a:ln w="3175">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23907" y="2384267"/>
            <a:ext cx="889000" cy="889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Bacterias principales que causan enfermedades transmitidas por alimentos</a:t>
            </a:r>
          </a:p>
        </p:txBody>
      </p:sp>
      <p:sp>
        <p:nvSpPr>
          <p:cNvPr id="54274" name="Rectangle 3"/>
          <p:cNvSpPr>
            <a:spLocks noGrp="1" noChangeArrowheads="1"/>
          </p:cNvSpPr>
          <p:nvPr>
            <p:ph idx="1"/>
          </p:nvPr>
        </p:nvSpPr>
        <p:spPr/>
        <p:txBody>
          <a:bodyPr/>
          <a:lstStyle/>
          <a:p>
            <a:pPr marL="0" indent="0" eaLnBrk="1" hangingPunct="1">
              <a:lnSpc>
                <a:spcPct val="80000"/>
              </a:lnSpc>
              <a:defRPr/>
            </a:pPr>
            <a:r>
              <a:rPr lang="es-ES_tradnl" dirty="0">
                <a:latin typeface="Arial Narrow" charset="0"/>
              </a:rPr>
              <a:t>La FDA ha identificado cuatro tipos de bacterias que causan enfermedades graves y muy contagiosas:</a:t>
            </a:r>
          </a:p>
          <a:p>
            <a:pPr lvl="1" eaLnBrk="1" hangingPunct="1">
              <a:defRPr/>
            </a:pPr>
            <a:r>
              <a:rPr lang="es-ES_tradnl" i="1" dirty="0">
                <a:latin typeface="Arial Narrow" charset="0"/>
              </a:rPr>
              <a:t>Salmonella</a:t>
            </a:r>
            <a:r>
              <a:rPr lang="es-ES_tradnl" dirty="0">
                <a:latin typeface="Arial Narrow" charset="0"/>
              </a:rPr>
              <a:t> Typhi</a:t>
            </a:r>
          </a:p>
          <a:p>
            <a:pPr lvl="1" eaLnBrk="1" hangingPunct="1">
              <a:defRPr/>
            </a:pPr>
            <a:r>
              <a:rPr lang="es-ES_tradnl" i="1" dirty="0">
                <a:latin typeface="Arial Narrow" charset="0"/>
              </a:rPr>
              <a:t>Salmonella </a:t>
            </a:r>
            <a:r>
              <a:rPr lang="es-ES_tradnl" dirty="0">
                <a:latin typeface="Arial Narrow" charset="0"/>
              </a:rPr>
              <a:t>no tifoidea</a:t>
            </a:r>
            <a:endParaRPr lang="es-ES_tradnl" i="1" dirty="0">
              <a:latin typeface="Arial Narrow" charset="0"/>
            </a:endParaRPr>
          </a:p>
          <a:p>
            <a:pPr lvl="1" eaLnBrk="1" hangingPunct="1">
              <a:defRPr/>
            </a:pPr>
            <a:r>
              <a:rPr lang="es-ES_tradnl" i="1" dirty="0">
                <a:latin typeface="Arial Narrow" charset="0"/>
              </a:rPr>
              <a:t>Shigella</a:t>
            </a:r>
            <a:r>
              <a:rPr lang="es-ES_tradnl" dirty="0">
                <a:latin typeface="Arial Narrow" charset="0"/>
              </a:rPr>
              <a:t> spp.</a:t>
            </a:r>
          </a:p>
          <a:p>
            <a:pPr lvl="1" eaLnBrk="1" hangingPunct="1">
              <a:defRPr/>
            </a:pPr>
            <a:r>
              <a:rPr lang="es-ES_tradnl" i="1" dirty="0">
                <a:latin typeface="Arial Narrow" charset="0"/>
              </a:rPr>
              <a:t>E. coli </a:t>
            </a:r>
            <a:r>
              <a:rPr lang="es-ES_tradnl" dirty="0">
                <a:latin typeface="Arial Narrow" charset="0"/>
              </a:rPr>
              <a:t>productora de toxina Shiga (STEC)</a:t>
            </a:r>
          </a:p>
          <a:p>
            <a:pPr marL="0" lvl="1" indent="0" eaLnBrk="1" hangingPunct="1">
              <a:buNone/>
              <a:defRPr/>
            </a:pPr>
            <a:endParaRPr lang="es-ES_tradnl" i="1" dirty="0">
              <a:latin typeface="Arial Narrow" charset="0"/>
            </a:endParaRPr>
          </a:p>
          <a:p>
            <a:pPr marL="0" lvl="1" indent="0" eaLnBrk="1" hangingPunct="1">
              <a:buNone/>
              <a:defRPr/>
            </a:pPr>
            <a:r>
              <a:rPr lang="es-ES_tradnl" sz="2400" b="1" dirty="0">
                <a:solidFill>
                  <a:srgbClr val="E97635"/>
                </a:solidFill>
                <a:latin typeface="Arial Narrow" charset="0"/>
              </a:rPr>
              <a:t>Los manipuladores de </a:t>
            </a:r>
            <a:r>
              <a:rPr lang="es-ES" sz="2400" b="1" dirty="0">
                <a:solidFill>
                  <a:srgbClr val="E97635"/>
                </a:solidFill>
                <a:latin typeface="Arial Narrow" charset="0"/>
              </a:rPr>
              <a:t>alimentos a quienes se les diagnosticó enfermedades causadas </a:t>
            </a:r>
            <a:r>
              <a:rPr lang="es-ES_tradnl" sz="2400" b="1" dirty="0">
                <a:solidFill>
                  <a:srgbClr val="E97635"/>
                </a:solidFill>
                <a:latin typeface="Arial Narrow" charset="0"/>
              </a:rPr>
              <a:t>por estas bacterias nunca pueden trabajar en el establecimiento mientras están enfermos.</a:t>
            </a: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Bacterias principales que causan enfermedades transmitidas por alimentos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2-21</a:t>
            </a:r>
          </a:p>
        </p:txBody>
      </p:sp>
      <p:sp>
        <p:nvSpPr>
          <p:cNvPr id="115731"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200" b="0" i="1" dirty="0">
                <a:solidFill>
                  <a:srgbClr val="231F20"/>
                </a:solidFill>
                <a:latin typeface="Arial Narrow" charset="0"/>
                <a:ea typeface="+mn-ea"/>
                <a:cs typeface="+mn-cs"/>
              </a:rPr>
              <a:t>Salmonella</a:t>
            </a:r>
            <a:r>
              <a:rPr lang="es-ES" sz="2200" b="0" dirty="0">
                <a:solidFill>
                  <a:srgbClr val="231F20"/>
                </a:solidFill>
                <a:latin typeface="Arial Narrow" charset="0"/>
                <a:ea typeface="+mn-ea"/>
                <a:cs typeface="+mn-cs"/>
              </a:rPr>
              <a:t> Typhi</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200" b="0" dirty="0">
                <a:solidFill>
                  <a:srgbClr val="231F20"/>
                </a:solidFill>
                <a:latin typeface="Arial Narrow" charset="0"/>
                <a:ea typeface="+mn-ea"/>
                <a:cs typeface="+mn-cs"/>
              </a:rPr>
              <a:t>Las personas</a:t>
            </a:r>
          </a:p>
        </p:txBody>
      </p:sp>
      <p:graphicFrame>
        <p:nvGraphicFramePr>
          <p:cNvPr id="11" name="Group 3">
            <a:extLst>
              <a:ext uri="{FF2B5EF4-FFF2-40B4-BE49-F238E27FC236}">
                <a16:creationId xmlns:a16="http://schemas.microsoft.com/office/drawing/2014/main" id="{9882AAEF-48B5-4C13-923E-C1EFAC6DB373}"/>
              </a:ext>
            </a:extLst>
          </p:cNvPr>
          <p:cNvGraphicFramePr>
            <a:graphicFrameLocks/>
          </p:cNvGraphicFramePr>
          <p:nvPr>
            <p:extLst>
              <p:ext uri="{D42A27DB-BD31-4B8C-83A1-F6EECF244321}">
                <p14:modId xmlns:p14="http://schemas.microsoft.com/office/powerpoint/2010/main" val="3265260342"/>
              </p:ext>
            </p:extLst>
          </p:nvPr>
        </p:nvGraphicFramePr>
        <p:xfrm>
          <a:off x="525463" y="2486391"/>
          <a:ext cx="8056562" cy="3909277"/>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645505">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214313">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Bebidas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Excluir del establecimiento a los manipuladores de alimentos a quienes se les haya diagnosticado una enfermedad causada por </a:t>
                      </a:r>
                      <a:r>
                        <a:rPr lang="es-ES" sz="2200" i="1" kern="1200" noProof="0" dirty="0">
                          <a:solidFill>
                            <a:srgbClr val="231F20"/>
                          </a:solidFill>
                          <a:latin typeface="Arial Narrow" charset="0"/>
                          <a:ea typeface="ＭＳ Ｐゴシック" charset="0"/>
                          <a:cs typeface="+mn-cs"/>
                        </a:rPr>
                        <a:t>Salmonella</a:t>
                      </a:r>
                      <a:r>
                        <a:rPr lang="es-ES" sz="2200" kern="1200" noProof="0" dirty="0">
                          <a:solidFill>
                            <a:srgbClr val="231F20"/>
                          </a:solidFill>
                          <a:latin typeface="Arial Narrow" charset="0"/>
                          <a:ea typeface="ＭＳ Ｐゴシック" charset="0"/>
                          <a:cs typeface="+mn-cs"/>
                        </a:rPr>
                        <a:t> Typhi.</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Cocinar los alimentos a sus temperaturas internas mínimas.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 dirty="0">
                <a:latin typeface="Arial Narrow" charset="0"/>
                <a:cs typeface="+mj-cs"/>
              </a:rPr>
              <a:t>Bacterias principales que causan enfermedades transmitidas por alimentos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2-22</a:t>
            </a:r>
          </a:p>
        </p:txBody>
      </p:sp>
      <p:graphicFrame>
        <p:nvGraphicFramePr>
          <p:cNvPr id="10" name="Group 3">
            <a:extLst>
              <a:ext uri="{FF2B5EF4-FFF2-40B4-BE49-F238E27FC236}">
                <a16:creationId xmlns:a16="http://schemas.microsoft.com/office/drawing/2014/main" id="{236AA003-75AA-43BE-9827-80D26FCBF22F}"/>
              </a:ext>
            </a:extLst>
          </p:cNvPr>
          <p:cNvGraphicFramePr>
            <a:graphicFrameLocks/>
          </p:cNvGraphicFramePr>
          <p:nvPr>
            <p:extLst>
              <p:ext uri="{D42A27DB-BD31-4B8C-83A1-F6EECF244321}">
                <p14:modId xmlns:p14="http://schemas.microsoft.com/office/powerpoint/2010/main" val="389635673"/>
              </p:ext>
            </p:extLst>
          </p:nvPr>
        </p:nvGraphicFramePr>
        <p:xfrm>
          <a:off x="650876" y="2317521"/>
          <a:ext cx="8056562" cy="4261272"/>
        </p:xfrm>
        <a:graphic>
          <a:graphicData uri="http://schemas.openxmlformats.org/drawingml/2006/table">
            <a:tbl>
              <a:tblPr/>
              <a:tblGrid>
                <a:gridCol w="3702760">
                  <a:extLst>
                    <a:ext uri="{9D8B030D-6E8A-4147-A177-3AD203B41FA5}">
                      <a16:colId xmlns:a16="http://schemas.microsoft.com/office/drawing/2014/main" val="20000"/>
                    </a:ext>
                  </a:extLst>
                </a:gridCol>
                <a:gridCol w="435380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Aves y huevos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Carne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Leche y productos lácteos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Frutas y verduras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Cocinar las aves y los huevos a la temperatura interna mínima.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Prevenir contaminación cruzada entre aves y 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No permitir que entren al establecimiento los manipuladores de alimentos que tengan vómito o diarrea, y a quienes se les diagnosticó una enfermedad causada por la </a:t>
                      </a:r>
                      <a:r>
                        <a:rPr lang="es-ES" sz="2200" i="1" kern="1200" noProof="0" dirty="0">
                          <a:solidFill>
                            <a:srgbClr val="231F20"/>
                          </a:solidFill>
                          <a:latin typeface="Arial Narrow" charset="0"/>
                          <a:ea typeface="ＭＳ Ｐゴシック" charset="0"/>
                          <a:cs typeface="+mn-cs"/>
                        </a:rPr>
                        <a:t>Salmonella</a:t>
                      </a:r>
                      <a:r>
                        <a:rPr lang="es-ES" sz="2200" kern="1200" noProof="0" dirty="0">
                          <a:solidFill>
                            <a:srgbClr val="231F20"/>
                          </a:solidFill>
                          <a:latin typeface="Arial Narrow" charset="0"/>
                          <a:ea typeface="ＭＳ Ｐゴシック" charset="0"/>
                          <a:cs typeface="+mn-cs"/>
                        </a:rPr>
                        <a:t> no tifoidea.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000" b="0" i="1" dirty="0">
                <a:solidFill>
                  <a:srgbClr val="000000"/>
                </a:solidFill>
                <a:latin typeface="Arial"/>
                <a:ea typeface="+mn-ea"/>
                <a:cs typeface="+mn-cs"/>
              </a:rPr>
              <a:t>Salmonella</a:t>
            </a:r>
            <a:r>
              <a:rPr lang="es-ES" sz="2000" b="0" dirty="0">
                <a:solidFill>
                  <a:srgbClr val="000000"/>
                </a:solidFill>
                <a:latin typeface="Arial"/>
                <a:ea typeface="+mn-ea"/>
                <a:cs typeface="+mn-cs"/>
              </a:rPr>
              <a:t> no tifoidea</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000" b="0" dirty="0">
                <a:solidFill>
                  <a:srgbClr val="000000"/>
                </a:solidFill>
                <a:latin typeface="Arial"/>
                <a:ea typeface="+mn-ea"/>
                <a:cs typeface="+mn-cs"/>
              </a:rPr>
              <a:t>Animales de granja, las personas</a:t>
            </a:r>
          </a:p>
        </p:txBody>
      </p:sp>
    </p:spTree>
    <p:extLst>
      <p:ext uri="{BB962C8B-B14F-4D97-AF65-F5344CB8AC3E}">
        <p14:creationId xmlns:p14="http://schemas.microsoft.com/office/powerpoint/2010/main" val="344784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2-23</a:t>
            </a:r>
          </a:p>
        </p:txBody>
      </p:sp>
      <p:sp>
        <p:nvSpPr>
          <p:cNvPr id="56334"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Bacterias principales que causan enfermedades transmitidas por alimentos </a:t>
            </a:r>
          </a:p>
        </p:txBody>
      </p:sp>
      <p:graphicFrame>
        <p:nvGraphicFramePr>
          <p:cNvPr id="10" name="Group 3">
            <a:extLst>
              <a:ext uri="{FF2B5EF4-FFF2-40B4-BE49-F238E27FC236}">
                <a16:creationId xmlns:a16="http://schemas.microsoft.com/office/drawing/2014/main" id="{69869F49-FFD3-488B-B5F8-7DD0C8BBCEF7}"/>
              </a:ext>
            </a:extLst>
          </p:cNvPr>
          <p:cNvGraphicFramePr>
            <a:graphicFrameLocks/>
          </p:cNvGraphicFramePr>
          <p:nvPr>
            <p:extLst>
              <p:ext uri="{D42A27DB-BD31-4B8C-83A1-F6EECF244321}">
                <p14:modId xmlns:p14="http://schemas.microsoft.com/office/powerpoint/2010/main" val="276713611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Los alimentos que se contaminan fácilmente con las manos, como las ensaladas que tienen alimentos TCS (papas, atún, camarones, macarrones y pollo).</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Los alimentos que han tenido contacto con agua contaminada, como las frutas y verduras.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Excluir del establecimiento a los manipuladores de alimentos que tengan diarrea y a los que se les haya diagnosticado una enfermedad causada por </a:t>
                      </a:r>
                      <a:r>
                        <a:rPr lang="es-ES" sz="2200" i="1" kern="1200" noProof="0" dirty="0">
                          <a:solidFill>
                            <a:srgbClr val="231F20"/>
                          </a:solidFill>
                          <a:latin typeface="Arial Narrow" charset="0"/>
                          <a:ea typeface="ＭＳ Ｐゴシック" charset="0"/>
                          <a:cs typeface="+mn-cs"/>
                        </a:rPr>
                        <a:t>Shigella </a:t>
                      </a:r>
                      <a:r>
                        <a:rPr lang="es-ES" sz="2200" kern="1200" noProof="0" dirty="0">
                          <a:solidFill>
                            <a:srgbClr val="231F20"/>
                          </a:solidFill>
                          <a:latin typeface="Arial Narrow" charset="0"/>
                          <a:ea typeface="ＭＳ Ｐゴシック" charset="0"/>
                          <a:cs typeface="+mn-cs"/>
                        </a:rPr>
                        <a:t>spp.</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Controlar las moscas dentro y fuera del establecimiento.</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000" b="0" i="1" dirty="0">
                <a:solidFill>
                  <a:srgbClr val="000000"/>
                </a:solidFill>
                <a:latin typeface="Arial"/>
                <a:ea typeface="+mn-ea"/>
                <a:cs typeface="+mn-cs"/>
              </a:rPr>
              <a:t>Shigella</a:t>
            </a:r>
            <a:r>
              <a:rPr lang="es-ES" sz="2000" b="0" dirty="0">
                <a:solidFill>
                  <a:srgbClr val="000000"/>
                </a:solidFill>
                <a:latin typeface="Arial"/>
                <a:ea typeface="+mn-ea"/>
                <a:cs typeface="+mn-cs"/>
              </a:rPr>
              <a:t> spp.</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000" b="0" dirty="0">
                <a:solidFill>
                  <a:srgbClr val="000000"/>
                </a:solidFill>
                <a:latin typeface="Arial"/>
                <a:ea typeface="+mn-ea"/>
                <a:cs typeface="+mn-cs"/>
              </a:rPr>
              <a:t>Las heces de personas con la enfermedad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2-24</a:t>
            </a:r>
          </a:p>
        </p:txBody>
      </p:sp>
      <p:sp>
        <p:nvSpPr>
          <p:cNvPr id="57361"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 dirty="0">
                <a:latin typeface="Arial Narrow" charset="0"/>
                <a:cs typeface="+mj-cs"/>
              </a:rPr>
              <a:t>Bacterias principales que causan enfermedades transmitidas por alimentos </a:t>
            </a:r>
          </a:p>
        </p:txBody>
      </p:sp>
      <p:sp>
        <p:nvSpPr>
          <p:cNvPr id="4" name="Rectangle 3"/>
          <p:cNvSpPr/>
          <p:nvPr/>
        </p:nvSpPr>
        <p:spPr>
          <a:xfrm>
            <a:off x="2571661" y="932526"/>
            <a:ext cx="6803901" cy="1138773"/>
          </a:xfrm>
          <a:prstGeom prst="rect">
            <a:avLst/>
          </a:prstGeom>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000" b="0" i="1" dirty="0">
                <a:solidFill>
                  <a:srgbClr val="000000"/>
                </a:solidFill>
                <a:latin typeface="Arial"/>
                <a:ea typeface="+mn-ea"/>
                <a:cs typeface="+mn-cs"/>
              </a:rPr>
              <a:t>Escherichia coli </a:t>
            </a:r>
            <a:r>
              <a:rPr lang="es-ES" sz="2000" b="0" dirty="0">
                <a:solidFill>
                  <a:srgbClr val="000000"/>
                </a:solidFill>
                <a:latin typeface="Arial"/>
                <a:ea typeface="+mn-ea"/>
                <a:cs typeface="+mn-cs"/>
              </a:rPr>
              <a:t>productora de toxina Shiga,</a:t>
            </a:r>
            <a:br>
              <a:rPr lang="es-ES" sz="2000" b="0" dirty="0">
                <a:solidFill>
                  <a:srgbClr val="000000"/>
                </a:solidFill>
                <a:latin typeface="Arial"/>
                <a:ea typeface="+mn-ea"/>
                <a:cs typeface="+mn-cs"/>
              </a:rPr>
            </a:br>
            <a:r>
              <a:rPr lang="es-ES" sz="2000" b="0" dirty="0">
                <a:solidFill>
                  <a:srgbClr val="000000"/>
                </a:solidFill>
                <a:latin typeface="Arial"/>
                <a:ea typeface="+mn-ea"/>
                <a:cs typeface="+mn-cs"/>
              </a:rPr>
              <a:t>                también conocida como </a:t>
            </a:r>
            <a:r>
              <a:rPr lang="es-ES" sz="2000" b="0" i="1" dirty="0">
                <a:solidFill>
                  <a:srgbClr val="000000"/>
                </a:solidFill>
                <a:latin typeface="Arial"/>
                <a:ea typeface="+mn-ea"/>
                <a:cs typeface="+mn-cs"/>
              </a:rPr>
              <a:t>E. coli</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000" b="0" dirty="0">
                <a:solidFill>
                  <a:srgbClr val="000000"/>
                </a:solidFill>
                <a:latin typeface="Arial"/>
                <a:ea typeface="+mn-ea"/>
                <a:cs typeface="+mn-cs"/>
              </a:rPr>
              <a:t>Intestinos de reses; personas infectadas</a:t>
            </a:r>
          </a:p>
        </p:txBody>
      </p:sp>
      <p:graphicFrame>
        <p:nvGraphicFramePr>
          <p:cNvPr id="10" name="Group 3">
            <a:extLst>
              <a:ext uri="{FF2B5EF4-FFF2-40B4-BE49-F238E27FC236}">
                <a16:creationId xmlns:a16="http://schemas.microsoft.com/office/drawing/2014/main" id="{725ADB1D-6498-4F99-96DF-0981E0DFC7E4}"/>
              </a:ext>
            </a:extLst>
          </p:cNvPr>
          <p:cNvGraphicFramePr>
            <a:graphicFrameLocks/>
          </p:cNvGraphicFramePr>
          <p:nvPr>
            <p:extLst>
              <p:ext uri="{D42A27DB-BD31-4B8C-83A1-F6EECF244321}">
                <p14:modId xmlns:p14="http://schemas.microsoft.com/office/powerpoint/2010/main" val="853447956"/>
              </p:ext>
            </p:extLst>
          </p:nvPr>
        </p:nvGraphicFramePr>
        <p:xfrm>
          <a:off x="650876" y="2317521"/>
          <a:ext cx="8261112" cy="4261272"/>
        </p:xfrm>
        <a:graphic>
          <a:graphicData uri="http://schemas.openxmlformats.org/drawingml/2006/table">
            <a:tbl>
              <a:tblPr/>
              <a:tblGrid>
                <a:gridCol w="3264988">
                  <a:extLst>
                    <a:ext uri="{9D8B030D-6E8A-4147-A177-3AD203B41FA5}">
                      <a16:colId xmlns:a16="http://schemas.microsoft.com/office/drawing/2014/main" val="20000"/>
                    </a:ext>
                  </a:extLst>
                </a:gridCol>
                <a:gridCol w="4996124">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Carne de res molida (cruda o poco cocinada)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Frutas y verduras contaminadas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Excluir a los manipuladores de alimentos que tengan diarrea y a quienes se les diagnosticó una enfermedad causada por la bacteria.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Cocinar los alimentos, especialmente la carne de res molida, a las temperaturas internas mínimas.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Comprar las frutas y verduras a proveedores aprobados y con buena reputación.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Prevenir la contaminación cruzada entre la carne cruda y los alimentos listos para comer.</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29" descr="ess02_15_REV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6" y="968213"/>
            <a:ext cx="19748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s-ES_tradnl" dirty="0">
                <a:latin typeface="Arial Narrow" charset="0"/>
                <a:cs typeface="+mj-cs"/>
              </a:rPr>
              <a:t>Virus: Características básicas</a:t>
            </a:r>
          </a:p>
        </p:txBody>
      </p:sp>
      <p:sp>
        <p:nvSpPr>
          <p:cNvPr id="58371" name="Rectangle 3"/>
          <p:cNvSpPr>
            <a:spLocks noGrp="1" noChangeArrowheads="1"/>
          </p:cNvSpPr>
          <p:nvPr>
            <p:ph idx="1"/>
          </p:nvPr>
        </p:nvSpPr>
        <p:spPr>
          <a:xfrm>
            <a:off x="409575" y="1143000"/>
            <a:ext cx="5690974" cy="4983163"/>
          </a:xfrm>
        </p:spPr>
        <p:txBody>
          <a:bodyPr/>
          <a:lstStyle/>
          <a:p>
            <a:pPr marL="0" indent="0">
              <a:spcBef>
                <a:spcPts val="0"/>
              </a:spcBef>
              <a:spcAft>
                <a:spcPts val="0"/>
              </a:spcAft>
            </a:pPr>
            <a:r>
              <a:rPr lang="es-ES_tradnl" dirty="0">
                <a:ea typeface="ＭＳ Ｐゴシック"/>
              </a:rPr>
              <a:t>Lugar:</a:t>
            </a:r>
          </a:p>
          <a:p>
            <a:pPr lvl="1">
              <a:spcAft>
                <a:spcPts val="0"/>
              </a:spcAft>
              <a:buFont typeface="Wingdings"/>
              <a:buChar char="l"/>
            </a:pPr>
            <a:r>
              <a:rPr lang="es-ES_tradnl" dirty="0">
                <a:ea typeface="ＭＳ Ｐゴシック"/>
                <a:cs typeface="ＭＳ Ｐゴシック"/>
              </a:rPr>
              <a:t>Los seres humanos y los animales son portadores.</a:t>
            </a:r>
          </a:p>
          <a:p>
            <a:pPr lvl="2">
              <a:spcAft>
                <a:spcPts val="0"/>
              </a:spcAft>
              <a:buFont typeface="Courier New"/>
              <a:buChar char="o"/>
            </a:pPr>
            <a:r>
              <a:rPr lang="es-ES_tradnl" dirty="0">
                <a:ea typeface="ＭＳ Ｐゴシック"/>
                <a:cs typeface="ＭＳ Ｐゴシック"/>
              </a:rPr>
              <a:t>Requieren un huésped vivo para crecer</a:t>
            </a:r>
          </a:p>
          <a:p>
            <a:pPr lvl="2">
              <a:spcAft>
                <a:spcPts val="0"/>
              </a:spcAft>
              <a:buFont typeface="Courier New"/>
              <a:buChar char="o"/>
            </a:pPr>
            <a:r>
              <a:rPr lang="es-ES_tradnl" dirty="0">
                <a:ea typeface="ＭＳ Ｐゴシック"/>
                <a:cs typeface="ＭＳ Ｐゴシック"/>
              </a:rPr>
              <a:t>No crecen en los alimentos</a:t>
            </a:r>
          </a:p>
          <a:p>
            <a:pPr lvl="2">
              <a:spcAft>
                <a:spcPts val="0"/>
              </a:spcAft>
              <a:buFont typeface="Courier New"/>
              <a:buChar char="o"/>
            </a:pPr>
            <a:r>
              <a:rPr lang="es-ES_tradnl" dirty="0">
                <a:ea typeface="ＭＳ Ｐゴシック"/>
                <a:cs typeface="ＭＳ Ｐゴシック"/>
              </a:rPr>
              <a:t>Se pueden transferir a través de los alimentos y seguir siendo infecciosos en ellos</a:t>
            </a:r>
          </a:p>
          <a:p>
            <a:pPr marL="0" indent="0">
              <a:spcBef>
                <a:spcPts val="1200"/>
              </a:spcBef>
              <a:spcAft>
                <a:spcPts val="0"/>
              </a:spcAft>
            </a:pPr>
            <a:r>
              <a:rPr lang="es-ES_tradnl" dirty="0">
                <a:ea typeface="ＭＳ Ｐゴシック"/>
              </a:rPr>
              <a:t>Orígenes:</a:t>
            </a:r>
          </a:p>
          <a:p>
            <a:pPr lvl="1">
              <a:spcAft>
                <a:spcPts val="0"/>
              </a:spcAft>
              <a:buFont typeface="Wingdings"/>
              <a:buChar char="l"/>
            </a:pPr>
            <a:r>
              <a:rPr lang="es-ES_tradnl" dirty="0">
                <a:ea typeface="ＭＳ Ｐゴシック"/>
                <a:cs typeface="ＭＳ Ｐゴシック"/>
              </a:rPr>
              <a:t>Alimentos, agua y superficies contaminados.</a:t>
            </a:r>
          </a:p>
          <a:p>
            <a:pPr lvl="1">
              <a:spcAft>
                <a:spcPts val="0"/>
              </a:spcAft>
              <a:buFont typeface="Wingdings"/>
              <a:buChar char="l"/>
            </a:pPr>
            <a:r>
              <a:rPr lang="es-ES_tradnl" dirty="0">
                <a:ea typeface="ＭＳ Ｐゴシック"/>
                <a:cs typeface="ＭＳ Ｐゴシック"/>
              </a:rPr>
              <a:t>Típicamente se presentan a través de la ruta </a:t>
            </a:r>
            <a:br>
              <a:rPr lang="es-ES_tradnl" dirty="0">
                <a:ea typeface="ＭＳ Ｐゴシック"/>
                <a:cs typeface="ＭＳ Ｐゴシック"/>
              </a:rPr>
            </a:br>
            <a:r>
              <a:rPr lang="es-ES_tradnl" dirty="0">
                <a:ea typeface="ＭＳ Ｐゴシック"/>
                <a:cs typeface="ＭＳ Ｐゴシック"/>
              </a:rPr>
              <a:t>fecal-oral.</a:t>
            </a: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2-25</a:t>
            </a:r>
          </a:p>
        </p:txBody>
      </p:sp>
      <p:pic>
        <p:nvPicPr>
          <p:cNvPr id="7" name="Picture 6" descr="6e_c02_06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p:txBody>
          <a:bodyPr/>
          <a:lstStyle/>
          <a:p>
            <a:pPr eaLnBrk="1" hangingPunct="1">
              <a:defRPr/>
            </a:pPr>
            <a:r>
              <a:rPr lang="es-ES" dirty="0">
                <a:latin typeface="Arial Narrow" charset="0"/>
                <a:cs typeface="+mj-cs"/>
              </a:rPr>
              <a:t>El costo de las enfermedades transmitidas por alimentos </a:t>
            </a:r>
            <a:endParaRPr lang="en-US" dirty="0">
              <a:latin typeface="Arial Narrow" charset="0"/>
              <a:cs typeface="+mj-cs"/>
            </a:endParaRPr>
          </a:p>
        </p:txBody>
      </p:sp>
      <p:sp>
        <p:nvSpPr>
          <p:cNvPr id="17416" name="Rectangle 3"/>
          <p:cNvSpPr>
            <a:spLocks noGrp="1" noChangeArrowheads="1"/>
          </p:cNvSpPr>
          <p:nvPr>
            <p:ph idx="1"/>
          </p:nvPr>
        </p:nvSpPr>
        <p:spPr>
          <a:xfrm>
            <a:off x="409575" y="1047464"/>
            <a:ext cx="8220075" cy="980841"/>
          </a:xfrm>
        </p:spPr>
        <p:txBody>
          <a:bodyPr/>
          <a:lstStyle/>
          <a:p>
            <a:pPr marL="0" indent="0" eaLnBrk="1" hangingPunct="1">
              <a:defRPr/>
            </a:pPr>
            <a:r>
              <a:rPr lang="es-ES_tradnl" dirty="0">
                <a:latin typeface="Arial Narrow" charset="0"/>
                <a:cs typeface="+mn-cs"/>
              </a:rPr>
              <a:t>El costo de las enfermedades transmitidas por alimentos para un establecimiento:</a:t>
            </a:r>
          </a:p>
        </p:txBody>
      </p:sp>
      <p:sp>
        <p:nvSpPr>
          <p:cNvPr id="16" name="Picture Placeholder 15"/>
          <p:cNvSpPr>
            <a:spLocks noGrp="1"/>
          </p:cNvSpPr>
          <p:nvPr>
            <p:ph type="pic" sz="quarter" idx="13"/>
          </p:nvPr>
        </p:nvSpPr>
        <p:spPr/>
      </p:sp>
      <p:sp>
        <p:nvSpPr>
          <p:cNvPr id="15" name="Picture Placeholder 14"/>
          <p:cNvSpPr>
            <a:spLocks noGrp="1"/>
          </p:cNvSpPr>
          <p:nvPr>
            <p:ph type="pic" sz="quarter" idx="12"/>
          </p:nvPr>
        </p:nvSpPr>
        <p:spPr/>
      </p:sp>
      <p:sp>
        <p:nvSpPr>
          <p:cNvPr id="24" name="Picture Placeholder 23"/>
          <p:cNvSpPr>
            <a:spLocks noGrp="1"/>
          </p:cNvSpPr>
          <p:nvPr>
            <p:ph type="pic" sz="quarter" idx="22"/>
          </p:nvPr>
        </p:nvSpPr>
        <p:spPr/>
      </p:sp>
      <p:sp>
        <p:nvSpPr>
          <p:cNvPr id="25" name="Picture Placeholder 24"/>
          <p:cNvSpPr>
            <a:spLocks noGrp="1"/>
          </p:cNvSpPr>
          <p:nvPr>
            <p:ph type="pic" sz="quarter" idx="23"/>
          </p:nvPr>
        </p:nvSpPr>
        <p:spPr/>
      </p:sp>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1-5</a:t>
            </a:r>
          </a:p>
        </p:txBody>
      </p:sp>
      <p:sp>
        <p:nvSpPr>
          <p:cNvPr id="34" name="Text Placeholder 5"/>
          <p:cNvSpPr>
            <a:spLocks noGrp="1"/>
          </p:cNvSpPr>
          <p:nvPr>
            <p:ph type="body" sz="quarter" idx="18"/>
          </p:nvPr>
        </p:nvSpPr>
        <p:spPr>
          <a:xfrm>
            <a:off x="4755700" y="3480714"/>
            <a:ext cx="2723578" cy="395287"/>
          </a:xfrm>
        </p:spPr>
        <p:txBody>
          <a:bodyPr/>
          <a:lstStyle/>
          <a:p>
            <a:pPr marL="0"/>
            <a:r>
              <a:rPr lang="es-ES_tradnl" dirty="0"/>
              <a:t>Pérdida de la reputación</a:t>
            </a:r>
          </a:p>
        </p:txBody>
      </p:sp>
      <p:sp>
        <p:nvSpPr>
          <p:cNvPr id="35" name="Text Placeholder 3"/>
          <p:cNvSpPr>
            <a:spLocks noGrp="1"/>
          </p:cNvSpPr>
          <p:nvPr>
            <p:ph type="body" sz="quarter" idx="17"/>
          </p:nvPr>
        </p:nvSpPr>
        <p:spPr>
          <a:xfrm>
            <a:off x="1544343" y="3480714"/>
            <a:ext cx="2832223" cy="395287"/>
          </a:xfrm>
        </p:spPr>
        <p:txBody>
          <a:bodyPr/>
          <a:lstStyle/>
          <a:p>
            <a:pPr marL="0"/>
            <a:r>
              <a:rPr lang="es-ES" dirty="0"/>
              <a:t>Pérdida de clientes y ventas</a:t>
            </a:r>
            <a:endParaRPr lang="en-US" dirty="0"/>
          </a:p>
        </p:txBody>
      </p:sp>
      <p:sp>
        <p:nvSpPr>
          <p:cNvPr id="36" name="Text Placeholder 6"/>
          <p:cNvSpPr>
            <a:spLocks noGrp="1"/>
          </p:cNvSpPr>
          <p:nvPr>
            <p:ph type="body" sz="quarter" idx="19"/>
          </p:nvPr>
        </p:nvSpPr>
        <p:spPr>
          <a:xfrm>
            <a:off x="4755700" y="5813572"/>
            <a:ext cx="2723578" cy="395287"/>
          </a:xfrm>
        </p:spPr>
        <p:txBody>
          <a:bodyPr/>
          <a:lstStyle/>
          <a:p>
            <a:pPr marL="0"/>
            <a:r>
              <a:rPr lang="es-ES" dirty="0"/>
              <a:t>Baja del ánimo de los empleados</a:t>
            </a:r>
            <a:endParaRPr lang="en-US" dirty="0"/>
          </a:p>
        </p:txBody>
      </p:sp>
      <p:sp>
        <p:nvSpPr>
          <p:cNvPr id="37" name="Text Placeholder 7"/>
          <p:cNvSpPr>
            <a:spLocks noGrp="1"/>
          </p:cNvSpPr>
          <p:nvPr>
            <p:ph type="body" sz="quarter" idx="20"/>
          </p:nvPr>
        </p:nvSpPr>
        <p:spPr>
          <a:xfrm>
            <a:off x="1378424" y="5813572"/>
            <a:ext cx="2998142" cy="395287"/>
          </a:xfrm>
        </p:spPr>
        <p:txBody>
          <a:bodyPr/>
          <a:lstStyle/>
          <a:p>
            <a:pPr marL="0"/>
            <a:r>
              <a:rPr lang="es-ES" dirty="0"/>
              <a:t>Exposición negativa en los medios de comunicación </a:t>
            </a:r>
            <a:endParaRPr lang="en-US" dirty="0"/>
          </a:p>
        </p:txBody>
      </p:sp>
      <p:pic>
        <p:nvPicPr>
          <p:cNvPr id="38" name="Picture Placeholder 17413"/>
          <p:cNvPicPr>
            <a:picLocks noChangeAspect="1"/>
          </p:cNvPicPr>
          <p:nvPr/>
        </p:nvPicPr>
        <p:blipFill rotWithShape="1">
          <a:blip r:embed="rId3" cstate="screen">
            <a:extLst>
              <a:ext uri="{28A0092B-C50C-407E-A947-70E740481C1C}">
                <a14:useLocalDpi xmlns:a14="http://schemas.microsoft.com/office/drawing/2010/main"/>
              </a:ext>
            </a:extLst>
          </a:blip>
          <a:srcRect l="39208" t="43759" r="40243" b="43829"/>
          <a:stretch/>
        </p:blipFill>
        <p:spPr bwMode="auto">
          <a:xfrm>
            <a:off x="5068571" y="409455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9" name="Picture Placeholder 24"/>
          <p:cNvPicPr>
            <a:picLocks noChangeAspect="1"/>
          </p:cNvPicPr>
          <p:nvPr/>
        </p:nvPicPr>
        <p:blipFill rotWithShape="1">
          <a:blip r:embed="rId4" cstate="screen">
            <a:extLst>
              <a:ext uri="{28A0092B-C50C-407E-A947-70E740481C1C}">
                <a14:useLocalDpi xmlns:a14="http://schemas.microsoft.com/office/drawing/2010/main"/>
              </a:ext>
            </a:extLst>
          </a:blip>
          <a:srcRect l="41468" t="41730" r="41959" b="48211"/>
          <a:stretch/>
        </p:blipFill>
        <p:spPr bwMode="auto">
          <a:xfrm>
            <a:off x="1916377" y="176144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40" name="Picture Placeholder 17407"/>
          <p:cNvPicPr>
            <a:picLocks noChangeAspect="1"/>
          </p:cNvPicPr>
          <p:nvPr/>
        </p:nvPicPr>
        <p:blipFill rotWithShape="1">
          <a:blip r:embed="rId5" cstate="screen">
            <a:extLst>
              <a:ext uri="{28A0092B-C50C-407E-A947-70E740481C1C}">
                <a14:useLocalDpi xmlns:a14="http://schemas.microsoft.com/office/drawing/2010/main"/>
              </a:ext>
            </a:extLst>
          </a:blip>
          <a:srcRect l="38664" t="43693" r="38664" b="42625"/>
          <a:stretch/>
        </p:blipFill>
        <p:spPr bwMode="auto">
          <a:xfrm>
            <a:off x="5068571" y="176144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41" name="Picture Placeholder 17412"/>
          <p:cNvPicPr>
            <a:picLocks noChangeAspect="1"/>
          </p:cNvPicPr>
          <p:nvPr/>
        </p:nvPicPr>
        <p:blipFill rotWithShape="1">
          <a:blip r:embed="rId6" cstate="screen">
            <a:extLst>
              <a:ext uri="{28A0092B-C50C-407E-A947-70E740481C1C}">
                <a14:useLocalDpi xmlns:a14="http://schemas.microsoft.com/office/drawing/2010/main"/>
              </a:ext>
            </a:extLst>
          </a:blip>
          <a:srcRect l="39248" t="43504" r="39248" b="43432"/>
          <a:stretch/>
        </p:blipFill>
        <p:spPr bwMode="auto">
          <a:xfrm>
            <a:off x="1916377" y="409455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s-ES_tradnl" dirty="0">
                <a:latin typeface="Arial Narrow" charset="0"/>
                <a:cs typeface="+mj-cs"/>
              </a:rPr>
              <a:t>Virus: Características básicas</a:t>
            </a:r>
          </a:p>
        </p:txBody>
      </p:sp>
      <p:sp>
        <p:nvSpPr>
          <p:cNvPr id="59395"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Destrucción: </a:t>
            </a:r>
          </a:p>
          <a:p>
            <a:pPr marL="347345" lvl="1" indent="-347345">
              <a:spcAft>
                <a:spcPts val="0"/>
              </a:spcAft>
              <a:buFont typeface="Wingdings"/>
              <a:buChar char="l"/>
            </a:pPr>
            <a:r>
              <a:rPr lang="es-ES">
                <a:ea typeface="ＭＳ Ｐゴシック"/>
                <a:cs typeface="ＭＳ Ｐゴシック"/>
              </a:rPr>
              <a:t>Algunos, como el virus de la Hepatitis A, n</a:t>
            </a:r>
            <a:r>
              <a:rPr lang="es-ES" dirty="0">
                <a:ea typeface="ＭＳ Ｐゴシック"/>
                <a:cs typeface="ＭＳ Ｐゴシック"/>
              </a:rPr>
              <a:t>o se destruyen a las temperaturas de cocción normales.</a:t>
            </a:r>
          </a:p>
          <a:p>
            <a:pPr lvl="1">
              <a:spcAft>
                <a:spcPts val="0"/>
              </a:spcAft>
              <a:buFont typeface="Wingdings"/>
              <a:buChar char="l"/>
            </a:pPr>
            <a:r>
              <a:rPr lang="es-ES" dirty="0">
                <a:ea typeface="ＭＳ Ｐゴシック"/>
                <a:cs typeface="ＭＳ Ｐゴシック"/>
              </a:rPr>
              <a:t>Se deben practicar buenos hábitos de higiene personal al manejar los alimentos y las superficies que tienen contacto con alimentos.</a:t>
            </a:r>
          </a:p>
          <a:p>
            <a:pPr lvl="1">
              <a:spcAft>
                <a:spcPts val="0"/>
              </a:spcAft>
              <a:buFont typeface="Wingdings"/>
              <a:buChar char="l"/>
            </a:pPr>
            <a:r>
              <a:rPr lang="es-ES" dirty="0">
                <a:ea typeface="ＭＳ Ｐゴシック"/>
                <a:cs typeface="ＭＳ Ｐゴシック"/>
              </a:rPr>
              <a:t>Es importante limpiar y eliminar rápidamente el vómito.</a:t>
            </a: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2-26</a:t>
            </a:r>
          </a:p>
        </p:txBody>
      </p:sp>
      <p:pic>
        <p:nvPicPr>
          <p:cNvPr id="7" name="Picture 6" descr="6e_c02_06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Virus principales que causan enfermedades transmitidas por alimentos </a:t>
            </a:r>
          </a:p>
        </p:txBody>
      </p:sp>
      <p:sp>
        <p:nvSpPr>
          <p:cNvPr id="18434" name="Rectangle 3"/>
          <p:cNvSpPr>
            <a:spLocks noGrp="1" noChangeArrowheads="1"/>
          </p:cNvSpPr>
          <p:nvPr>
            <p:ph idx="1"/>
          </p:nvPr>
        </p:nvSpPr>
        <p:spPr/>
        <p:txBody>
          <a:bodyPr/>
          <a:lstStyle/>
          <a:p>
            <a:pPr marL="0" lvl="0" indent="0" eaLnBrk="1" hangingPunct="1">
              <a:defRPr/>
            </a:pPr>
            <a:r>
              <a:rPr lang="es-ES_tradnl" dirty="0">
                <a:cs typeface="+mn-cs"/>
              </a:rPr>
              <a:t>La FDA ha identificado dos virus en particular que son altamente contagiosos y pueden causar enfermedades graves:</a:t>
            </a:r>
          </a:p>
          <a:p>
            <a:pPr lvl="1" eaLnBrk="1" hangingPunct="1">
              <a:buFont typeface="Wingdings" pitchFamily="2" charset="2"/>
              <a:buChar char="l"/>
              <a:defRPr/>
            </a:pPr>
            <a:r>
              <a:rPr lang="es-ES_tradnl" dirty="0"/>
              <a:t>Hepatitis A </a:t>
            </a:r>
          </a:p>
          <a:p>
            <a:pPr lvl="1" eaLnBrk="1" hangingPunct="1">
              <a:buFont typeface="Wingdings" pitchFamily="2" charset="2"/>
              <a:buChar char="l"/>
              <a:defRPr/>
            </a:pPr>
            <a:r>
              <a:rPr lang="es-ES_tradnl" dirty="0"/>
              <a:t>Norovirus</a:t>
            </a:r>
          </a:p>
          <a:p>
            <a:pPr marL="114300" lvl="1" indent="0" eaLnBrk="1" hangingPunct="1">
              <a:buNone/>
              <a:defRPr/>
            </a:pPr>
            <a:endParaRPr lang="es-ES_tradnl" sz="2400" b="1" dirty="0">
              <a:solidFill>
                <a:srgbClr val="005CAB"/>
              </a:solidFill>
              <a:cs typeface="+mn-cs"/>
            </a:endParaRPr>
          </a:p>
          <a:p>
            <a:pPr marL="0" lvl="1" indent="0" eaLnBrk="1" hangingPunct="1">
              <a:buNone/>
              <a:defRPr/>
            </a:pPr>
            <a:r>
              <a:rPr lang="es-ES_tradnl" sz="2400" b="1" dirty="0">
                <a:solidFill>
                  <a:srgbClr val="E97635"/>
                </a:solidFill>
                <a:cs typeface="+mn-cs"/>
              </a:rPr>
              <a:t>Los manipuladores de alimentos a quienes se les diagnosticó hepatitis A o Norovirus no deben trabajar en el establecimiento de servicio de alimentos mientras estén enfermos.</a:t>
            </a:r>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2-28</a:t>
            </a:r>
          </a:p>
        </p:txBody>
      </p:sp>
      <p:sp>
        <p:nvSpPr>
          <p:cNvPr id="61463"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Virus principales que causan enfermedades transmitidas por alimentos </a:t>
            </a:r>
          </a:p>
        </p:txBody>
      </p:sp>
      <p:sp>
        <p:nvSpPr>
          <p:cNvPr id="128024"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Virus:	</a:t>
            </a:r>
            <a:r>
              <a:rPr lang="es-ES_tradnl" sz="2000" b="0" dirty="0">
                <a:solidFill>
                  <a:srgbClr val="000000"/>
                </a:solidFill>
                <a:latin typeface="Arial"/>
                <a:ea typeface="+mn-ea"/>
                <a:cs typeface="+mn-cs"/>
              </a:rPr>
              <a:t>Hepatitis A</a:t>
            </a:r>
          </a:p>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Origen:	</a:t>
            </a:r>
            <a:r>
              <a:rPr lang="es-ES_tradnl" sz="2000" b="0" dirty="0">
                <a:solidFill>
                  <a:srgbClr val="000000"/>
                </a:solidFill>
                <a:latin typeface="Arial"/>
                <a:ea typeface="+mn-ea"/>
                <a:cs typeface="+mn-cs"/>
              </a:rPr>
              <a:t>Las heces de personas con la enfermedad</a:t>
            </a:r>
          </a:p>
        </p:txBody>
      </p:sp>
      <p:graphicFrame>
        <p:nvGraphicFramePr>
          <p:cNvPr id="11" name="Group 3">
            <a:extLst>
              <a:ext uri="{FF2B5EF4-FFF2-40B4-BE49-F238E27FC236}">
                <a16:creationId xmlns:a16="http://schemas.microsoft.com/office/drawing/2014/main" id="{C12CFFB1-0819-446A-9191-E14C010F09AE}"/>
              </a:ext>
            </a:extLst>
          </p:cNvPr>
          <p:cNvGraphicFramePr>
            <a:graphicFrameLocks/>
          </p:cNvGraphicFramePr>
          <p:nvPr>
            <p:extLst>
              <p:ext uri="{D42A27DB-BD31-4B8C-83A1-F6EECF244321}">
                <p14:modId xmlns:p14="http://schemas.microsoft.com/office/powerpoint/2010/main" val="4092709017"/>
              </p:ext>
            </p:extLst>
          </p:nvPr>
        </p:nvGraphicFramePr>
        <p:xfrm>
          <a:off x="650876" y="2317521"/>
          <a:ext cx="8056562" cy="4261272"/>
        </p:xfrm>
        <a:graphic>
          <a:graphicData uri="http://schemas.openxmlformats.org/drawingml/2006/table">
            <a:tbl>
              <a:tblPr/>
              <a:tblGrid>
                <a:gridCol w="3197793">
                  <a:extLst>
                    <a:ext uri="{9D8B030D-6E8A-4147-A177-3AD203B41FA5}">
                      <a16:colId xmlns:a16="http://schemas.microsoft.com/office/drawing/2014/main" val="20000"/>
                    </a:ext>
                  </a:extLst>
                </a:gridCol>
                <a:gridCol w="4858769">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noProof="0" dirty="0">
                          <a:solidFill>
                            <a:srgbClr val="E97635"/>
                          </a:solidFill>
                          <a:latin typeface="Arial Narrow" charset="0"/>
                          <a:ea typeface="ＭＳ Ｐゴシック" charset="0"/>
                          <a:cs typeface="+mn-cs"/>
                        </a:rPr>
                        <a:t>Alimentos relacionados con el virus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Mariscos de agua contaminada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Excluir del establecimiento a los empleados a quienes se les diagnosticó hepatitis 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Excluir del establecimiento a los empleados que hayan tenido ictericia por siete días o menos.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Evitar el contacto de las manos descubiertas y los 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Comprar los mariscos a proveedores aprobados y de buena reputación.</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0" name="Picture 9"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2-29</a:t>
            </a:r>
          </a:p>
        </p:txBody>
      </p:sp>
      <p:sp>
        <p:nvSpPr>
          <p:cNvPr id="62487"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Virus principales que causan enfermedades transmitidas por alimentos </a:t>
            </a:r>
          </a:p>
        </p:txBody>
      </p:sp>
      <p:graphicFrame>
        <p:nvGraphicFramePr>
          <p:cNvPr id="12" name="Group 3">
            <a:extLst>
              <a:ext uri="{FF2B5EF4-FFF2-40B4-BE49-F238E27FC236}">
                <a16:creationId xmlns:a16="http://schemas.microsoft.com/office/drawing/2014/main" id="{3610AE41-1EAC-4248-AF83-E10F405FAE38}"/>
              </a:ext>
            </a:extLst>
          </p:cNvPr>
          <p:cNvGraphicFramePr>
            <a:graphicFrameLocks/>
          </p:cNvGraphicFramePr>
          <p:nvPr>
            <p:extLst>
              <p:ext uri="{D42A27DB-BD31-4B8C-83A1-F6EECF244321}">
                <p14:modId xmlns:p14="http://schemas.microsoft.com/office/powerpoint/2010/main" val="3800013089"/>
              </p:ext>
            </p:extLst>
          </p:nvPr>
        </p:nvGraphicFramePr>
        <p:xfrm>
          <a:off x="650876" y="2317521"/>
          <a:ext cx="8056562" cy="4261272"/>
        </p:xfrm>
        <a:graphic>
          <a:graphicData uri="http://schemas.openxmlformats.org/drawingml/2006/table">
            <a:tbl>
              <a:tblPr/>
              <a:tblGrid>
                <a:gridCol w="3593578">
                  <a:extLst>
                    <a:ext uri="{9D8B030D-6E8A-4147-A177-3AD203B41FA5}">
                      <a16:colId xmlns:a16="http://schemas.microsoft.com/office/drawing/2014/main" val="20000"/>
                    </a:ext>
                  </a:extLst>
                </a:gridCol>
                <a:gridCol w="4462984">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noProof="0" dirty="0">
                          <a:solidFill>
                            <a:srgbClr val="E97635"/>
                          </a:solidFill>
                          <a:latin typeface="Arial Narrow" charset="0"/>
                          <a:ea typeface="ＭＳ Ｐゴシック" charset="0"/>
                          <a:cs typeface="+mn-cs"/>
                        </a:rPr>
                        <a:t>Alimentos relacionados con el virus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Mariscos de agua contaminada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Excluir del establecimiento a los manipuladores de alimentos que tengan vómito o diarrea y hayan tenido un diagnóstico de Norovirus.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Evitar el contacto de las manos descubiertas y los 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Comprar los mariscos a proveedores aprobados y de buena reputación.</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8"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2927311" y="1148429"/>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Virus:	</a:t>
            </a:r>
            <a:r>
              <a:rPr lang="es-ES_tradnl" sz="2000" b="0" dirty="0">
                <a:solidFill>
                  <a:srgbClr val="000000"/>
                </a:solidFill>
                <a:latin typeface="Arial"/>
                <a:ea typeface="+mn-ea"/>
                <a:cs typeface="+mn-cs"/>
              </a:rPr>
              <a:t>Norovirus</a:t>
            </a:r>
          </a:p>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Origen:	</a:t>
            </a:r>
            <a:r>
              <a:rPr lang="es-ES_tradnl" sz="2000" b="0" dirty="0">
                <a:solidFill>
                  <a:srgbClr val="000000"/>
                </a:solidFill>
                <a:latin typeface="Arial"/>
                <a:ea typeface="+mn-ea"/>
                <a:cs typeface="+mn-cs"/>
              </a:rPr>
              <a:t>Las heces de personas con la enfermedad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63490" name="Rectangle 2"/>
          <p:cNvSpPr>
            <a:spLocks noGrp="1" noChangeArrowheads="1"/>
          </p:cNvSpPr>
          <p:nvPr>
            <p:ph type="title"/>
          </p:nvPr>
        </p:nvSpPr>
        <p:spPr/>
        <p:txBody>
          <a:bodyPr/>
          <a:lstStyle/>
          <a:p>
            <a:pPr eaLnBrk="1" hangingPunct="1">
              <a:defRPr/>
            </a:pPr>
            <a:r>
              <a:rPr lang="es-ES_tradnl" dirty="0">
                <a:latin typeface="Arial Narrow" charset="0"/>
                <a:cs typeface="+mj-cs"/>
              </a:rPr>
              <a:t>Parásitos: Características básicas </a:t>
            </a:r>
          </a:p>
        </p:txBody>
      </p:sp>
      <p:sp>
        <p:nvSpPr>
          <p:cNvPr id="27651" name="Rectangle 3"/>
          <p:cNvSpPr>
            <a:spLocks noGrp="1" noChangeArrowheads="1"/>
          </p:cNvSpPr>
          <p:nvPr>
            <p:ph idx="1"/>
          </p:nvPr>
        </p:nvSpPr>
        <p:spPr/>
        <p:txBody>
          <a:bodyPr/>
          <a:lstStyle/>
          <a:p>
            <a:pPr marL="0" indent="0">
              <a:spcBef>
                <a:spcPts val="0"/>
              </a:spcBef>
              <a:spcAft>
                <a:spcPts val="0"/>
              </a:spcAft>
            </a:pPr>
            <a:r>
              <a:rPr lang="es-ES_tradnl" dirty="0"/>
              <a:t>Lugar:</a:t>
            </a:r>
          </a:p>
          <a:p>
            <a:pPr lvl="1">
              <a:spcAft>
                <a:spcPts val="0"/>
              </a:spcAft>
              <a:buFont typeface="Wingdings"/>
              <a:buChar char="l"/>
            </a:pPr>
            <a:r>
              <a:rPr lang="es-ES_tradnl" dirty="0">
                <a:ea typeface="ＭＳ Ｐゴシック"/>
                <a:cs typeface="ＭＳ Ｐゴシック"/>
              </a:rPr>
              <a:t>Requieren un anfitrión para vivir y reproducirse.</a:t>
            </a:r>
          </a:p>
          <a:p>
            <a:pPr lvl="1">
              <a:spcAft>
                <a:spcPts val="0"/>
              </a:spcAft>
              <a:buClr>
                <a:srgbClr val="005CAB"/>
              </a:buClr>
              <a:buNone/>
            </a:pPr>
            <a:endParaRPr lang="es-ES_tradnl" dirty="0">
              <a:ea typeface="ＭＳ Ｐゴシック"/>
              <a:cs typeface="ＭＳ Ｐゴシック"/>
            </a:endParaRPr>
          </a:p>
          <a:p>
            <a:pPr marL="0" indent="0">
              <a:spcBef>
                <a:spcPts val="0"/>
              </a:spcBef>
              <a:spcAft>
                <a:spcPts val="0"/>
              </a:spcAft>
            </a:pPr>
            <a:r>
              <a:rPr lang="es-ES_tradnl" dirty="0"/>
              <a:t>Origen:</a:t>
            </a:r>
          </a:p>
          <a:p>
            <a:pPr lvl="1">
              <a:spcAft>
                <a:spcPts val="0"/>
              </a:spcAft>
              <a:buFont typeface="Wingdings"/>
              <a:buChar char="l"/>
            </a:pPr>
            <a:r>
              <a:rPr lang="es-ES_tradnl" dirty="0">
                <a:ea typeface="ＭＳ Ｐゴシック"/>
                <a:cs typeface="ＭＳ Ｐゴシック"/>
              </a:rPr>
              <a:t>Mariscos, animales de caza y alimentos procesados con agua contaminada, como las frutas y verduras.</a:t>
            </a:r>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2-30</a:t>
            </a:r>
          </a:p>
        </p:txBody>
      </p:sp>
      <p:pic>
        <p:nvPicPr>
          <p:cNvPr id="7" name="Picture 6" descr="6e_c02_06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64514" name="Rectangle 2"/>
          <p:cNvSpPr>
            <a:spLocks noGrp="1" noChangeArrowheads="1"/>
          </p:cNvSpPr>
          <p:nvPr>
            <p:ph type="title"/>
          </p:nvPr>
        </p:nvSpPr>
        <p:spPr/>
        <p:txBody>
          <a:bodyPr/>
          <a:lstStyle/>
          <a:p>
            <a:pPr eaLnBrk="1" hangingPunct="1">
              <a:defRPr/>
            </a:pPr>
            <a:r>
              <a:rPr lang="es-ES_tradnl" dirty="0">
                <a:latin typeface="Arial Narrow" charset="0"/>
                <a:cs typeface="+mj-cs"/>
              </a:rPr>
              <a:t>Parásitos: Características básicas </a:t>
            </a:r>
          </a:p>
        </p:txBody>
      </p:sp>
      <p:sp>
        <p:nvSpPr>
          <p:cNvPr id="64515"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Prevención:</a:t>
            </a:r>
          </a:p>
          <a:p>
            <a:pPr lvl="1">
              <a:spcAft>
                <a:spcPts val="0"/>
              </a:spcAft>
              <a:buFont typeface="Wingdings"/>
              <a:buChar char="l"/>
            </a:pPr>
            <a:r>
              <a:rPr lang="es-ES_tradnl" dirty="0">
                <a:ea typeface="ＭＳ Ｐゴシック"/>
                <a:cs typeface="ＭＳ Ｐゴシック"/>
              </a:rPr>
              <a:t>Comprar los alimentos a proveedores aprobados y con buena reputación.</a:t>
            </a:r>
          </a:p>
          <a:p>
            <a:pPr lvl="1">
              <a:spcAft>
                <a:spcPts val="0"/>
              </a:spcAft>
              <a:buFont typeface="Wingdings"/>
              <a:buChar char="l"/>
            </a:pPr>
            <a:r>
              <a:rPr lang="es-ES_tradnl" dirty="0">
                <a:ea typeface="ＭＳ Ｐゴシック"/>
                <a:cs typeface="ＭＳ Ｐゴシック"/>
              </a:rPr>
              <a:t>Cocinar los alimentos a las temperaturas internas mínimas requeridas.</a:t>
            </a:r>
          </a:p>
          <a:p>
            <a:pPr lvl="1">
              <a:spcAft>
                <a:spcPts val="0"/>
              </a:spcAft>
              <a:buFont typeface="Wingdings"/>
              <a:buChar char="l"/>
            </a:pPr>
            <a:r>
              <a:rPr lang="es-ES_tradnl" dirty="0">
                <a:ea typeface="ＭＳ Ｐゴシック"/>
                <a:cs typeface="ＭＳ Ｐゴシック"/>
              </a:rPr>
              <a:t>El fabricante debe haber congelado correctamente el pescado que se servirá crudo o poco cocinado.</a:t>
            </a:r>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2-31</a:t>
            </a:r>
          </a:p>
        </p:txBody>
      </p:sp>
      <p:pic>
        <p:nvPicPr>
          <p:cNvPr id="2" name="Picture 1" descr="6e_c02_06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defRPr/>
            </a:pPr>
            <a:r>
              <a:rPr lang="es-ES_tradnl" dirty="0">
                <a:latin typeface="Arial Narrow" charset="0"/>
                <a:cs typeface="+mj-cs"/>
              </a:rPr>
              <a:t>Hongos: Características básicas </a:t>
            </a:r>
          </a:p>
        </p:txBody>
      </p:sp>
      <p:sp>
        <p:nvSpPr>
          <p:cNvPr id="65538" name="Rectangle 3"/>
          <p:cNvSpPr>
            <a:spLocks noGrp="1" noChangeArrowheads="1"/>
          </p:cNvSpPr>
          <p:nvPr>
            <p:ph idx="1"/>
          </p:nvPr>
        </p:nvSpPr>
        <p:spPr>
          <a:xfrm>
            <a:off x="409575" y="1143000"/>
            <a:ext cx="5609088" cy="4983163"/>
          </a:xfrm>
        </p:spPr>
        <p:txBody>
          <a:bodyPr/>
          <a:lstStyle/>
          <a:p>
            <a:pPr>
              <a:spcBef>
                <a:spcPts val="0"/>
              </a:spcBef>
              <a:spcAft>
                <a:spcPts val="0"/>
              </a:spcAft>
            </a:pPr>
            <a:r>
              <a:rPr lang="es-ES_tradnl" dirty="0">
                <a:ea typeface="ＭＳ Ｐゴシック"/>
              </a:rPr>
              <a:t>Levaduras, mohos y champiñones o setas:</a:t>
            </a:r>
          </a:p>
          <a:p>
            <a:pPr lvl="1">
              <a:spcAft>
                <a:spcPts val="0"/>
              </a:spcAft>
              <a:buFont typeface="Wingdings"/>
              <a:buChar char="l"/>
            </a:pPr>
            <a:r>
              <a:rPr lang="es-ES_tradnl" dirty="0">
                <a:ea typeface="ＭＳ Ｐゴシック"/>
                <a:cs typeface="ＭＳ Ｐゴシック"/>
              </a:rPr>
              <a:t>Algunos mohos y champiñones producen toxinas.</a:t>
            </a:r>
          </a:p>
          <a:p>
            <a:pPr lvl="1">
              <a:spcAft>
                <a:spcPts val="0"/>
              </a:spcAft>
              <a:buFont typeface="Wingdings"/>
              <a:buChar char="l"/>
            </a:pPr>
            <a:r>
              <a:rPr lang="es-ES_tradnl" dirty="0">
                <a:ea typeface="ＭＳ Ｐゴシック"/>
                <a:cs typeface="ＭＳ Ｐゴシック"/>
              </a:rPr>
              <a:t>Tire los alimentos mohosos, a menos que el moho sea parte natural del producto.</a:t>
            </a:r>
          </a:p>
          <a:p>
            <a:pPr lvl="1">
              <a:spcAft>
                <a:spcPts val="0"/>
              </a:spcAft>
              <a:buFont typeface="Wingdings"/>
              <a:buChar char="l"/>
            </a:pPr>
            <a:r>
              <a:rPr lang="es-ES_tradnl" dirty="0">
                <a:ea typeface="ＭＳ Ｐゴシック"/>
                <a:cs typeface="ＭＳ Ｐゴシック"/>
              </a:rPr>
              <a:t>Comprar los champiñones o setas a proveedores aprobados y con buena reputación.</a:t>
            </a:r>
          </a:p>
        </p:txBody>
      </p:sp>
      <p:sp>
        <p:nvSpPr>
          <p:cNvPr id="6554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2-32</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2-33</a:t>
            </a:r>
          </a:p>
        </p:txBody>
      </p:sp>
      <p:sp>
        <p:nvSpPr>
          <p:cNvPr id="3" name="Picture Placeholder 2"/>
          <p:cNvSpPr>
            <a:spLocks noGrp="1"/>
          </p:cNvSpPr>
          <p:nvPr>
            <p:ph type="pic" sz="quarter" idx="12"/>
          </p:nvPr>
        </p:nvSpPr>
        <p:spPr/>
      </p:sp>
      <p:sp>
        <p:nvSpPr>
          <p:cNvPr id="66563"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 </a:t>
            </a:r>
            <a:endParaRPr lang="es-ES_tradnl" sz="2600" i="1" dirty="0">
              <a:latin typeface="Arial Narrow" charset="0"/>
              <a:cs typeface="+mj-cs"/>
            </a:endParaRPr>
          </a:p>
        </p:txBody>
      </p:sp>
      <p:sp>
        <p:nvSpPr>
          <p:cNvPr id="2" name="Content Placeholder 1"/>
          <p:cNvSpPr>
            <a:spLocks noGrp="1"/>
          </p:cNvSpPr>
          <p:nvPr>
            <p:ph idx="1"/>
          </p:nvPr>
        </p:nvSpPr>
        <p:spPr>
          <a:xfrm>
            <a:off x="409575" y="1143000"/>
            <a:ext cx="6004873" cy="5440363"/>
          </a:xfrm>
        </p:spPr>
        <p:txBody>
          <a:bodyPr/>
          <a:lstStyle/>
          <a:p>
            <a:pPr marL="0" indent="0"/>
            <a:r>
              <a:rPr lang="es-ES_tradnl" dirty="0">
                <a:latin typeface="Arial Narrow" pitchFamily="34" charset="0"/>
                <a:ea typeface="ＭＳ Ｐゴシック"/>
                <a:cs typeface="ＭＳ Ｐゴシック"/>
              </a:rPr>
              <a:t>Origen:</a:t>
            </a:r>
          </a:p>
          <a:p>
            <a:pPr lvl="1"/>
            <a:r>
              <a:rPr lang="es-ES_tradnl" dirty="0">
                <a:latin typeface="Arial Narrow" pitchFamily="34" charset="0"/>
              </a:rPr>
              <a:t>Ocurren de manera natural en ciertas plantas, champiñones y mariscos.</a:t>
            </a:r>
          </a:p>
          <a:p>
            <a:pPr marL="109728" lvl="1" indent="0">
              <a:spcBef>
                <a:spcPts val="800"/>
              </a:spcBef>
              <a:buNone/>
            </a:pPr>
            <a:r>
              <a:rPr lang="es-ES_tradnl" sz="2400" dirty="0">
                <a:solidFill>
                  <a:srgbClr val="E97635"/>
                </a:solidFill>
                <a:latin typeface="Arial Narrow" pitchFamily="34" charset="0"/>
              </a:rPr>
              <a:t>Toxinas de mariscos:</a:t>
            </a:r>
          </a:p>
          <a:p>
            <a:pPr lvl="1">
              <a:spcBef>
                <a:spcPts val="600"/>
              </a:spcBef>
            </a:pPr>
            <a:r>
              <a:rPr lang="es-ES_tradnl" dirty="0">
                <a:latin typeface="Arial Narrow" pitchFamily="34" charset="0"/>
              </a:rPr>
              <a:t>Las producen patógenos que se hallan en ciertos peces.</a:t>
            </a:r>
          </a:p>
          <a:p>
            <a:pPr lvl="2">
              <a:spcBef>
                <a:spcPts val="600"/>
              </a:spcBef>
            </a:pPr>
            <a:r>
              <a:rPr lang="es-ES_tradnl" sz="2200" dirty="0">
                <a:latin typeface="Arial Narrow" pitchFamily="34" charset="0"/>
              </a:rPr>
              <a:t>Tuna, bonito y mahi-mahi</a:t>
            </a:r>
          </a:p>
          <a:p>
            <a:pPr lvl="2">
              <a:spcBef>
                <a:spcPts val="600"/>
              </a:spcBef>
            </a:pPr>
            <a:r>
              <a:rPr lang="es-ES_tradnl" sz="2200" dirty="0">
                <a:latin typeface="Arial Narrow" pitchFamily="34" charset="0"/>
              </a:rPr>
              <a:t>La histamina se produce cuando los pescados sufren abuso de tiempo y temperatura.</a:t>
            </a:r>
          </a:p>
          <a:p>
            <a:pPr lvl="1">
              <a:spcBef>
                <a:spcPts val="600"/>
              </a:spcBef>
            </a:pPr>
            <a:r>
              <a:rPr lang="es-ES_tradnl" dirty="0">
                <a:latin typeface="Arial Narrow" pitchFamily="34" charset="0"/>
              </a:rPr>
              <a:t>Ocurren en ciertos peces que comen peces más pequeños que, a su vez, han comido la toxina.</a:t>
            </a:r>
          </a:p>
          <a:p>
            <a:pPr lvl="2">
              <a:spcBef>
                <a:spcPts val="600"/>
              </a:spcBef>
            </a:pPr>
            <a:r>
              <a:rPr lang="es-ES_tradnl" sz="2200" dirty="0">
                <a:latin typeface="Arial Narrow" pitchFamily="34" charset="0"/>
              </a:rPr>
              <a:t>Barracuda, pargo (huachinango), mero y amberjack.</a:t>
            </a:r>
          </a:p>
          <a:p>
            <a:pPr lvl="2">
              <a:spcBef>
                <a:spcPts val="600"/>
              </a:spcBef>
            </a:pPr>
            <a:r>
              <a:rPr lang="es-ES_tradnl" sz="2200" dirty="0">
                <a:latin typeface="Arial Narrow" pitchFamily="34" charset="0"/>
              </a:rPr>
              <a:t>Un ejemplo es la toxina de la ciguatera.</a:t>
            </a:r>
          </a:p>
        </p:txBody>
      </p:sp>
      <p:pic>
        <p:nvPicPr>
          <p:cNvPr id="9" name="Picture 8"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2-34</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a:t>
            </a:r>
            <a:endParaRPr lang="es-ES_tradnl" sz="2600" i="1" dirty="0">
              <a:latin typeface="Arial Narrow" charset="0"/>
              <a:cs typeface="+mj-cs"/>
            </a:endParaRPr>
          </a:p>
        </p:txBody>
      </p:sp>
      <p:sp>
        <p:nvSpPr>
          <p:cNvPr id="3" name="Content Placeholder 2"/>
          <p:cNvSpPr>
            <a:spLocks noGrp="1"/>
          </p:cNvSpPr>
          <p:nvPr>
            <p:ph idx="1"/>
          </p:nvPr>
        </p:nvSpPr>
        <p:spPr/>
        <p:txBody>
          <a:bodyPr/>
          <a:lstStyle/>
          <a:p>
            <a:pPr marL="0" lvl="0" indent="0" eaLnBrk="1" hangingPunct="1">
              <a:defRPr/>
            </a:pPr>
            <a:r>
              <a:rPr lang="es-ES_tradnl" dirty="0"/>
              <a:t>Enfermedad:</a:t>
            </a:r>
          </a:p>
          <a:p>
            <a:pPr lvl="1" eaLnBrk="1" hangingPunct="1">
              <a:defRPr/>
            </a:pPr>
            <a:r>
              <a:rPr lang="es-ES_tradnl" dirty="0"/>
              <a:t>Los síntomas y tiempos de inicio varían según la enfermedad.</a:t>
            </a:r>
          </a:p>
          <a:p>
            <a:pPr lvl="1" eaLnBrk="1" hangingPunct="1">
              <a:defRPr/>
            </a:pPr>
            <a:r>
              <a:rPr lang="es-ES_tradnl" dirty="0"/>
              <a:t>La gente empieza a sufrir la enfermedad en minutos.</a:t>
            </a: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2-35</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a:t>
            </a:r>
            <a:endParaRPr lang="es-ES_tradnl" sz="2600" i="1" dirty="0">
              <a:latin typeface="Arial Narrow" charset="0"/>
              <a:cs typeface="+mj-cs"/>
            </a:endParaRPr>
          </a:p>
        </p:txBody>
      </p:sp>
      <p:sp>
        <p:nvSpPr>
          <p:cNvPr id="3" name="Content Placeholder 2"/>
          <p:cNvSpPr>
            <a:spLocks noGrp="1"/>
          </p:cNvSpPr>
          <p:nvPr>
            <p:ph idx="1"/>
          </p:nvPr>
        </p:nvSpPr>
        <p:spPr/>
        <p:txBody>
          <a:bodyPr/>
          <a:lstStyle/>
          <a:p>
            <a:pPr marL="0" indent="0">
              <a:spcBef>
                <a:spcPts val="900"/>
              </a:spcBef>
            </a:pPr>
            <a:r>
              <a:rPr lang="es-ES_tradnl" dirty="0">
                <a:latin typeface="Arial Narrow" pitchFamily="34" charset="0"/>
                <a:ea typeface="ＭＳ Ｐゴシック"/>
                <a:cs typeface="ＭＳ Ｐゴシック"/>
              </a:rPr>
              <a:t>Síntomas generales:</a:t>
            </a:r>
          </a:p>
          <a:p>
            <a:pPr lvl="1">
              <a:spcBef>
                <a:spcPts val="600"/>
              </a:spcBef>
            </a:pPr>
            <a:r>
              <a:rPr lang="es-ES_tradnl" dirty="0">
                <a:latin typeface="Arial Narrow" pitchFamily="34" charset="0"/>
              </a:rPr>
              <a:t>Diarrea o vómito</a:t>
            </a:r>
          </a:p>
          <a:p>
            <a:pPr lvl="1">
              <a:spcBef>
                <a:spcPts val="600"/>
              </a:spcBef>
            </a:pPr>
            <a:r>
              <a:rPr lang="es-ES_tradnl" dirty="0">
                <a:latin typeface="Arial Narrow" pitchFamily="34" charset="0"/>
              </a:rPr>
              <a:t>Síntomas neurológicos</a:t>
            </a:r>
          </a:p>
          <a:p>
            <a:pPr lvl="2">
              <a:spcBef>
                <a:spcPts val="600"/>
              </a:spcBef>
            </a:pPr>
            <a:r>
              <a:rPr lang="es-ES_tradnl" sz="2200" dirty="0">
                <a:latin typeface="Arial Narrow" pitchFamily="34" charset="0"/>
              </a:rPr>
              <a:t>Sensación de hormigueo en las extremidades</a:t>
            </a:r>
          </a:p>
          <a:p>
            <a:pPr lvl="2">
              <a:spcBef>
                <a:spcPts val="600"/>
              </a:spcBef>
            </a:pPr>
            <a:r>
              <a:rPr lang="es-ES_tradnl" sz="2200" dirty="0">
                <a:latin typeface="Arial Narrow" pitchFamily="34" charset="0"/>
              </a:rPr>
              <a:t>Inversión de las sensaciones de frío y calor</a:t>
            </a:r>
          </a:p>
          <a:p>
            <a:pPr lvl="1">
              <a:spcBef>
                <a:spcPts val="600"/>
              </a:spcBef>
            </a:pPr>
            <a:r>
              <a:rPr lang="es-ES_tradnl" dirty="0">
                <a:latin typeface="Arial Narrow" pitchFamily="34" charset="0"/>
              </a:rPr>
              <a:t>Enrojecimiento de la cara</a:t>
            </a:r>
          </a:p>
          <a:p>
            <a:pPr lvl="1">
              <a:spcBef>
                <a:spcPts val="600"/>
              </a:spcBef>
            </a:pPr>
            <a:r>
              <a:rPr lang="es-ES_tradnl" dirty="0">
                <a:latin typeface="Arial Narrow" pitchFamily="34" charset="0"/>
              </a:rPr>
              <a:t>Dificultad para respirar</a:t>
            </a:r>
          </a:p>
          <a:p>
            <a:pPr lvl="1">
              <a:spcBef>
                <a:spcPts val="600"/>
              </a:spcBef>
            </a:pPr>
            <a:r>
              <a:rPr lang="es-ES_tradnl" dirty="0">
                <a:latin typeface="Arial Narrow" pitchFamily="34" charset="0"/>
              </a:rPr>
              <a:t>Ardor en la boca</a:t>
            </a:r>
          </a:p>
          <a:p>
            <a:pPr lvl="1">
              <a:spcBef>
                <a:spcPts val="600"/>
              </a:spcBef>
            </a:pPr>
            <a:r>
              <a:rPr lang="es-ES_tradnl" dirty="0">
                <a:latin typeface="Arial Narrow" pitchFamily="34" charset="0"/>
              </a:rPr>
              <a:t>Palpitaciones cardíacas</a:t>
            </a:r>
          </a:p>
          <a:p>
            <a:pPr lvl="1">
              <a:spcBef>
                <a:spcPts val="600"/>
              </a:spcBef>
            </a:pPr>
            <a:r>
              <a:rPr lang="es-ES_tradnl" dirty="0">
                <a:latin typeface="Arial Narrow" pitchFamily="34" charset="0"/>
              </a:rPr>
              <a:t>Urticaria</a:t>
            </a: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57040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p:txBody>
          <a:bodyPr/>
          <a:lstStyle/>
          <a:p>
            <a:pPr eaLnBrk="1" hangingPunct="1">
              <a:defRPr/>
            </a:pPr>
            <a:r>
              <a:rPr lang="es-ES" dirty="0">
                <a:latin typeface="Arial Narrow" charset="0"/>
                <a:cs typeface="+mj-cs"/>
              </a:rPr>
              <a:t>El costo de las enfermedades transmitidas por alimentos </a:t>
            </a:r>
            <a:endParaRPr lang="en-US" dirty="0">
              <a:latin typeface="Arial Narrow" charset="0"/>
              <a:cs typeface="+mj-cs"/>
            </a:endParaRPr>
          </a:p>
        </p:txBody>
      </p:sp>
      <p:sp>
        <p:nvSpPr>
          <p:cNvPr id="18436" name="Rectangle 3"/>
          <p:cNvSpPr>
            <a:spLocks noGrp="1" noChangeArrowheads="1"/>
          </p:cNvSpPr>
          <p:nvPr>
            <p:ph idx="1"/>
          </p:nvPr>
        </p:nvSpPr>
        <p:spPr>
          <a:xfrm>
            <a:off x="409575" y="938609"/>
            <a:ext cx="8220075" cy="713985"/>
          </a:xfrm>
        </p:spPr>
        <p:txBody>
          <a:bodyPr/>
          <a:lstStyle/>
          <a:p>
            <a:pPr marL="0" indent="0" eaLnBrk="1" hangingPunct="1">
              <a:defRPr/>
            </a:pPr>
            <a:r>
              <a:rPr lang="es-ES_tradnl" dirty="0">
                <a:latin typeface="Arial Narrow" charset="0"/>
                <a:cs typeface="+mn-cs"/>
              </a:rPr>
              <a:t>El costo de las enfermedades transmitidas por alimentos para un establecimiento:</a:t>
            </a:r>
          </a:p>
        </p:txBody>
      </p:sp>
      <p:sp>
        <p:nvSpPr>
          <p:cNvPr id="6" name="Picture Placeholder 5"/>
          <p:cNvSpPr>
            <a:spLocks noGrp="1"/>
          </p:cNvSpPr>
          <p:nvPr>
            <p:ph type="pic" sz="quarter" idx="13"/>
          </p:nvPr>
        </p:nvSpPr>
        <p:spPr/>
      </p:sp>
      <p:sp>
        <p:nvSpPr>
          <p:cNvPr id="3" name="Picture Placeholder 2"/>
          <p:cNvSpPr>
            <a:spLocks noGrp="1"/>
          </p:cNvSpPr>
          <p:nvPr>
            <p:ph type="pic" sz="quarter" idx="12"/>
          </p:nvPr>
        </p:nvSpPr>
        <p:spPr/>
      </p:sp>
      <p:sp>
        <p:nvSpPr>
          <p:cNvPr id="13" name="Picture Placeholder 12"/>
          <p:cNvSpPr>
            <a:spLocks noGrp="1"/>
          </p:cNvSpPr>
          <p:nvPr>
            <p:ph type="pic" sz="quarter" idx="22"/>
          </p:nvPr>
        </p:nvSpPr>
        <p:spPr/>
      </p:sp>
      <p:sp>
        <p:nvSpPr>
          <p:cNvPr id="14" name="Picture Placeholder 13"/>
          <p:cNvSpPr>
            <a:spLocks noGrp="1"/>
          </p:cNvSpPr>
          <p:nvPr>
            <p:ph type="pic" sz="quarter" idx="23"/>
          </p:nvPr>
        </p:nvSpPr>
        <p:spPr/>
      </p:sp>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1-6</a:t>
            </a:r>
          </a:p>
        </p:txBody>
      </p:sp>
      <p:sp>
        <p:nvSpPr>
          <p:cNvPr id="22" name="Text Placeholder 5"/>
          <p:cNvSpPr>
            <a:spLocks noGrp="1"/>
          </p:cNvSpPr>
          <p:nvPr>
            <p:ph type="body" sz="quarter" idx="18"/>
          </p:nvPr>
        </p:nvSpPr>
        <p:spPr>
          <a:xfrm>
            <a:off x="4760008" y="3415401"/>
            <a:ext cx="2723578" cy="395287"/>
          </a:xfrm>
        </p:spPr>
        <p:txBody>
          <a:bodyPr/>
          <a:lstStyle/>
          <a:p>
            <a:pPr marL="0" indent="0"/>
            <a:r>
              <a:rPr lang="es-ES_tradnl" dirty="0"/>
              <a:t>Ausentismo de los empleados</a:t>
            </a:r>
          </a:p>
        </p:txBody>
      </p:sp>
      <p:sp>
        <p:nvSpPr>
          <p:cNvPr id="23" name="Text Placeholder 3"/>
          <p:cNvSpPr>
            <a:spLocks noGrp="1"/>
          </p:cNvSpPr>
          <p:nvPr>
            <p:ph type="body" sz="quarter" idx="17"/>
          </p:nvPr>
        </p:nvSpPr>
        <p:spPr>
          <a:xfrm>
            <a:off x="1601617" y="3415401"/>
            <a:ext cx="2723578" cy="395287"/>
          </a:xfrm>
        </p:spPr>
        <p:txBody>
          <a:bodyPr/>
          <a:lstStyle/>
          <a:p>
            <a:pPr marL="0" indent="0"/>
            <a:r>
              <a:rPr lang="es-ES" dirty="0"/>
              <a:t>Demandas y pagos por cuestiones legales</a:t>
            </a:r>
            <a:endParaRPr lang="en-US" dirty="0"/>
          </a:p>
        </p:txBody>
      </p:sp>
      <p:pic>
        <p:nvPicPr>
          <p:cNvPr id="24" name="Picture Placeholder 10"/>
          <p:cNvPicPr>
            <a:picLocks noChangeAspect="1"/>
          </p:cNvPicPr>
          <p:nvPr/>
        </p:nvPicPr>
        <p:blipFill rotWithShape="1">
          <a:blip r:embed="rId3" cstate="screen">
            <a:extLst>
              <a:ext uri="{28A0092B-C50C-407E-A947-70E740481C1C}">
                <a14:useLocalDpi xmlns:a14="http://schemas.microsoft.com/office/drawing/2010/main"/>
              </a:ext>
            </a:extLst>
          </a:blip>
          <a:srcRect l="40088" t="43985" r="40088" b="44052"/>
          <a:stretch/>
        </p:blipFill>
        <p:spPr bwMode="auto">
          <a:xfrm>
            <a:off x="5068571" y="176144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5" name="Picture Placeholder 4"/>
          <p:cNvPicPr>
            <a:picLocks noChangeAspect="1"/>
          </p:cNvPicPr>
          <p:nvPr/>
        </p:nvPicPr>
        <p:blipFill rotWithShape="1">
          <a:blip r:embed="rId4" cstate="screen">
            <a:extLst>
              <a:ext uri="{28A0092B-C50C-407E-A947-70E740481C1C}">
                <a14:useLocalDpi xmlns:a14="http://schemas.microsoft.com/office/drawing/2010/main"/>
              </a:ext>
            </a:extLst>
          </a:blip>
          <a:srcRect l="39235" t="46323" r="40857" b="41594"/>
          <a:stretch/>
        </p:blipFill>
        <p:spPr bwMode="auto">
          <a:xfrm>
            <a:off x="1916377" y="176144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6" name="Text Placeholder 6"/>
          <p:cNvSpPr>
            <a:spLocks noGrp="1"/>
          </p:cNvSpPr>
          <p:nvPr>
            <p:ph type="body" sz="quarter" idx="19"/>
          </p:nvPr>
        </p:nvSpPr>
        <p:spPr>
          <a:xfrm>
            <a:off x="4760008" y="5770030"/>
            <a:ext cx="2723578" cy="395287"/>
          </a:xfrm>
        </p:spPr>
        <p:txBody>
          <a:bodyPr/>
          <a:lstStyle/>
          <a:p>
            <a:pPr marL="0" indent="0"/>
            <a:r>
              <a:rPr lang="es-ES" dirty="0"/>
              <a:t> Volver a entrenar a los empleados </a:t>
            </a:r>
            <a:endParaRPr lang="en-US" dirty="0"/>
          </a:p>
        </p:txBody>
      </p:sp>
      <p:sp>
        <p:nvSpPr>
          <p:cNvPr id="27" name="Text Placeholder 7"/>
          <p:cNvSpPr>
            <a:spLocks noGrp="1"/>
          </p:cNvSpPr>
          <p:nvPr>
            <p:ph type="body" sz="quarter" idx="20"/>
          </p:nvPr>
        </p:nvSpPr>
        <p:spPr>
          <a:xfrm>
            <a:off x="1601617" y="5791801"/>
            <a:ext cx="2723578" cy="395287"/>
          </a:xfrm>
        </p:spPr>
        <p:txBody>
          <a:bodyPr/>
          <a:lstStyle/>
          <a:p>
            <a:pPr marL="0" indent="0"/>
            <a:r>
              <a:rPr lang="es-ES" dirty="0"/>
              <a:t>Aumento del costo de seguro</a:t>
            </a:r>
            <a:endParaRPr lang="en-US" dirty="0"/>
          </a:p>
        </p:txBody>
      </p:sp>
      <p:pic>
        <p:nvPicPr>
          <p:cNvPr id="28" name="Picture Placeholder 11"/>
          <p:cNvPicPr>
            <a:picLocks noChangeAspect="1"/>
          </p:cNvPicPr>
          <p:nvPr/>
        </p:nvPicPr>
        <p:blipFill rotWithShape="1">
          <a:blip r:embed="rId5" cstate="screen">
            <a:extLst>
              <a:ext uri="{28A0092B-C50C-407E-A947-70E740481C1C}">
                <a14:useLocalDpi xmlns:a14="http://schemas.microsoft.com/office/drawing/2010/main"/>
              </a:ext>
            </a:extLst>
          </a:blip>
          <a:srcRect l="39282" t="43912" r="39282" b="43064"/>
          <a:stretch/>
        </p:blipFill>
        <p:spPr bwMode="auto">
          <a:xfrm>
            <a:off x="1916377" y="409455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9" name="Picture Placeholder 16"/>
          <p:cNvPicPr>
            <a:picLocks noChangeAspect="1"/>
          </p:cNvPicPr>
          <p:nvPr/>
        </p:nvPicPr>
        <p:blipFill rotWithShape="1">
          <a:blip r:embed="rId6" cstate="screen">
            <a:extLst>
              <a:ext uri="{28A0092B-C50C-407E-A947-70E740481C1C}">
                <a14:useLocalDpi xmlns:a14="http://schemas.microsoft.com/office/drawing/2010/main"/>
              </a:ext>
            </a:extLst>
          </a:blip>
          <a:srcRect l="38608" t="43080" r="38608" b="43157"/>
          <a:stretch/>
        </p:blipFill>
        <p:spPr bwMode="auto">
          <a:xfrm>
            <a:off x="5068571" y="409455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2-36</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a:t>
            </a:r>
            <a:endParaRPr lang="es-ES_tradnl" sz="2600" i="1" dirty="0">
              <a:latin typeface="Arial Narrow" charset="0"/>
              <a:cs typeface="+mj-cs"/>
            </a:endParaRPr>
          </a:p>
        </p:txBody>
      </p:sp>
      <p:sp>
        <p:nvSpPr>
          <p:cNvPr id="3" name="Content Placeholder 2"/>
          <p:cNvSpPr>
            <a:spLocks noGrp="1"/>
          </p:cNvSpPr>
          <p:nvPr>
            <p:ph idx="1"/>
          </p:nvPr>
        </p:nvSpPr>
        <p:spPr>
          <a:xfrm>
            <a:off x="409575" y="1143000"/>
            <a:ext cx="5339375" cy="2634343"/>
          </a:xfrm>
        </p:spPr>
        <p:txBody>
          <a:bodyPr/>
          <a:lstStyle/>
          <a:p>
            <a:pPr marL="0" indent="0" eaLnBrk="1" hangingPunct="1">
              <a:defRPr/>
            </a:pPr>
            <a:r>
              <a:rPr lang="es-ES_tradnl" dirty="0"/>
              <a:t>Prevención:</a:t>
            </a:r>
          </a:p>
          <a:p>
            <a:pPr lvl="1" eaLnBrk="1" hangingPunct="1">
              <a:defRPr/>
            </a:pPr>
            <a:r>
              <a:rPr lang="es-ES_tradnl" dirty="0"/>
              <a:t>Comprar plantas, champiñones y mariscos a proveedores aprobados y con buena reputación.</a:t>
            </a:r>
          </a:p>
          <a:p>
            <a:pPr lvl="1" eaLnBrk="1" hangingPunct="1">
              <a:defRPr/>
            </a:pPr>
            <a:r>
              <a:rPr lang="es-ES_tradnl" dirty="0"/>
              <a:t>Controlar el tiempo y temperatura al manejar el pescado crudo.</a:t>
            </a:r>
          </a:p>
          <a:p>
            <a:endParaRPr lang="en-US" dirty="0"/>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2305354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 </a:t>
            </a:r>
          </a:p>
        </p:txBody>
      </p:sp>
      <p:sp>
        <p:nvSpPr>
          <p:cNvPr id="68611"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Orígenes:</a:t>
            </a:r>
          </a:p>
          <a:p>
            <a:pPr lvl="1">
              <a:spcAft>
                <a:spcPts val="0"/>
              </a:spcAft>
              <a:buFont typeface="Wingdings"/>
              <a:buChar char="l"/>
            </a:pPr>
            <a:r>
              <a:rPr lang="es-ES_tradnl" dirty="0">
                <a:ea typeface="ＭＳ Ｐゴシック"/>
                <a:cs typeface="ＭＳ Ｐゴシック"/>
              </a:rPr>
              <a:t>Limpiadores, sanitizantes, pulidores, lubricantes para máquinas y pesticidas.</a:t>
            </a:r>
          </a:p>
          <a:p>
            <a:pPr lvl="1">
              <a:spcAft>
                <a:spcPts val="0"/>
              </a:spcAft>
              <a:buFont typeface="Wingdings"/>
              <a:buChar char="l"/>
            </a:pPr>
            <a:r>
              <a:rPr lang="es-ES_tradnl" dirty="0">
                <a:ea typeface="ＭＳ Ｐゴシック"/>
                <a:cs typeface="ＭＳ Ｐゴシック"/>
              </a:rPr>
              <a:t>Desodorantes, productos de primeros auxilios y productos para la salud y la belleza.</a:t>
            </a:r>
          </a:p>
          <a:p>
            <a:pPr lvl="2">
              <a:spcAft>
                <a:spcPts val="0"/>
              </a:spcAft>
              <a:buFont typeface="Courier New" panose="02070309020205020404" pitchFamily="49" charset="0"/>
              <a:buChar char="o"/>
            </a:pPr>
            <a:r>
              <a:rPr lang="es-ES_tradnl" dirty="0">
                <a:ea typeface="ＭＳ Ｐゴシック"/>
                <a:cs typeface="ＭＳ Ｐゴシック"/>
              </a:rPr>
              <a:t>Lociones para manos, sprays para el cabello, etc.</a:t>
            </a:r>
          </a:p>
          <a:p>
            <a:pPr lvl="1">
              <a:spcAft>
                <a:spcPts val="0"/>
              </a:spcAft>
              <a:buFont typeface="Wingdings"/>
              <a:buChar char="l"/>
            </a:pPr>
            <a:r>
              <a:rPr lang="es-ES_tradnl" dirty="0">
                <a:ea typeface="ＭＳ Ｐゴシック"/>
                <a:cs typeface="ＭＳ Ｐゴシック"/>
              </a:rPr>
              <a:t>Ciertos tipos de equipo y ollas de cocina.</a:t>
            </a:r>
          </a:p>
          <a:p>
            <a:pPr lvl="2">
              <a:spcAft>
                <a:spcPts val="0"/>
              </a:spcAft>
              <a:buFont typeface="Courier New" panose="02070309020205020404" pitchFamily="49" charset="0"/>
              <a:buChar char="o"/>
            </a:pPr>
            <a:r>
              <a:rPr lang="es-ES_tradnl" dirty="0">
                <a:ea typeface="ＭＳ Ｐゴシック"/>
                <a:cs typeface="ＭＳ Ｐゴシック"/>
              </a:rPr>
              <a:t>Objetos de peltre, cobre, zinc y algunos tipos de cerámica pintada</a:t>
            </a:r>
          </a:p>
        </p:txBody>
      </p:sp>
      <p:sp>
        <p:nvSpPr>
          <p:cNvPr id="6861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2-37</a:t>
            </a:r>
          </a:p>
        </p:txBody>
      </p:sp>
      <p:pic>
        <p:nvPicPr>
          <p:cNvPr id="9"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pic>
        <p:nvPicPr>
          <p:cNvPr id="10" name="Picture 9"/>
          <p:cNvPicPr>
            <a:picLocks noChangeAspect="1"/>
          </p:cNvPicPr>
          <p:nvPr/>
        </p:nvPicPr>
        <p:blipFill>
          <a:blip r:embed="rId4"/>
          <a:stretch>
            <a:fillRect/>
          </a:stretch>
        </p:blipFill>
        <p:spPr>
          <a:xfrm>
            <a:off x="6523998" y="1236296"/>
            <a:ext cx="444500" cy="444500"/>
          </a:xfrm>
          <a:prstGeom prst="rect">
            <a:avLst/>
          </a:prstGeom>
        </p:spPr>
      </p:pic>
      <p:pic>
        <p:nvPicPr>
          <p:cNvPr id="11" name="Picture Placeholder 5"/>
          <p:cNvPicPr>
            <a:picLocks noChangeAspect="1"/>
          </p:cNvPicPr>
          <p:nvPr/>
        </p:nvPicPr>
        <p:blipFill rotWithShape="1">
          <a:blip r:embed="rId5" cstate="screen">
            <a:extLst>
              <a:ext uri="{28A0092B-C50C-407E-A947-70E740481C1C}">
                <a14:useLocalDpi xmlns:a14="http://schemas.microsoft.com/office/drawing/2010/main"/>
              </a:ext>
            </a:extLst>
          </a:blip>
          <a:srcRect t="-29849" b="-29849"/>
          <a:stretch/>
        </p:blipFill>
        <p:spPr bwMode="auto">
          <a:xfrm>
            <a:off x="6523038" y="3634581"/>
            <a:ext cx="2103437" cy="2103120"/>
          </a:xfrm>
          <a:prstGeom prst="roundRect">
            <a:avLst>
              <a:gd name="adj" fmla="val 6766"/>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2" name="Picture 11"/>
          <p:cNvPicPr>
            <a:picLocks noChangeAspect="1"/>
          </p:cNvPicPr>
          <p:nvPr/>
        </p:nvPicPr>
        <p:blipFill>
          <a:blip r:embed="rId4"/>
          <a:stretch>
            <a:fillRect/>
          </a:stretch>
        </p:blipFill>
        <p:spPr>
          <a:xfrm>
            <a:off x="6516163" y="3627706"/>
            <a:ext cx="444500" cy="4445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a:t>
            </a:r>
          </a:p>
        </p:txBody>
      </p:sp>
      <p:sp>
        <p:nvSpPr>
          <p:cNvPr id="69635"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Síntomas:</a:t>
            </a:r>
          </a:p>
          <a:p>
            <a:pPr lvl="1">
              <a:spcAft>
                <a:spcPts val="0"/>
              </a:spcAft>
              <a:buFont typeface="Wingdings"/>
              <a:buChar char="l"/>
            </a:pPr>
            <a:r>
              <a:rPr lang="es-ES" dirty="0">
                <a:ea typeface="ＭＳ Ｐゴシック"/>
                <a:cs typeface="ＭＳ Ｐゴシック"/>
              </a:rPr>
              <a:t>Varían según el químico que se haya consumido.</a:t>
            </a:r>
          </a:p>
          <a:p>
            <a:pPr lvl="1">
              <a:spcAft>
                <a:spcPts val="0"/>
              </a:spcAft>
              <a:buFont typeface="Wingdings"/>
              <a:buChar char="l"/>
            </a:pPr>
            <a:r>
              <a:rPr lang="es-ES" dirty="0">
                <a:ea typeface="ＭＳ Ｐゴシック"/>
                <a:cs typeface="ＭＳ Ｐゴシック"/>
              </a:rPr>
              <a:t>La mayoría de las enfermedades se presentan en minutos.</a:t>
            </a:r>
          </a:p>
          <a:p>
            <a:pPr lvl="1">
              <a:spcAft>
                <a:spcPts val="0"/>
              </a:spcAft>
              <a:buFont typeface="Wingdings"/>
              <a:buChar char="l"/>
            </a:pPr>
            <a:r>
              <a:rPr lang="es-ES" dirty="0">
                <a:ea typeface="ＭＳ Ｐゴシック"/>
                <a:cs typeface="ＭＳ Ｐゴシック"/>
              </a:rPr>
              <a:t>El vómito y la diarrea son típicos.</a:t>
            </a:r>
          </a:p>
        </p:txBody>
      </p:sp>
      <p:sp>
        <p:nvSpPr>
          <p:cNvPr id="69636"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DB77B4E-BAE8-4D76-B9DD-C88AEB18CA4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70658"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a:t>
            </a:r>
          </a:p>
        </p:txBody>
      </p:sp>
      <p:sp>
        <p:nvSpPr>
          <p:cNvPr id="70659" name="Rectangle 3"/>
          <p:cNvSpPr>
            <a:spLocks noGrp="1" noChangeArrowheads="1"/>
          </p:cNvSpPr>
          <p:nvPr>
            <p:ph idx="1"/>
          </p:nvPr>
        </p:nvSpPr>
        <p:spPr>
          <a:xfrm>
            <a:off x="409575" y="1143000"/>
            <a:ext cx="5735731" cy="4983163"/>
          </a:xfrm>
        </p:spPr>
        <p:txBody>
          <a:bodyPr/>
          <a:lstStyle/>
          <a:p>
            <a:pPr marL="0" indent="0">
              <a:spcBef>
                <a:spcPts val="0"/>
              </a:spcBef>
              <a:spcAft>
                <a:spcPts val="0"/>
              </a:spcAft>
            </a:pPr>
            <a:r>
              <a:rPr lang="es-ES_tradnl" dirty="0">
                <a:ea typeface="ＭＳ Ｐゴシック"/>
              </a:rPr>
              <a:t>Prevención:</a:t>
            </a:r>
          </a:p>
          <a:p>
            <a:pPr lvl="1">
              <a:spcBef>
                <a:spcPts val="600"/>
              </a:spcBef>
              <a:spcAft>
                <a:spcPts val="0"/>
              </a:spcAft>
              <a:buFont typeface="Wingdings"/>
              <a:buChar char="l"/>
            </a:pPr>
            <a:r>
              <a:rPr lang="es-ES_tradnl" sz="2100" dirty="0">
                <a:ea typeface="ＭＳ Ｐゴシック"/>
                <a:cs typeface="ＭＳ Ｐゴシック"/>
              </a:rPr>
              <a:t>Use sólo los productos químicos aprobados para usarse en establecimientos de servicio de alimentos.</a:t>
            </a:r>
          </a:p>
          <a:p>
            <a:pPr lvl="1">
              <a:spcBef>
                <a:spcPts val="600"/>
              </a:spcBef>
              <a:spcAft>
                <a:spcPts val="0"/>
              </a:spcAft>
              <a:buFont typeface="Wingdings"/>
              <a:buChar char="l"/>
            </a:pPr>
            <a:r>
              <a:rPr lang="es-ES_tradnl" sz="2100" dirty="0">
                <a:ea typeface="ＭＳ Ｐゴシック"/>
                <a:cs typeface="ＭＳ Ｐゴシック"/>
              </a:rPr>
              <a:t>Compre los productos químicos a proveedores aprobados y con buena reputación.</a:t>
            </a:r>
          </a:p>
          <a:p>
            <a:pPr lvl="1">
              <a:spcBef>
                <a:spcPts val="600"/>
              </a:spcBef>
              <a:spcAft>
                <a:spcPts val="0"/>
              </a:spcAft>
              <a:buFont typeface="Wingdings"/>
              <a:buChar char="l"/>
            </a:pPr>
            <a:r>
              <a:rPr lang="es-ES_tradnl" sz="2100" dirty="0">
                <a:ea typeface="ＭＳ Ｐゴシック"/>
                <a:cs typeface="ＭＳ Ｐゴシック"/>
              </a:rPr>
              <a:t>Almacene los químicos lejos de áreas de preparación, de almacenamiento de alimentos y de servicio.</a:t>
            </a:r>
          </a:p>
          <a:p>
            <a:pPr lvl="2">
              <a:spcBef>
                <a:spcPts val="600"/>
              </a:spcBef>
              <a:spcAft>
                <a:spcPts val="0"/>
              </a:spcAft>
              <a:buFont typeface="Courier New"/>
              <a:buChar char="o"/>
            </a:pPr>
            <a:r>
              <a:rPr lang="es-ES_tradnl" dirty="0">
                <a:ea typeface="ＭＳ Ｐゴシック"/>
                <a:cs typeface="ＭＳ Ｐゴシック"/>
              </a:rPr>
              <a:t>Los productos químicos deben estar separados de los alimentos y las superficies que tienen contacto con alimentos mediante un espacio o un divisor </a:t>
            </a:r>
          </a:p>
          <a:p>
            <a:pPr lvl="1">
              <a:spcBef>
                <a:spcPts val="600"/>
              </a:spcBef>
              <a:spcAft>
                <a:spcPts val="0"/>
              </a:spcAft>
              <a:buFont typeface="Wingdings"/>
              <a:buChar char="l"/>
            </a:pPr>
            <a:r>
              <a:rPr lang="es-ES_tradnl" sz="2100" dirty="0">
                <a:ea typeface="ＭＳ Ｐゴシック"/>
                <a:cs typeface="ＭＳ Ｐゴシック"/>
              </a:rPr>
              <a:t>Los productos químicos </a:t>
            </a:r>
            <a:r>
              <a:rPr lang="es-ES_tradnl" sz="2100" dirty="0">
                <a:solidFill>
                  <a:srgbClr val="FF0000"/>
                </a:solidFill>
                <a:ea typeface="ＭＳ Ｐゴシック"/>
                <a:cs typeface="ＭＳ Ｐゴシック"/>
              </a:rPr>
              <a:t>NUNCA</a:t>
            </a:r>
            <a:r>
              <a:rPr lang="es-ES_tradnl" sz="2100" dirty="0">
                <a:ea typeface="ＭＳ Ｐゴシック"/>
                <a:cs typeface="ＭＳ Ｐゴシック"/>
              </a:rPr>
              <a:t> se deben almacenar arriba de alimentos o de las superficies que tienen contacto con ellos. </a:t>
            </a:r>
          </a:p>
        </p:txBody>
      </p:sp>
      <p:sp>
        <p:nvSpPr>
          <p:cNvPr id="70660"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B9EFAC3-6A5E-41B5-B80A-A747E71EED4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71682"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a:t>
            </a:r>
          </a:p>
        </p:txBody>
      </p:sp>
      <p:sp>
        <p:nvSpPr>
          <p:cNvPr id="71683" name="Rectangle 3"/>
          <p:cNvSpPr>
            <a:spLocks noGrp="1" noChangeArrowheads="1"/>
          </p:cNvSpPr>
          <p:nvPr>
            <p:ph idx="1"/>
          </p:nvPr>
        </p:nvSpPr>
        <p:spPr>
          <a:xfrm>
            <a:off x="409575" y="1143000"/>
            <a:ext cx="5937437" cy="4983163"/>
          </a:xfrm>
        </p:spPr>
        <p:txBody>
          <a:bodyPr/>
          <a:lstStyle/>
          <a:p>
            <a:pPr marL="0" indent="0">
              <a:spcBef>
                <a:spcPts val="0"/>
              </a:spcBef>
              <a:spcAft>
                <a:spcPts val="0"/>
              </a:spcAft>
            </a:pPr>
            <a:r>
              <a:rPr lang="es-ES_tradnl" dirty="0">
                <a:ea typeface="ＭＳ Ｐゴシック"/>
              </a:rPr>
              <a:t>Prevención:</a:t>
            </a:r>
          </a:p>
          <a:p>
            <a:pPr lvl="1">
              <a:spcAft>
                <a:spcPts val="0"/>
              </a:spcAft>
              <a:buFont typeface="Wingdings"/>
              <a:buChar char="l"/>
            </a:pPr>
            <a:r>
              <a:rPr lang="es-ES_tradnl" dirty="0">
                <a:ea typeface="ＭＳ Ｐゴシック"/>
                <a:cs typeface="ＭＳ Ｐゴシック"/>
              </a:rPr>
              <a:t>Utilice los productos químicos para su uso designado y siga las instrucciones del fabricante.</a:t>
            </a:r>
            <a:endParaRPr lang="es-ES_tradnl" dirty="0"/>
          </a:p>
          <a:p>
            <a:pPr lvl="1">
              <a:spcAft>
                <a:spcPts val="0"/>
              </a:spcAft>
              <a:buFont typeface="Wingdings"/>
              <a:buChar char="l"/>
            </a:pPr>
            <a:r>
              <a:rPr lang="es-ES_tradnl" dirty="0">
                <a:ea typeface="ＭＳ Ｐゴシック"/>
                <a:cs typeface="ＭＳ Ｐゴシック"/>
              </a:rPr>
              <a:t>Maneje los alimentos sólo con el equipo y los utensilios aprobados para usarse en el servicio de alimentos.</a:t>
            </a:r>
          </a:p>
          <a:p>
            <a:pPr lvl="1">
              <a:spcAft>
                <a:spcPts val="0"/>
              </a:spcAft>
              <a:buFont typeface="Wingdings"/>
              <a:buChar char="l"/>
            </a:pPr>
            <a:r>
              <a:rPr lang="es-ES_tradnl" dirty="0">
                <a:ea typeface="ＭＳ Ｐゴシック"/>
                <a:cs typeface="ＭＳ Ｐゴシック"/>
              </a:rPr>
              <a:t>Asegúrese de que las etiquetas del fabricante que están en los envases de los químicos se puedan leer.</a:t>
            </a:r>
            <a:r>
              <a:rPr lang="es-ES_tradnl" altLang="ja-JP" dirty="0">
                <a:ea typeface="ＭＳ Ｐゴシック"/>
                <a:cs typeface="ＭＳ Ｐゴシック"/>
              </a:rPr>
              <a:t> </a:t>
            </a:r>
            <a:endParaRPr lang="es-ES_tradnl" dirty="0">
              <a:ea typeface="ＭＳ Ｐゴシック"/>
              <a:cs typeface="ＭＳ Ｐゴシック"/>
            </a:endParaRPr>
          </a:p>
          <a:p>
            <a:pPr lvl="1">
              <a:spcAft>
                <a:spcPts val="0"/>
              </a:spcAft>
              <a:buFont typeface="Wingdings"/>
              <a:buChar char="l"/>
            </a:pPr>
            <a:r>
              <a:rPr lang="es-ES_tradnl" dirty="0">
                <a:ea typeface="ＭＳ Ｐゴシック"/>
                <a:cs typeface="ＭＳ Ｐゴシック"/>
              </a:rPr>
              <a:t>Al tirar los productos químicos, siga las instrucciones del fabricante y los requerimientos de los reglamentos locales.</a:t>
            </a:r>
          </a:p>
        </p:txBody>
      </p:sp>
      <p:sp>
        <p:nvSpPr>
          <p:cNvPr id="71684"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1C8409-3C44-4121-8EAE-E1A81DFCFF4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72706"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físicos</a:t>
            </a:r>
          </a:p>
        </p:txBody>
      </p:sp>
      <p:sp>
        <p:nvSpPr>
          <p:cNvPr id="72707" name="Rectangle 3"/>
          <p:cNvSpPr>
            <a:spLocks noGrp="1" noChangeArrowheads="1"/>
          </p:cNvSpPr>
          <p:nvPr>
            <p:ph idx="1"/>
          </p:nvPr>
        </p:nvSpPr>
        <p:spPr>
          <a:xfrm>
            <a:off x="409575" y="1143000"/>
            <a:ext cx="5776072" cy="4983163"/>
          </a:xfrm>
        </p:spPr>
        <p:txBody>
          <a:bodyPr/>
          <a:lstStyle/>
          <a:p>
            <a:pPr marL="0" indent="0">
              <a:spcBef>
                <a:spcPts val="0"/>
              </a:spcBef>
              <a:spcAft>
                <a:spcPts val="0"/>
              </a:spcAft>
            </a:pPr>
            <a:r>
              <a:rPr lang="es-ES_tradnl" dirty="0">
                <a:ea typeface="ＭＳ Ｐゴシック"/>
              </a:rPr>
              <a:t>Orígenes:</a:t>
            </a:r>
          </a:p>
          <a:p>
            <a:pPr lvl="1">
              <a:spcAft>
                <a:spcPts val="0"/>
              </a:spcAft>
              <a:buFont typeface="Wingdings"/>
              <a:buChar char="l"/>
            </a:pPr>
            <a:r>
              <a:rPr lang="es-ES_tradnl" dirty="0">
                <a:ea typeface="ＭＳ Ｐゴシック"/>
                <a:cs typeface="ＭＳ Ｐゴシック"/>
              </a:rPr>
              <a:t>Objetos comunes que llegan a los alimentos.</a:t>
            </a:r>
          </a:p>
          <a:p>
            <a:pPr lvl="2">
              <a:spcAft>
                <a:spcPts val="0"/>
              </a:spcAft>
              <a:buFont typeface="Courier New"/>
              <a:buChar char="o"/>
            </a:pPr>
            <a:r>
              <a:rPr lang="es-ES_tradnl" dirty="0">
                <a:ea typeface="ＭＳ Ｐゴシック"/>
                <a:cs typeface="ＭＳ Ｐゴシック"/>
              </a:rPr>
              <a:t>Virutas de metal de latas </a:t>
            </a:r>
          </a:p>
          <a:p>
            <a:pPr lvl="2">
              <a:spcAft>
                <a:spcPts val="0"/>
              </a:spcAft>
              <a:buFont typeface="Courier New"/>
              <a:buChar char="o"/>
            </a:pPr>
            <a:r>
              <a:rPr lang="es-ES_tradnl" dirty="0">
                <a:ea typeface="ＭＳ Ｐゴシック"/>
                <a:cs typeface="ＭＳ Ｐゴシック"/>
              </a:rPr>
              <a:t>Madera</a:t>
            </a:r>
          </a:p>
          <a:p>
            <a:pPr lvl="2">
              <a:spcAft>
                <a:spcPts val="0"/>
              </a:spcAft>
              <a:buFont typeface="Courier New"/>
              <a:buChar char="o"/>
            </a:pPr>
            <a:r>
              <a:rPr lang="es-ES_tradnl" dirty="0">
                <a:ea typeface="ＭＳ Ｐゴシック"/>
                <a:cs typeface="ＭＳ Ｐゴシック"/>
              </a:rPr>
              <a:t>Uñas </a:t>
            </a:r>
          </a:p>
          <a:p>
            <a:pPr lvl="2">
              <a:spcAft>
                <a:spcPts val="0"/>
              </a:spcAft>
              <a:buFont typeface="Courier New"/>
              <a:buChar char="o"/>
            </a:pPr>
            <a:r>
              <a:rPr lang="es-ES_tradnl" dirty="0">
                <a:ea typeface="ＭＳ Ｐゴシック"/>
                <a:cs typeface="ＭＳ Ｐゴシック"/>
              </a:rPr>
              <a:t>Grapas</a:t>
            </a:r>
          </a:p>
          <a:p>
            <a:pPr lvl="2">
              <a:spcAft>
                <a:spcPts val="0"/>
              </a:spcAft>
              <a:buFont typeface="Courier New"/>
              <a:buChar char="o"/>
            </a:pPr>
            <a:r>
              <a:rPr lang="es-ES_tradnl" dirty="0">
                <a:ea typeface="ＭＳ Ｐゴシック"/>
                <a:cs typeface="ＭＳ Ｐゴシック"/>
              </a:rPr>
              <a:t>Curitas </a:t>
            </a:r>
          </a:p>
          <a:p>
            <a:pPr lvl="2">
              <a:spcAft>
                <a:spcPts val="0"/>
              </a:spcAft>
              <a:buFont typeface="Courier New"/>
              <a:buChar char="o"/>
            </a:pPr>
            <a:r>
              <a:rPr lang="es-ES_tradnl" dirty="0">
                <a:ea typeface="ＭＳ Ｐゴシック"/>
                <a:cs typeface="ＭＳ Ｐゴシック"/>
              </a:rPr>
              <a:t>Vidrio</a:t>
            </a:r>
          </a:p>
          <a:p>
            <a:pPr lvl="2">
              <a:spcAft>
                <a:spcPts val="0"/>
              </a:spcAft>
              <a:buFont typeface="Courier New"/>
              <a:buChar char="o"/>
            </a:pPr>
            <a:r>
              <a:rPr lang="es-ES_tradnl" dirty="0">
                <a:ea typeface="ＭＳ Ｐゴシック"/>
                <a:cs typeface="ＭＳ Ｐゴシック"/>
              </a:rPr>
              <a:t>Alhajas </a:t>
            </a:r>
          </a:p>
          <a:p>
            <a:pPr lvl="2">
              <a:spcAft>
                <a:spcPts val="0"/>
              </a:spcAft>
              <a:buFont typeface="Courier New"/>
              <a:buChar char="o"/>
            </a:pPr>
            <a:r>
              <a:rPr lang="es-ES_tradnl" dirty="0">
                <a:ea typeface="ＭＳ Ｐゴシック"/>
                <a:cs typeface="ＭＳ Ｐゴシック"/>
              </a:rPr>
              <a:t>Suciedad</a:t>
            </a:r>
          </a:p>
          <a:p>
            <a:pPr lvl="1">
              <a:spcAft>
                <a:spcPts val="0"/>
              </a:spcAft>
              <a:buFont typeface="Wingdings"/>
              <a:buChar char="l"/>
            </a:pPr>
            <a:r>
              <a:rPr lang="es-ES_tradnl" dirty="0">
                <a:ea typeface="ＭＳ Ｐゴシック"/>
                <a:cs typeface="ＭＳ Ｐゴシック"/>
              </a:rPr>
              <a:t>Objetos que aparecen por naturaleza, como los huesos de las frutas y las espinas de los pescados.</a:t>
            </a:r>
          </a:p>
        </p:txBody>
      </p:sp>
      <p:sp>
        <p:nvSpPr>
          <p:cNvPr id="72708"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físicos </a:t>
            </a:r>
          </a:p>
        </p:txBody>
      </p:sp>
      <p:sp>
        <p:nvSpPr>
          <p:cNvPr id="73731" name="Rectangle 3"/>
          <p:cNvSpPr>
            <a:spLocks noGrp="1" noChangeArrowheads="1"/>
          </p:cNvSpPr>
          <p:nvPr>
            <p:ph idx="1"/>
          </p:nvPr>
        </p:nvSpPr>
        <p:spPr>
          <a:xfrm>
            <a:off x="409576" y="1143000"/>
            <a:ext cx="6260166" cy="5257800"/>
          </a:xfrm>
        </p:spPr>
        <p:txBody>
          <a:bodyPr/>
          <a:lstStyle/>
          <a:p>
            <a:pPr marL="0" lvl="1" indent="0">
              <a:buFont typeface="Wingdings" pitchFamily="2" charset="2"/>
              <a:buNone/>
              <a:defRPr/>
            </a:pPr>
            <a:r>
              <a:rPr lang="es-ES_tradnl" sz="2400" b="1" dirty="0">
                <a:solidFill>
                  <a:srgbClr val="E97635"/>
                </a:solidFill>
                <a:latin typeface="Arial Narrow" charset="0"/>
              </a:rPr>
              <a:t>Síntomas: </a:t>
            </a:r>
          </a:p>
          <a:p>
            <a:pPr lvl="1">
              <a:defRPr/>
            </a:pPr>
            <a:r>
              <a:rPr lang="es-ES_tradnl" dirty="0"/>
              <a:t>Cortadas</a:t>
            </a:r>
          </a:p>
          <a:p>
            <a:pPr lvl="1">
              <a:defRPr/>
            </a:pPr>
            <a:r>
              <a:rPr lang="es-ES_tradnl" dirty="0"/>
              <a:t>Daños a los dientes</a:t>
            </a:r>
          </a:p>
          <a:p>
            <a:pPr lvl="1">
              <a:defRPr/>
            </a:pPr>
            <a:r>
              <a:rPr lang="es-ES_tradnl" dirty="0"/>
              <a:t>Asfixia</a:t>
            </a:r>
          </a:p>
          <a:p>
            <a:pPr lvl="1">
              <a:defRPr/>
            </a:pPr>
            <a:r>
              <a:rPr lang="es-ES_tradnl" dirty="0"/>
              <a:t>Sangrado y dolor</a:t>
            </a:r>
            <a:endParaRPr lang="es-ES_tradnl" i="1" dirty="0"/>
          </a:p>
          <a:p>
            <a:pPr marL="0" lvl="1" indent="0">
              <a:spcBef>
                <a:spcPts val="1800"/>
              </a:spcBef>
              <a:buNone/>
              <a:defRPr/>
            </a:pPr>
            <a:r>
              <a:rPr lang="es-ES_tradnl" sz="2400" b="1" dirty="0">
                <a:solidFill>
                  <a:srgbClr val="E97635"/>
                </a:solidFill>
                <a:latin typeface="Arial Narrow" charset="0"/>
              </a:rPr>
              <a:t>Prevención: </a:t>
            </a:r>
          </a:p>
          <a:p>
            <a:pPr lvl="1">
              <a:defRPr/>
            </a:pPr>
            <a:r>
              <a:rPr lang="es-ES_tradnl" dirty="0"/>
              <a:t>Comprar los alimentos a proveedores aprobados y con buena reputación.</a:t>
            </a:r>
          </a:p>
          <a:p>
            <a:pPr lvl="1">
              <a:defRPr/>
            </a:pPr>
            <a:r>
              <a:rPr lang="es-ES_tradnl" dirty="0"/>
              <a:t>Inspeccionar los alimentos cuando se reciben.</a:t>
            </a:r>
          </a:p>
          <a:p>
            <a:pPr lvl="1">
              <a:defRPr/>
            </a:pPr>
            <a:r>
              <a:rPr lang="es-ES_tradnl" dirty="0"/>
              <a:t>Tomar medidas para prevenir la contaminación física, incluyendo practicar buenos hábitos de higiene personal.</a:t>
            </a:r>
          </a:p>
        </p:txBody>
      </p:sp>
      <p:sp>
        <p:nvSpPr>
          <p:cNvPr id="7373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s-ES" dirty="0">
                <a:latin typeface="Arial Narrow" charset="0"/>
                <a:cs typeface="+mj-cs"/>
              </a:rPr>
              <a:t>Contaminación deliberada de los alimentos </a:t>
            </a:r>
            <a:endParaRPr lang="en-US" dirty="0">
              <a:latin typeface="Arial Narrow" charset="0"/>
              <a:cs typeface="+mj-cs"/>
            </a:endParaRPr>
          </a:p>
        </p:txBody>
      </p:sp>
      <p:sp>
        <p:nvSpPr>
          <p:cNvPr id="74755" name="Rectangle 3"/>
          <p:cNvSpPr>
            <a:spLocks noGrp="1" noChangeArrowheads="1"/>
          </p:cNvSpPr>
          <p:nvPr>
            <p:ph idx="1"/>
          </p:nvPr>
        </p:nvSpPr>
        <p:spPr/>
        <p:txBody>
          <a:bodyPr/>
          <a:lstStyle/>
          <a:p>
            <a:pPr marL="0" indent="0" eaLnBrk="1" hangingPunct="1">
              <a:defRPr/>
            </a:pPr>
            <a:r>
              <a:rPr lang="es-ES_tradnl" dirty="0">
                <a:latin typeface="Arial Narrow" charset="0"/>
              </a:rPr>
              <a:t>Grupos que podrían tratar de contaminar los alimentos:</a:t>
            </a:r>
          </a:p>
          <a:p>
            <a:pPr lvl="1" eaLnBrk="1" hangingPunct="1">
              <a:defRPr/>
            </a:pPr>
            <a:r>
              <a:rPr lang="es-ES_tradnl" dirty="0"/>
              <a:t>Terroristas</a:t>
            </a:r>
          </a:p>
          <a:p>
            <a:pPr lvl="1" eaLnBrk="1" hangingPunct="1">
              <a:defRPr/>
            </a:pPr>
            <a:r>
              <a:rPr lang="es-ES_tradnl" dirty="0"/>
              <a:t>Empleados o exempleados inconformes</a:t>
            </a:r>
          </a:p>
          <a:p>
            <a:pPr lvl="1" eaLnBrk="1" hangingPunct="1">
              <a:defRPr/>
            </a:pPr>
            <a:r>
              <a:rPr lang="es-ES_tradnl" dirty="0"/>
              <a:t>Proveedores</a:t>
            </a:r>
          </a:p>
          <a:p>
            <a:pPr lvl="1" eaLnBrk="1" hangingPunct="1">
              <a:defRPr/>
            </a:pPr>
            <a:r>
              <a:rPr lang="es-ES_tradnl" dirty="0"/>
              <a:t>Competidores</a:t>
            </a:r>
            <a:endParaRPr lang="es-ES_tradnl" dirty="0">
              <a:latin typeface="Arial Narrow" charset="0"/>
            </a:endParaRPr>
          </a:p>
          <a:p>
            <a:pPr marL="0" indent="0" eaLnBrk="1" hangingPunct="1">
              <a:defRPr/>
            </a:pPr>
            <a:r>
              <a:rPr lang="es-ES_tradnl" dirty="0">
                <a:latin typeface="Arial Narrow" charset="0"/>
              </a:rPr>
              <a:t>Defensa de los alimentos de la FDA:</a:t>
            </a:r>
          </a:p>
          <a:p>
            <a:pPr lvl="1" eaLnBrk="1" hangingPunct="1">
              <a:defRPr/>
            </a:pPr>
            <a:r>
              <a:rPr lang="es-ES_tradnl" dirty="0">
                <a:latin typeface="Arial Narrow" charset="0"/>
              </a:rPr>
              <a:t>A.L.E.R.T.</a:t>
            </a: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hangingPunct="1">
              <a:defRPr/>
            </a:pPr>
            <a:r>
              <a:rPr lang="es-ES" dirty="0">
                <a:latin typeface="Arial Narrow" charset="0"/>
                <a:cs typeface="+mj-cs"/>
              </a:rPr>
              <a:t>Contaminación deliberada de los alimentos </a:t>
            </a:r>
            <a:endParaRPr lang="en-US" dirty="0">
              <a:latin typeface="Arial Narrow" charset="0"/>
              <a:cs typeface="+mj-cs"/>
            </a:endParaRPr>
          </a:p>
        </p:txBody>
      </p:sp>
      <p:sp>
        <p:nvSpPr>
          <p:cNvPr id="5123" name="Rectangle 3"/>
          <p:cNvSpPr>
            <a:spLocks noGrp="1" noChangeArrowheads="1"/>
          </p:cNvSpPr>
          <p:nvPr>
            <p:ph idx="1"/>
          </p:nvPr>
        </p:nvSpPr>
        <p:spPr/>
        <p:txBody>
          <a:bodyPr/>
          <a:lstStyle/>
          <a:p>
            <a:pPr marL="0" lvl="0" indent="0" eaLnBrk="1" hangingPunct="1">
              <a:lnSpc>
                <a:spcPct val="100000"/>
              </a:lnSpc>
              <a:spcBef>
                <a:spcPts val="600"/>
              </a:spcBef>
              <a:tabLst>
                <a:tab pos="1489075" algn="l"/>
                <a:tab pos="1546225" algn="l"/>
              </a:tabLst>
              <a:defRPr/>
            </a:pPr>
            <a:r>
              <a:rPr lang="es-ES_tradnl" sz="3200" dirty="0">
                <a:cs typeface="+mn-cs"/>
              </a:rPr>
              <a:t>A</a:t>
            </a:r>
            <a:r>
              <a:rPr lang="es-ES_tradnl" b="0" dirty="0">
                <a:cs typeface="+mn-cs"/>
              </a:rPr>
              <a:t>ssure</a:t>
            </a:r>
            <a:r>
              <a:rPr lang="es-ES_tradnl" dirty="0">
                <a:cs typeface="+mn-cs"/>
              </a:rPr>
              <a:t>	</a:t>
            </a:r>
            <a:r>
              <a:rPr lang="es-ES_tradnl" sz="2200" b="0" dirty="0">
                <a:solidFill>
                  <a:srgbClr val="000000"/>
                </a:solidFill>
              </a:rPr>
              <a:t>Asegúrese de que los productos que recibe provengan de</a:t>
            </a:r>
            <a:br>
              <a:rPr lang="es-ES_tradnl" sz="2200" b="0" dirty="0">
                <a:solidFill>
                  <a:srgbClr val="000000"/>
                </a:solidFill>
              </a:rPr>
            </a:br>
            <a:r>
              <a:rPr lang="es-ES_tradnl" sz="2200" b="0" dirty="0">
                <a:solidFill>
                  <a:srgbClr val="000000"/>
                </a:solidFill>
              </a:rPr>
              <a:t> </a:t>
            </a:r>
            <a:r>
              <a:rPr lang="es-ES_tradnl" sz="2000" b="0" dirty="0"/>
              <a:t>(asegurarse)</a:t>
            </a:r>
            <a:r>
              <a:rPr lang="es-ES_tradnl" sz="2200" b="0" dirty="0">
                <a:solidFill>
                  <a:srgbClr val="000000"/>
                </a:solidFill>
              </a:rPr>
              <a:t>	fuentes seguras.</a:t>
            </a:r>
            <a:endParaRPr lang="es-ES_tradnl" sz="2200" b="0" dirty="0">
              <a:solidFill>
                <a:srgbClr val="000000"/>
              </a:solidFill>
              <a:cs typeface="+mn-cs"/>
            </a:endParaRPr>
          </a:p>
          <a:p>
            <a:pPr marL="0" lvl="0" indent="0" eaLnBrk="1" hangingPunct="1">
              <a:lnSpc>
                <a:spcPct val="100000"/>
              </a:lnSpc>
              <a:spcBef>
                <a:spcPts val="600"/>
              </a:spcBef>
              <a:tabLst>
                <a:tab pos="1489075" algn="l"/>
                <a:tab pos="1546225" algn="l"/>
              </a:tabLst>
              <a:defRPr/>
            </a:pPr>
            <a:r>
              <a:rPr lang="es-ES_tradnl" sz="3200" dirty="0">
                <a:cs typeface="+mn-cs"/>
              </a:rPr>
              <a:t>L</a:t>
            </a:r>
            <a:r>
              <a:rPr lang="es-ES_tradnl" b="0" dirty="0">
                <a:cs typeface="+mn-cs"/>
              </a:rPr>
              <a:t>ook</a:t>
            </a:r>
            <a:r>
              <a:rPr lang="es-ES_tradnl" dirty="0">
                <a:cs typeface="+mn-cs"/>
              </a:rPr>
              <a:t>	</a:t>
            </a:r>
            <a:r>
              <a:rPr lang="es-ES_tradnl" sz="2200" b="0" dirty="0">
                <a:solidFill>
                  <a:srgbClr val="000000"/>
                </a:solidFill>
                <a:cs typeface="+mn-cs"/>
              </a:rPr>
              <a:t>Supervise la seguridad de los productos en las instalaciones.</a:t>
            </a:r>
            <a:br>
              <a:rPr lang="es-ES_tradnl" sz="2200" b="0" dirty="0">
                <a:solidFill>
                  <a:srgbClr val="000000"/>
                </a:solidFill>
                <a:cs typeface="+mn-cs"/>
              </a:rPr>
            </a:br>
            <a:r>
              <a:rPr lang="es-ES_tradnl" sz="2200" b="0" dirty="0">
                <a:solidFill>
                  <a:srgbClr val="000000"/>
                </a:solidFill>
                <a:cs typeface="+mn-cs"/>
              </a:rPr>
              <a:t> </a:t>
            </a:r>
            <a:r>
              <a:rPr lang="es-ES_tradnl" sz="2000" b="0" dirty="0"/>
              <a:t>(observar)</a:t>
            </a:r>
            <a:endParaRPr lang="es-ES_tradnl" i="1" dirty="0">
              <a:cs typeface="+mn-cs"/>
            </a:endParaRPr>
          </a:p>
          <a:p>
            <a:pPr marL="0" lvl="0" indent="0" eaLnBrk="1" hangingPunct="1">
              <a:lnSpc>
                <a:spcPct val="100000"/>
              </a:lnSpc>
              <a:spcBef>
                <a:spcPts val="600"/>
              </a:spcBef>
              <a:tabLst>
                <a:tab pos="1489075" algn="l"/>
                <a:tab pos="1546225" algn="l"/>
              </a:tabLst>
              <a:defRPr/>
            </a:pPr>
            <a:r>
              <a:rPr lang="es-ES_tradnl" sz="3200" dirty="0">
                <a:cs typeface="+mn-cs"/>
              </a:rPr>
              <a:t>E</a:t>
            </a:r>
            <a:r>
              <a:rPr lang="es-ES_tradnl" b="0" dirty="0">
                <a:cs typeface="+mn-cs"/>
              </a:rPr>
              <a:t>mployees</a:t>
            </a:r>
            <a:r>
              <a:rPr lang="es-ES_tradnl" dirty="0">
                <a:cs typeface="+mn-cs"/>
              </a:rPr>
              <a:t>	</a:t>
            </a:r>
            <a:r>
              <a:rPr lang="es-ES_tradnl" sz="2200" b="0" dirty="0">
                <a:solidFill>
                  <a:srgbClr val="000000"/>
                </a:solidFill>
                <a:cs typeface="+mn-cs"/>
              </a:rPr>
              <a:t>Debe conocer a las personas que entran a sus instalaciones.</a:t>
            </a:r>
          </a:p>
          <a:p>
            <a:pPr marL="0" lvl="0" indent="0" eaLnBrk="1" hangingPunct="1">
              <a:lnSpc>
                <a:spcPct val="100000"/>
              </a:lnSpc>
              <a:spcBef>
                <a:spcPts val="600"/>
              </a:spcBef>
              <a:tabLst>
                <a:tab pos="1489075" algn="l"/>
                <a:tab pos="1546225" algn="l"/>
              </a:tabLst>
              <a:defRPr/>
            </a:pPr>
            <a:r>
              <a:rPr lang="es-ES_tradnl" sz="2200" b="0" dirty="0">
                <a:solidFill>
                  <a:srgbClr val="000000"/>
                </a:solidFill>
                <a:cs typeface="+mn-cs"/>
              </a:rPr>
              <a:t> </a:t>
            </a:r>
            <a:r>
              <a:rPr lang="es-ES_tradnl" sz="2000" b="0" dirty="0"/>
              <a:t>(empleados)</a:t>
            </a:r>
            <a:endParaRPr lang="es-ES_tradnl" b="0" dirty="0">
              <a:cs typeface="+mn-cs"/>
            </a:endParaRPr>
          </a:p>
          <a:p>
            <a:pPr marL="0" lvl="0" indent="0" eaLnBrk="1" hangingPunct="1">
              <a:lnSpc>
                <a:spcPct val="100000"/>
              </a:lnSpc>
              <a:spcBef>
                <a:spcPts val="600"/>
              </a:spcBef>
              <a:tabLst>
                <a:tab pos="1489075" algn="l"/>
                <a:tab pos="1546225" algn="l"/>
              </a:tabLst>
              <a:defRPr/>
            </a:pPr>
            <a:r>
              <a:rPr lang="es-ES_tradnl" sz="3200" dirty="0">
                <a:cs typeface="+mn-cs"/>
              </a:rPr>
              <a:t>R</a:t>
            </a:r>
            <a:r>
              <a:rPr lang="es-ES_tradnl" b="0" dirty="0">
                <a:cs typeface="+mn-cs"/>
              </a:rPr>
              <a:t>eports</a:t>
            </a:r>
            <a:r>
              <a:rPr lang="es-ES_tradnl" dirty="0">
                <a:cs typeface="+mn-cs"/>
              </a:rPr>
              <a:t> 	</a:t>
            </a:r>
            <a:r>
              <a:rPr lang="es-ES_tradnl" sz="2200" b="0" dirty="0">
                <a:solidFill>
                  <a:srgbClr val="000000"/>
                </a:solidFill>
                <a:cs typeface="+mn-cs"/>
              </a:rPr>
              <a:t>Mantenga a mano la información relacionada con la defensa de</a:t>
            </a:r>
            <a:br>
              <a:rPr lang="es-ES_tradnl" sz="2200" b="0" dirty="0">
                <a:solidFill>
                  <a:srgbClr val="000000"/>
                </a:solidFill>
                <a:cs typeface="+mn-cs"/>
              </a:rPr>
            </a:br>
            <a:r>
              <a:rPr lang="es-ES_tradnl" sz="2200" b="0" dirty="0">
                <a:solidFill>
                  <a:srgbClr val="000000"/>
                </a:solidFill>
                <a:cs typeface="+mn-cs"/>
              </a:rPr>
              <a:t> </a:t>
            </a:r>
            <a:r>
              <a:rPr lang="es-ES_tradnl" sz="2000" b="0" dirty="0"/>
              <a:t>(reportes)	</a:t>
            </a:r>
            <a:r>
              <a:rPr lang="es-ES_tradnl" sz="2200" b="0" dirty="0">
                <a:solidFill>
                  <a:srgbClr val="000000"/>
                </a:solidFill>
                <a:cs typeface="+mn-cs"/>
              </a:rPr>
              <a:t>los alimentos.</a:t>
            </a:r>
            <a:r>
              <a:rPr lang="es-ES_tradnl" dirty="0">
                <a:cs typeface="+mn-cs"/>
              </a:rPr>
              <a:t>	</a:t>
            </a:r>
          </a:p>
          <a:p>
            <a:pPr marL="0" lvl="0" indent="0" eaLnBrk="1" hangingPunct="1">
              <a:lnSpc>
                <a:spcPct val="100000"/>
              </a:lnSpc>
              <a:spcBef>
                <a:spcPts val="600"/>
              </a:spcBef>
              <a:tabLst>
                <a:tab pos="1489075" algn="l"/>
                <a:tab pos="1546225" algn="l"/>
              </a:tabLst>
              <a:defRPr/>
            </a:pPr>
            <a:r>
              <a:rPr lang="es-ES_tradnl" sz="3200" dirty="0">
                <a:cs typeface="+mn-cs"/>
              </a:rPr>
              <a:t>T</a:t>
            </a:r>
            <a:r>
              <a:rPr lang="es-ES_tradnl" b="0" dirty="0">
                <a:cs typeface="+mn-cs"/>
              </a:rPr>
              <a:t>hreats</a:t>
            </a:r>
            <a:r>
              <a:rPr lang="es-ES_tradnl" dirty="0">
                <a:cs typeface="+mn-cs"/>
              </a:rPr>
              <a:t> 	</a:t>
            </a:r>
            <a:r>
              <a:rPr lang="es-ES_tradnl" sz="2200" b="0" dirty="0">
                <a:solidFill>
                  <a:srgbClr val="000000"/>
                </a:solidFill>
                <a:cs typeface="+mn-cs"/>
              </a:rPr>
              <a:t>Desarrolle un plan para responder a las actividades</a:t>
            </a:r>
            <a:br>
              <a:rPr lang="es-ES_tradnl" sz="2200" b="0" dirty="0">
                <a:solidFill>
                  <a:srgbClr val="000000"/>
                </a:solidFill>
                <a:cs typeface="+mn-cs"/>
              </a:rPr>
            </a:br>
            <a:r>
              <a:rPr lang="es-ES_tradnl" sz="2200" i="1" dirty="0">
                <a:solidFill>
                  <a:srgbClr val="000000"/>
                </a:solidFill>
                <a:cs typeface="+mn-cs"/>
              </a:rPr>
              <a:t> </a:t>
            </a:r>
            <a:r>
              <a:rPr lang="es-ES_tradnl" sz="2000" b="0" dirty="0"/>
              <a:t>(amenazas) 	</a:t>
            </a:r>
            <a:r>
              <a:rPr lang="es-ES_tradnl" sz="2200" b="0" dirty="0">
                <a:solidFill>
                  <a:srgbClr val="000000"/>
                </a:solidFill>
                <a:cs typeface="+mn-cs"/>
              </a:rPr>
              <a:t>sospechosas o amenazas en su establecimiento.</a:t>
            </a:r>
            <a:endParaRPr lang="es-ES_tradnl" dirty="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responder al brote de una enfermedad transmitida por alimentos </a:t>
            </a:r>
            <a:endParaRPr lang="en-US" dirty="0">
              <a:latin typeface="Arial Narrow" charset="0"/>
              <a:cs typeface="+mj-cs"/>
            </a:endParaRPr>
          </a:p>
        </p:txBody>
      </p:sp>
      <p:sp>
        <p:nvSpPr>
          <p:cNvPr id="76803" name="Rectangle 3"/>
          <p:cNvSpPr>
            <a:spLocks noGrp="1" noChangeArrowheads="1"/>
          </p:cNvSpPr>
          <p:nvPr>
            <p:ph idx="1"/>
          </p:nvPr>
        </p:nvSpPr>
        <p:spPr/>
        <p:txBody>
          <a:bodyPr/>
          <a:lstStyle/>
          <a:p>
            <a:pPr lvl="1">
              <a:spcAft>
                <a:spcPts val="0"/>
              </a:spcAft>
              <a:buFont typeface="Wingdings"/>
              <a:buChar char="l"/>
            </a:pPr>
            <a:r>
              <a:rPr lang="es-ES" dirty="0">
                <a:ea typeface="ＭＳ Ｐゴシック"/>
                <a:cs typeface="ＭＳ Ｐゴシック"/>
              </a:rPr>
              <a:t>Reunir información</a:t>
            </a:r>
          </a:p>
          <a:p>
            <a:pPr lvl="1">
              <a:spcAft>
                <a:spcPts val="0"/>
              </a:spcAft>
              <a:buFont typeface="Wingdings"/>
              <a:buChar char="l"/>
            </a:pPr>
            <a:r>
              <a:rPr lang="es-ES" dirty="0">
                <a:ea typeface="ＭＳ Ｐゴシック"/>
                <a:cs typeface="ＭＳ Ｐゴシック"/>
              </a:rPr>
              <a:t>Notificar a las autoridades</a:t>
            </a:r>
          </a:p>
          <a:p>
            <a:pPr lvl="1">
              <a:spcAft>
                <a:spcPts val="0"/>
              </a:spcAft>
              <a:buFont typeface="Wingdings"/>
              <a:buChar char="l"/>
            </a:pPr>
            <a:r>
              <a:rPr lang="es-ES" dirty="0">
                <a:ea typeface="ＭＳ Ｐゴシック"/>
                <a:cs typeface="ＭＳ Ｐゴシック"/>
              </a:rPr>
              <a:t>Apartar el producto</a:t>
            </a:r>
          </a:p>
          <a:p>
            <a:pPr lvl="1">
              <a:spcAft>
                <a:spcPts val="0"/>
              </a:spcAft>
              <a:buFont typeface="Wingdings"/>
              <a:buChar char="l"/>
            </a:pPr>
            <a:r>
              <a:rPr lang="es-ES" dirty="0">
                <a:ea typeface="ＭＳ Ｐゴシック"/>
                <a:cs typeface="ＭＳ Ｐゴシック"/>
              </a:rPr>
              <a:t>Documentar la información</a:t>
            </a:r>
          </a:p>
          <a:p>
            <a:pPr lvl="1">
              <a:spcAft>
                <a:spcPts val="0"/>
              </a:spcAft>
              <a:buFont typeface="Wingdings"/>
              <a:buChar char="l"/>
            </a:pPr>
            <a:r>
              <a:rPr lang="es-ES" dirty="0">
                <a:ea typeface="ＭＳ Ｐゴシック"/>
                <a:cs typeface="ＭＳ Ｐゴシック"/>
              </a:rPr>
              <a:t>Identificar a los empleados</a:t>
            </a:r>
          </a:p>
          <a:p>
            <a:pPr lvl="1">
              <a:spcAft>
                <a:spcPts val="0"/>
              </a:spcAft>
              <a:buFont typeface="Wingdings"/>
              <a:buChar char="l"/>
            </a:pPr>
            <a:r>
              <a:rPr lang="es-ES" dirty="0">
                <a:ea typeface="ＭＳ Ｐゴシック"/>
                <a:cs typeface="ＭＳ Ｐゴシック"/>
              </a:rPr>
              <a:t>Cooperar con las autoridades</a:t>
            </a:r>
          </a:p>
          <a:p>
            <a:pPr lvl="1">
              <a:spcAft>
                <a:spcPts val="0"/>
              </a:spcAft>
              <a:buFont typeface="Wingdings"/>
              <a:buChar char="l"/>
            </a:pPr>
            <a:r>
              <a:rPr lang="es-ES" dirty="0">
                <a:ea typeface="ＭＳ Ｐゴシック"/>
                <a:cs typeface="ＭＳ Ｐゴシック"/>
              </a:rPr>
              <a:t>Revisar los procedimientos</a:t>
            </a:r>
          </a:p>
        </p:txBody>
      </p:sp>
      <p:sp>
        <p:nvSpPr>
          <p:cNvPr id="7680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0050" y="38378"/>
            <a:ext cx="8307388" cy="781752"/>
          </a:xfrm>
        </p:spPr>
        <p:txBody>
          <a:bodyPr/>
          <a:lstStyle/>
          <a:p>
            <a:pPr eaLnBrk="1" hangingPunct="1">
              <a:lnSpc>
                <a:spcPct val="80000"/>
              </a:lnSpc>
              <a:defRPr/>
            </a:pPr>
            <a:r>
              <a:rPr lang="es-ES" dirty="0">
                <a:latin typeface="Arial Narrow" charset="0"/>
                <a:cs typeface="+mj-cs"/>
              </a:rPr>
              <a:t>Cómo se producen las enfermedades transmitidas por alimentos </a:t>
            </a:r>
            <a:endParaRPr lang="en-US" dirty="0">
              <a:latin typeface="Arial Narrow" charset="0"/>
              <a:cs typeface="+mj-cs"/>
            </a:endParaRPr>
          </a:p>
        </p:txBody>
      </p:sp>
      <p:sp>
        <p:nvSpPr>
          <p:cNvPr id="8195" name="Rectangle 3"/>
          <p:cNvSpPr>
            <a:spLocks noGrp="1" noChangeArrowheads="1"/>
          </p:cNvSpPr>
          <p:nvPr>
            <p:ph idx="1"/>
          </p:nvPr>
        </p:nvSpPr>
        <p:spPr/>
        <p:txBody>
          <a:bodyPr/>
          <a:lstStyle/>
          <a:p>
            <a:pPr marL="0" indent="0">
              <a:spcBef>
                <a:spcPts val="0"/>
              </a:spcBef>
              <a:spcAft>
                <a:spcPts val="0"/>
              </a:spcAft>
            </a:pPr>
            <a:r>
              <a:rPr lang="es-ES" dirty="0"/>
              <a:t>Los alimentos inseguros son resultado de la contaminación:</a:t>
            </a:r>
          </a:p>
          <a:p>
            <a:pPr lvl="1">
              <a:spcAft>
                <a:spcPts val="0"/>
              </a:spcAft>
              <a:buFont typeface="Wingdings"/>
              <a:buChar char="l"/>
            </a:pPr>
            <a:r>
              <a:rPr lang="es-ES" dirty="0">
                <a:ea typeface="ＭＳ Ｐゴシック"/>
                <a:cs typeface="ＭＳ Ｐゴシック"/>
              </a:rPr>
              <a:t>Biológica</a:t>
            </a:r>
          </a:p>
          <a:p>
            <a:pPr lvl="1">
              <a:spcAft>
                <a:spcPts val="0"/>
              </a:spcAft>
              <a:buFont typeface="Wingdings"/>
              <a:buChar char="l"/>
            </a:pPr>
            <a:r>
              <a:rPr lang="es-ES" dirty="0">
                <a:ea typeface="ＭＳ Ｐゴシック"/>
                <a:cs typeface="ＭＳ Ｐゴシック"/>
              </a:rPr>
              <a:t>Química</a:t>
            </a:r>
          </a:p>
          <a:p>
            <a:pPr lvl="1">
              <a:spcAft>
                <a:spcPts val="0"/>
              </a:spcAft>
              <a:buFont typeface="Wingdings"/>
              <a:buChar char="l"/>
            </a:pPr>
            <a:r>
              <a:rPr lang="es-ES" dirty="0">
                <a:ea typeface="ＭＳ Ｐゴシック"/>
                <a:cs typeface="ＭＳ Ｐゴシック"/>
              </a:rPr>
              <a:t>Física</a:t>
            </a:r>
          </a:p>
          <a:p>
            <a:pPr marL="109728" lvl="1" indent="0">
              <a:spcAft>
                <a:spcPts val="0"/>
              </a:spcAft>
              <a:buNone/>
            </a:pPr>
            <a:endParaRPr lang="es-ES" dirty="0"/>
          </a:p>
          <a:p>
            <a:pPr marL="114300" lvl="1" indent="0" eaLnBrk="1" hangingPunct="1">
              <a:buFont typeface="Wingdings" pitchFamily="2" charset="2"/>
              <a:buNone/>
              <a:defRPr/>
            </a:pPr>
            <a:endParaRPr lang="en-US" dirty="0"/>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1-7</a:t>
            </a:r>
          </a:p>
        </p:txBody>
      </p:sp>
      <p:pic>
        <p:nvPicPr>
          <p:cNvPr id="16" name="Picture Placeholder 2"/>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1850" cy="1092200"/>
          </a:xfrm>
        </p:spPr>
      </p:pic>
      <p:pic>
        <p:nvPicPr>
          <p:cNvPr id="17" name="Picture Placeholder 7"/>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522896" y="2433195"/>
            <a:ext cx="2101850" cy="1092200"/>
          </a:xfrm>
        </p:spPr>
      </p:pic>
      <p:pic>
        <p:nvPicPr>
          <p:cNvPr id="18" name="Picture Placeholder 9"/>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522896" y="3657600"/>
            <a:ext cx="2101850" cy="1092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77826"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responder al brote de una enfermedad transmitida por alimentos</a:t>
            </a:r>
            <a:endParaRPr lang="en-US" dirty="0">
              <a:latin typeface="Arial Narrow" charset="0"/>
              <a:cs typeface="+mj-cs"/>
            </a:endParaRPr>
          </a:p>
        </p:txBody>
      </p:sp>
      <p:sp>
        <p:nvSpPr>
          <p:cNvPr id="78851" name="Rectangle 3"/>
          <p:cNvSpPr>
            <a:spLocks noGrp="1" noChangeArrowheads="1"/>
          </p:cNvSpPr>
          <p:nvPr>
            <p:ph idx="1"/>
          </p:nvPr>
        </p:nvSpPr>
        <p:spPr/>
        <p:txBody>
          <a:bodyPr/>
          <a:lstStyle/>
          <a:p>
            <a:pPr lvl="1" eaLnBrk="1" hangingPunct="1">
              <a:buFont typeface="Wingdings" pitchFamily="2" charset="2"/>
              <a:buChar char="l"/>
              <a:defRPr/>
            </a:pPr>
            <a:r>
              <a:rPr lang="es-ES_tradnl" dirty="0"/>
              <a:t>Reunir información:</a:t>
            </a:r>
          </a:p>
          <a:p>
            <a:pPr lvl="2" eaLnBrk="1" hangingPunct="1">
              <a:buFont typeface="Courier New" pitchFamily="49" charset="0"/>
              <a:buChar char="o"/>
              <a:defRPr/>
            </a:pPr>
            <a:r>
              <a:rPr lang="es-ES_tradnl" dirty="0">
                <a:ea typeface="ＭＳ Ｐゴシック"/>
              </a:rPr>
              <a:t>Pídale a la persona su información general</a:t>
            </a:r>
          </a:p>
          <a:p>
            <a:pPr lvl="2" eaLnBrk="1" hangingPunct="1">
              <a:buFont typeface="Courier New" pitchFamily="49" charset="0"/>
              <a:buChar char="o"/>
              <a:defRPr/>
            </a:pPr>
            <a:r>
              <a:rPr lang="es-ES_tradnl" dirty="0"/>
              <a:t>Pídale que identifique el alimento que comió</a:t>
            </a:r>
          </a:p>
          <a:p>
            <a:pPr lvl="2" eaLnBrk="1" hangingPunct="1">
              <a:buFont typeface="Courier New" pitchFamily="49" charset="0"/>
              <a:buChar char="o"/>
              <a:defRPr/>
            </a:pPr>
            <a:r>
              <a:rPr lang="es-ES_tradnl" dirty="0"/>
              <a:t>Pida una descripción de los síntomas</a:t>
            </a:r>
          </a:p>
          <a:p>
            <a:pPr lvl="2" eaLnBrk="1" hangingPunct="1">
              <a:buFont typeface="Courier New" pitchFamily="49" charset="0"/>
              <a:buChar char="o"/>
              <a:defRPr/>
            </a:pPr>
            <a:r>
              <a:rPr lang="es-ES_tradnl" dirty="0"/>
              <a:t>Pregunte desde cuándo se enfermó la persona</a:t>
            </a:r>
          </a:p>
          <a:p>
            <a:pPr lvl="1" eaLnBrk="1" hangingPunct="1">
              <a:buFont typeface="Wingdings" pitchFamily="2" charset="2"/>
              <a:buChar char="l"/>
              <a:defRPr/>
            </a:pPr>
            <a:r>
              <a:rPr lang="es-ES_tradnl" dirty="0"/>
              <a:t>Notificar a las autoridades:</a:t>
            </a:r>
          </a:p>
          <a:p>
            <a:pPr lvl="2" eaLnBrk="1" hangingPunct="1">
              <a:buFont typeface="Courier New" pitchFamily="49" charset="0"/>
              <a:buChar char="o"/>
              <a:defRPr/>
            </a:pPr>
            <a:r>
              <a:rPr lang="es-ES_tradnl" dirty="0">
                <a:ea typeface="ＭＳ Ｐゴシック"/>
              </a:rPr>
              <a:t>Contacte a la autoridad reguladora local si sospecha que se trata de un brote</a:t>
            </a:r>
            <a:endParaRPr lang="es-ES_tradnl" dirty="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2-46</a:t>
            </a:r>
          </a:p>
        </p:txBody>
      </p:sp>
      <p:pic>
        <p:nvPicPr>
          <p:cNvPr id="2" name="Picture 1" descr="6e_c02_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responder al brote de una enfermedad transmitida por alimentos</a:t>
            </a:r>
            <a:endParaRPr lang="en-US" dirty="0">
              <a:latin typeface="Arial Narrow" charset="0"/>
              <a:cs typeface="+mj-cs"/>
            </a:endParaRPr>
          </a:p>
        </p:txBody>
      </p:sp>
      <p:sp>
        <p:nvSpPr>
          <p:cNvPr id="78851" name="Rectangle 3"/>
          <p:cNvSpPr>
            <a:spLocks noGrp="1" noChangeArrowheads="1"/>
          </p:cNvSpPr>
          <p:nvPr>
            <p:ph idx="1"/>
          </p:nvPr>
        </p:nvSpPr>
        <p:spPr/>
        <p:txBody>
          <a:bodyPr/>
          <a:lstStyle/>
          <a:p>
            <a:pPr lvl="1" eaLnBrk="1" hangingPunct="1">
              <a:defRPr/>
            </a:pPr>
            <a:r>
              <a:rPr lang="es-ES_tradnl" dirty="0">
                <a:latin typeface="Arial Narrow" charset="0"/>
              </a:rPr>
              <a:t>Apartar el producto:</a:t>
            </a:r>
          </a:p>
          <a:p>
            <a:pPr lvl="2" eaLnBrk="1" hangingPunct="1">
              <a:defRPr/>
            </a:pPr>
            <a:r>
              <a:rPr lang="es-ES_tradnl" dirty="0"/>
              <a:t>Si queda algo del producto sospechoso, sepárelo</a:t>
            </a:r>
          </a:p>
          <a:p>
            <a:pPr lvl="2" eaLnBrk="1" hangingPunct="1">
              <a:defRPr/>
            </a:pPr>
            <a:r>
              <a:rPr lang="es-ES_tradnl" dirty="0"/>
              <a:t>Póngale una etiqueta que indique que no se debe usar y que no se debe tirar</a:t>
            </a:r>
            <a:endParaRPr lang="es-ES_tradnl" dirty="0">
              <a:latin typeface="Arial Narrow" charset="0"/>
            </a:endParaRPr>
          </a:p>
          <a:p>
            <a:pPr lvl="1" eaLnBrk="1" hangingPunct="1">
              <a:defRPr/>
            </a:pPr>
            <a:r>
              <a:rPr lang="es-ES_tradnl" dirty="0">
                <a:latin typeface="Arial Narrow" charset="0"/>
              </a:rPr>
              <a:t>Documentar la información:</a:t>
            </a:r>
          </a:p>
          <a:p>
            <a:pPr lvl="2" eaLnBrk="1" hangingPunct="1">
              <a:defRPr/>
            </a:pPr>
            <a:r>
              <a:rPr lang="es-ES_tradnl" dirty="0"/>
              <a:t>Registre la información acerca del producto sospechoso</a:t>
            </a:r>
          </a:p>
          <a:p>
            <a:pPr lvl="2" eaLnBrk="1" hangingPunct="1">
              <a:defRPr/>
            </a:pPr>
            <a:r>
              <a:rPr lang="es-ES_tradnl" dirty="0"/>
              <a:t>Incluya la descripción del producto, la fecha de producción, el número del lote, la fecha de venta y el tamaño del paquete</a:t>
            </a: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2-47</a:t>
            </a:r>
          </a:p>
        </p:txBody>
      </p:sp>
      <p:pic>
        <p:nvPicPr>
          <p:cNvPr id="4" name="Picture 3">
            <a:extLst>
              <a:ext uri="{FF2B5EF4-FFF2-40B4-BE49-F238E27FC236}">
                <a16:creationId xmlns:a16="http://schemas.microsoft.com/office/drawing/2014/main" id="{5BDE3B29-48BD-40F1-9960-39DBBD2882FE}"/>
              </a:ext>
            </a:extLst>
          </p:cNvPr>
          <p:cNvPicPr>
            <a:picLocks noChangeAspect="1"/>
          </p:cNvPicPr>
          <p:nvPr/>
        </p:nvPicPr>
        <p:blipFill>
          <a:blip r:embed="rId3"/>
          <a:stretch>
            <a:fillRect/>
          </a:stretch>
        </p:blipFill>
        <p:spPr>
          <a:xfrm>
            <a:off x="6604136" y="1143000"/>
            <a:ext cx="2103302" cy="196917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_tradnl" dirty="0">
                <a:latin typeface="Arial Narrow" charset="0"/>
                <a:cs typeface="+mj-cs"/>
              </a:rPr>
              <a:t>Cómo responder al brote de una enfermedad transmitida por alimentos</a:t>
            </a:r>
          </a:p>
        </p:txBody>
      </p:sp>
      <p:sp>
        <p:nvSpPr>
          <p:cNvPr id="78851" name="Rectangle 3"/>
          <p:cNvSpPr>
            <a:spLocks noGrp="1" noChangeArrowheads="1"/>
          </p:cNvSpPr>
          <p:nvPr>
            <p:ph idx="1"/>
          </p:nvPr>
        </p:nvSpPr>
        <p:spPr/>
        <p:txBody>
          <a:bodyPr/>
          <a:lstStyle/>
          <a:p>
            <a:pPr lvl="1" eaLnBrk="1" hangingPunct="1">
              <a:buFont typeface="Wingdings" pitchFamily="2" charset="2"/>
              <a:buChar char="l"/>
              <a:defRPr/>
            </a:pPr>
            <a:r>
              <a:rPr lang="es-ES_tradnl" dirty="0"/>
              <a:t>Identificar a los empleados:</a:t>
            </a:r>
          </a:p>
          <a:p>
            <a:pPr lvl="2" eaLnBrk="1" hangingPunct="1">
              <a:buFont typeface="Courier New" pitchFamily="49" charset="0"/>
              <a:buChar char="o"/>
              <a:defRPr/>
            </a:pPr>
            <a:r>
              <a:rPr lang="es-ES_tradnl" dirty="0"/>
              <a:t>Mantenga una lista de los manipuladores de alimentos que estaban trabajando en el momento del incidente</a:t>
            </a:r>
          </a:p>
          <a:p>
            <a:pPr lvl="2" eaLnBrk="1" hangingPunct="1">
              <a:buFont typeface="Courier New" pitchFamily="49" charset="0"/>
              <a:buChar char="o"/>
              <a:defRPr/>
            </a:pPr>
            <a:r>
              <a:rPr lang="es-ES_tradnl" dirty="0"/>
              <a:t>Entreviste a los empleados inmediatamente</a:t>
            </a:r>
          </a:p>
          <a:p>
            <a:pPr lvl="1" eaLnBrk="1" hangingPunct="1">
              <a:buFont typeface="Wingdings" pitchFamily="2" charset="2"/>
              <a:buChar char="l"/>
              <a:defRPr/>
            </a:pPr>
            <a:r>
              <a:rPr lang="es-ES_tradnl" dirty="0"/>
              <a:t>Cooperar con las autoridades:</a:t>
            </a:r>
          </a:p>
          <a:p>
            <a:pPr lvl="2" eaLnBrk="1" hangingPunct="1">
              <a:buFont typeface="Courier New" pitchFamily="49" charset="0"/>
              <a:buChar char="o"/>
              <a:defRPr/>
            </a:pPr>
            <a:r>
              <a:rPr lang="es-ES_tradnl" dirty="0"/>
              <a:t>Presente la documentación apropiada</a:t>
            </a:r>
          </a:p>
          <a:p>
            <a:pPr lvl="1" eaLnBrk="1" hangingPunct="1">
              <a:buFont typeface="Wingdings" pitchFamily="2" charset="2"/>
              <a:buChar char="l"/>
              <a:defRPr/>
            </a:pPr>
            <a:r>
              <a:rPr lang="es-ES_tradnl" dirty="0"/>
              <a:t>Revisar los procedimientos:</a:t>
            </a:r>
          </a:p>
          <a:p>
            <a:pPr lvl="2" eaLnBrk="1" hangingPunct="1">
              <a:buFont typeface="Courier New" pitchFamily="49" charset="0"/>
              <a:buChar char="o"/>
              <a:defRPr/>
            </a:pPr>
            <a:r>
              <a:rPr lang="es-ES_tradnl" dirty="0"/>
              <a:t>Determine si los estándares no se están cumpliendo</a:t>
            </a:r>
          </a:p>
          <a:p>
            <a:pPr lvl="2" eaLnBrk="1" hangingPunct="1">
              <a:buFont typeface="Courier New" pitchFamily="49" charset="0"/>
              <a:buChar char="o"/>
              <a:defRPr/>
            </a:pPr>
            <a:r>
              <a:rPr lang="es-ES_tradnl" dirty="0"/>
              <a:t>Identifique si los estándares no funcionan</a:t>
            </a:r>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s-ES_tradnl" dirty="0">
                <a:ea typeface="+mn-ea"/>
                <a:cs typeface="+mn-cs"/>
              </a:rPr>
              <a:t>Sustancia alergénica:</a:t>
            </a:r>
          </a:p>
          <a:p>
            <a:pPr lvl="1" eaLnBrk="1" hangingPunct="1">
              <a:defRPr/>
            </a:pPr>
            <a:r>
              <a:rPr lang="es-ES_tradnl" dirty="0"/>
              <a:t>La proteína de un alimento o de un ingrediente a la que algunas personas son sensibles.</a:t>
            </a:r>
          </a:p>
          <a:p>
            <a:pPr lvl="1" eaLnBrk="1" hangingPunct="1">
              <a:defRPr/>
            </a:pPr>
            <a:r>
              <a:rPr lang="es-ES_tradnl" dirty="0"/>
              <a:t>Estas proteínas se presentan de manera natural.</a:t>
            </a:r>
            <a:endParaRPr lang="es-ES_tradnl" dirty="0">
              <a:latin typeface="Arial Narrow" charset="0"/>
            </a:endParaRPr>
          </a:p>
          <a:p>
            <a:pPr lvl="1" eaLnBrk="1" hangingPunct="1">
              <a:defRPr/>
            </a:pPr>
            <a:r>
              <a:rPr lang="es-ES_tradnl" dirty="0"/>
              <a:t>Cuando una persona consume una cantidad suficiente de sustancias alergénicas, ocurre una reacción alérgica.</a:t>
            </a:r>
            <a:endParaRPr lang="es-ES_tradnl" dirty="0">
              <a:latin typeface="Arial Narrow" charset="0"/>
            </a:endParaRPr>
          </a:p>
        </p:txBody>
      </p:sp>
      <p:sp>
        <p:nvSpPr>
          <p:cNvPr id="8090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 </a:t>
            </a:r>
          </a:p>
        </p:txBody>
      </p:sp>
      <p:sp>
        <p:nvSpPr>
          <p:cNvPr id="79875" name="Rectangle 3"/>
          <p:cNvSpPr>
            <a:spLocks noGrp="1" noChangeArrowheads="1"/>
          </p:cNvSpPr>
          <p:nvPr>
            <p:ph idx="1"/>
          </p:nvPr>
        </p:nvSpPr>
        <p:spPr>
          <a:xfrm>
            <a:off x="409576" y="1143000"/>
            <a:ext cx="4880881" cy="4983163"/>
          </a:xfrm>
        </p:spPr>
        <p:txBody>
          <a:bodyPr/>
          <a:lstStyle/>
          <a:p>
            <a:pPr marL="0" indent="0" eaLnBrk="1" hangingPunct="1">
              <a:buFont typeface="Wingdings" pitchFamily="2" charset="2"/>
              <a:buNone/>
              <a:defRPr/>
            </a:pPr>
            <a:r>
              <a:rPr lang="es-ES_tradnl" dirty="0">
                <a:ea typeface="+mn-ea"/>
                <a:cs typeface="+mn-cs"/>
              </a:rPr>
              <a:t>Síntomas de las alergias:</a:t>
            </a:r>
            <a:endParaRPr lang="es-ES_tradnl" dirty="0"/>
          </a:p>
          <a:p>
            <a:pPr lvl="1" eaLnBrk="1" hangingPunct="1">
              <a:buFont typeface="Wingdings" pitchFamily="2" charset="2"/>
              <a:buChar char="l"/>
              <a:defRPr/>
            </a:pPr>
            <a:r>
              <a:rPr lang="es-ES_tradnl" dirty="0"/>
              <a:t>Náuseas</a:t>
            </a:r>
          </a:p>
          <a:p>
            <a:pPr lvl="1" eaLnBrk="1" hangingPunct="1">
              <a:buFont typeface="Wingdings" pitchFamily="2" charset="2"/>
              <a:buChar char="l"/>
              <a:defRPr/>
            </a:pPr>
            <a:r>
              <a:rPr lang="es-ES_tradnl" dirty="0"/>
              <a:t>Resuello o falta de aliento</a:t>
            </a:r>
          </a:p>
          <a:p>
            <a:pPr lvl="1" eaLnBrk="1" hangingPunct="1">
              <a:buFont typeface="Wingdings" pitchFamily="2" charset="2"/>
              <a:buChar char="l"/>
              <a:defRPr/>
            </a:pPr>
            <a:r>
              <a:rPr lang="es-ES_tradnl" dirty="0"/>
              <a:t>Urticaria o salpullido</a:t>
            </a:r>
          </a:p>
          <a:p>
            <a:pPr lvl="1" eaLnBrk="1" hangingPunct="1">
              <a:buFont typeface="Wingdings" pitchFamily="2" charset="2"/>
              <a:buChar char="l"/>
              <a:defRPr/>
            </a:pPr>
            <a:r>
              <a:rPr lang="es-ES_tradnl" dirty="0"/>
              <a:t>Inflamación de varias partes del cuerpo, incluyendo la cara, los ojos, las manos o los pies.</a:t>
            </a:r>
          </a:p>
          <a:p>
            <a:pPr lvl="1" eaLnBrk="1" hangingPunct="1">
              <a:buFont typeface="Wingdings" pitchFamily="2" charset="2"/>
              <a:buChar char="l"/>
              <a:defRPr/>
            </a:pPr>
            <a:r>
              <a:rPr lang="es-ES_tradnl" dirty="0"/>
              <a:t>Vómito y/o diarrea </a:t>
            </a:r>
          </a:p>
          <a:p>
            <a:pPr lvl="1" eaLnBrk="1" hangingPunct="1">
              <a:buFont typeface="Wingdings" pitchFamily="2" charset="2"/>
              <a:buChar char="l"/>
              <a:defRPr/>
            </a:pPr>
            <a:r>
              <a:rPr lang="es-ES_tradnl" dirty="0"/>
              <a:t>Dolor abdominal</a:t>
            </a:r>
          </a:p>
          <a:p>
            <a:pPr lvl="1" eaLnBrk="1" hangingPunct="1">
              <a:buFont typeface="Wingdings" pitchFamily="2" charset="2"/>
              <a:buChar char="l"/>
              <a:defRPr/>
            </a:pPr>
            <a:r>
              <a:rPr lang="es-ES_tradnl" dirty="0"/>
              <a:t>Comezón en la garganta </a:t>
            </a:r>
            <a:endParaRPr lang="es-ES_tradnl"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2-50</a:t>
            </a:r>
          </a:p>
        </p:txBody>
      </p:sp>
      <p:pic>
        <p:nvPicPr>
          <p:cNvPr id="5" name="Picture 4" descr="6e_c02_17_hives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s-ES_tradnl" dirty="0">
                <a:ea typeface="+mn-ea"/>
                <a:cs typeface="+mn-cs"/>
              </a:rPr>
              <a:t>Reacciones alérgicas:</a:t>
            </a:r>
          </a:p>
          <a:p>
            <a:pPr lvl="1" eaLnBrk="1" hangingPunct="1">
              <a:buFont typeface="Wingdings" pitchFamily="2" charset="2"/>
              <a:buChar char="l"/>
              <a:defRPr/>
            </a:pPr>
            <a:r>
              <a:rPr lang="es-ES_tradnl" dirty="0"/>
              <a:t>Los síntomas pueden agravarse rápidamente.</a:t>
            </a:r>
          </a:p>
          <a:p>
            <a:pPr lvl="1" eaLnBrk="1" hangingPunct="1">
              <a:buFont typeface="Wingdings" pitchFamily="2" charset="2"/>
              <a:buChar char="l"/>
              <a:defRPr/>
            </a:pPr>
            <a:r>
              <a:rPr lang="es-ES_tradnl" dirty="0"/>
              <a:t>Si se produce una reacción grave, lo que se conoce como reacción anafiláctica, puede causar la muerte.</a:t>
            </a:r>
            <a:endParaRPr lang="es-ES_tradnl"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2-51</a:t>
            </a:r>
          </a:p>
        </p:txBody>
      </p:sp>
      <p:pic>
        <p:nvPicPr>
          <p:cNvPr id="6" name="Picture 5" descr="6e_c02_17_hives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extLst>
      <p:ext uri="{BB962C8B-B14F-4D97-AF65-F5344CB8AC3E}">
        <p14:creationId xmlns:p14="http://schemas.microsoft.com/office/powerpoint/2010/main" val="40268504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 </a:t>
            </a:r>
          </a:p>
        </p:txBody>
      </p:sp>
      <p:sp>
        <p:nvSpPr>
          <p:cNvPr id="2" name="Content Placeholder 1"/>
          <p:cNvSpPr>
            <a:spLocks noGrp="1"/>
          </p:cNvSpPr>
          <p:nvPr>
            <p:ph idx="1"/>
          </p:nvPr>
        </p:nvSpPr>
        <p:spPr/>
        <p:txBody>
          <a:bodyPr/>
          <a:lstStyle/>
          <a:p>
            <a:r>
              <a:rPr lang="es-ES_tradnl" dirty="0"/>
              <a:t>Sustancias alergénicas comunes—Los ocho alérgenos principales</a:t>
            </a: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2-52</a:t>
            </a:r>
          </a:p>
        </p:txBody>
      </p:sp>
      <p:sp>
        <p:nvSpPr>
          <p:cNvPr id="38" name="Rectangle 3"/>
          <p:cNvSpPr>
            <a:spLocks noGrp="1" noChangeArrowheads="1"/>
          </p:cNvSpPr>
          <p:nvPr>
            <p:ph type="body" sz="quarter" idx="17"/>
          </p:nvPr>
        </p:nvSpPr>
        <p:spPr>
          <a:xfrm>
            <a:off x="195400" y="3301079"/>
            <a:ext cx="2093913" cy="843539"/>
          </a:xfrm>
        </p:spPr>
        <p:txBody>
          <a:bodyPr/>
          <a:lstStyle/>
          <a:p>
            <a:pPr marL="0" indent="0" eaLnBrk="1" hangingPunct="1">
              <a:buFont typeface="Wingdings" pitchFamily="2" charset="2"/>
              <a:buNone/>
              <a:defRPr/>
            </a:pPr>
            <a:r>
              <a:rPr lang="es-ES_tradnl" dirty="0"/>
              <a:t>Leche</a:t>
            </a:r>
          </a:p>
          <a:p>
            <a:pPr marL="571500" lvl="1" indent="-457200" eaLnBrk="1" hangingPunct="1">
              <a:buFont typeface="Wingdings" pitchFamily="2" charset="2"/>
              <a:buChar char="l"/>
              <a:defRPr/>
            </a:pPr>
            <a:endParaRPr lang="en-US" dirty="0"/>
          </a:p>
        </p:txBody>
      </p:sp>
      <p:pic>
        <p:nvPicPr>
          <p:cNvPr id="39" name="Picture Placeholder 28"/>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6484" r="-5956"/>
          <a:stretch/>
        </p:blipFill>
        <p:spPr>
          <a:xfrm>
            <a:off x="195401" y="1724425"/>
            <a:ext cx="2093912" cy="1502664"/>
          </a:xfrm>
          <a:solidFill>
            <a:srgbClr val="EBEBEB"/>
          </a:solidFill>
        </p:spPr>
      </p:pic>
      <p:sp>
        <p:nvSpPr>
          <p:cNvPr id="40" name="Text Placeholder 3"/>
          <p:cNvSpPr>
            <a:spLocks noGrp="1"/>
          </p:cNvSpPr>
          <p:nvPr>
            <p:ph type="body" sz="quarter" idx="18"/>
          </p:nvPr>
        </p:nvSpPr>
        <p:spPr>
          <a:xfrm>
            <a:off x="2421768" y="3301079"/>
            <a:ext cx="2093913" cy="843539"/>
          </a:xfrm>
        </p:spPr>
        <p:txBody>
          <a:bodyPr/>
          <a:lstStyle/>
          <a:p>
            <a:r>
              <a:rPr lang="es-ES_tradnl" dirty="0"/>
              <a:t>Soya</a:t>
            </a:r>
          </a:p>
        </p:txBody>
      </p:sp>
      <p:pic>
        <p:nvPicPr>
          <p:cNvPr id="41" name="Picture Placeholder 30"/>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2421769" y="1724425"/>
            <a:ext cx="2093912" cy="1502664"/>
          </a:xfrm>
        </p:spPr>
      </p:pic>
      <p:sp>
        <p:nvSpPr>
          <p:cNvPr id="42" name="Text Placeholder 8"/>
          <p:cNvSpPr>
            <a:spLocks noGrp="1"/>
          </p:cNvSpPr>
          <p:nvPr>
            <p:ph type="body" sz="quarter" idx="20"/>
          </p:nvPr>
        </p:nvSpPr>
        <p:spPr>
          <a:xfrm>
            <a:off x="4628258" y="3301079"/>
            <a:ext cx="2093913" cy="843539"/>
          </a:xfrm>
        </p:spPr>
        <p:txBody>
          <a:bodyPr/>
          <a:lstStyle/>
          <a:p>
            <a:r>
              <a:rPr lang="es-ES_tradnl" dirty="0"/>
              <a:t>Huevos</a:t>
            </a:r>
          </a:p>
        </p:txBody>
      </p:sp>
      <p:pic>
        <p:nvPicPr>
          <p:cNvPr id="43" name="Picture Placeholder 80895"/>
          <p:cNvPicPr>
            <a:picLocks noGrp="1" noChangeAspect="1"/>
          </p:cNvPicPr>
          <p:nvPr>
            <p:ph type="pic" sz="quarter" idx="21"/>
          </p:nvPr>
        </p:nvPicPr>
        <p:blipFill rotWithShape="1">
          <a:blip r:embed="rId5" cstate="screen">
            <a:extLst>
              <a:ext uri="{28A0092B-C50C-407E-A947-70E740481C1C}">
                <a14:useLocalDpi xmlns:a14="http://schemas.microsoft.com/office/drawing/2010/main"/>
              </a:ext>
            </a:extLst>
          </a:blip>
          <a:srcRect/>
          <a:stretch/>
        </p:blipFill>
        <p:spPr>
          <a:xfrm>
            <a:off x="4628259" y="1724425"/>
            <a:ext cx="2093912" cy="1502664"/>
          </a:xfrm>
        </p:spPr>
      </p:pic>
      <p:sp>
        <p:nvSpPr>
          <p:cNvPr id="44" name="Text Placeholder 10"/>
          <p:cNvSpPr>
            <a:spLocks noGrp="1"/>
          </p:cNvSpPr>
          <p:nvPr>
            <p:ph type="body" sz="quarter" idx="22"/>
          </p:nvPr>
        </p:nvSpPr>
        <p:spPr>
          <a:xfrm>
            <a:off x="6854624" y="3301079"/>
            <a:ext cx="2093913" cy="843539"/>
          </a:xfrm>
        </p:spPr>
        <p:txBody>
          <a:bodyPr/>
          <a:lstStyle/>
          <a:p>
            <a:r>
              <a:rPr lang="es-ES_tradnl" dirty="0"/>
              <a:t>Trigo</a:t>
            </a:r>
          </a:p>
        </p:txBody>
      </p:sp>
      <p:pic>
        <p:nvPicPr>
          <p:cNvPr id="45" name="Picture Placeholder 80896"/>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6854625" y="1724425"/>
            <a:ext cx="2093912" cy="1502664"/>
          </a:xfrm>
        </p:spPr>
      </p:pic>
      <p:sp>
        <p:nvSpPr>
          <p:cNvPr id="46" name="Text Placeholder 14"/>
          <p:cNvSpPr>
            <a:spLocks noGrp="1"/>
          </p:cNvSpPr>
          <p:nvPr>
            <p:ph type="body" sz="quarter" idx="24"/>
          </p:nvPr>
        </p:nvSpPr>
        <p:spPr>
          <a:xfrm>
            <a:off x="225218" y="5765983"/>
            <a:ext cx="2093913" cy="843539"/>
          </a:xfrm>
        </p:spPr>
        <p:txBody>
          <a:bodyPr/>
          <a:lstStyle/>
          <a:p>
            <a:pPr marL="0" indent="0"/>
            <a:r>
              <a:rPr lang="es-ES_tradnl" dirty="0"/>
              <a:t>Pescado, como robalo, platija y robalo </a:t>
            </a:r>
          </a:p>
        </p:txBody>
      </p:sp>
      <p:pic>
        <p:nvPicPr>
          <p:cNvPr id="47" name="Picture Placeholder 80897"/>
          <p:cNvPicPr>
            <a:picLocks noGrp="1" noChangeAspect="1"/>
          </p:cNvPicPr>
          <p:nvPr>
            <p:ph type="pic" sz="quarter" idx="25"/>
          </p:nvPr>
        </p:nvPicPr>
        <p:blipFill rotWithShape="1">
          <a:blip r:embed="rId7" cstate="screen">
            <a:extLst>
              <a:ext uri="{28A0092B-C50C-407E-A947-70E740481C1C}">
                <a14:useLocalDpi xmlns:a14="http://schemas.microsoft.com/office/drawing/2010/main"/>
              </a:ext>
            </a:extLst>
          </a:blip>
          <a:srcRect/>
          <a:stretch/>
        </p:blipFill>
        <p:spPr>
          <a:xfrm>
            <a:off x="225219" y="4189329"/>
            <a:ext cx="2093912" cy="1502664"/>
          </a:xfrm>
        </p:spPr>
      </p:pic>
      <p:sp>
        <p:nvSpPr>
          <p:cNvPr id="48" name="Text Placeholder 18"/>
          <p:cNvSpPr>
            <a:spLocks noGrp="1"/>
          </p:cNvSpPr>
          <p:nvPr>
            <p:ph type="body" sz="quarter" idx="26"/>
          </p:nvPr>
        </p:nvSpPr>
        <p:spPr>
          <a:xfrm>
            <a:off x="2319131" y="5765983"/>
            <a:ext cx="2416603" cy="843539"/>
          </a:xfrm>
        </p:spPr>
        <p:txBody>
          <a:bodyPr/>
          <a:lstStyle/>
          <a:p>
            <a:pPr marL="0" indent="0"/>
            <a:r>
              <a:rPr lang="es-ES_tradnl" dirty="0"/>
              <a:t>Mariscos crustáceos, como cangrejo, langosta y camarones</a:t>
            </a:r>
          </a:p>
        </p:txBody>
      </p:sp>
      <p:pic>
        <p:nvPicPr>
          <p:cNvPr id="49" name="Picture Placeholder 80899"/>
          <p:cNvPicPr>
            <a:picLocks noGrp="1" noChangeAspect="1"/>
          </p:cNvPicPr>
          <p:nvPr>
            <p:ph type="pic" sz="quarter" idx="27"/>
          </p:nvPr>
        </p:nvPicPr>
        <p:blipFill rotWithShape="1">
          <a:blip r:embed="rId8" cstate="screen">
            <a:extLst>
              <a:ext uri="{28A0092B-C50C-407E-A947-70E740481C1C}">
                <a14:useLocalDpi xmlns:a14="http://schemas.microsoft.com/office/drawing/2010/main"/>
              </a:ext>
            </a:extLst>
          </a:blip>
          <a:srcRect/>
          <a:stretch/>
        </p:blipFill>
        <p:spPr>
          <a:xfrm>
            <a:off x="2451587" y="4189329"/>
            <a:ext cx="2093912" cy="1502664"/>
          </a:xfrm>
        </p:spPr>
      </p:pic>
      <p:sp>
        <p:nvSpPr>
          <p:cNvPr id="50" name="Text Placeholder 22"/>
          <p:cNvSpPr>
            <a:spLocks noGrp="1"/>
          </p:cNvSpPr>
          <p:nvPr>
            <p:ph type="body" sz="quarter" idx="28"/>
          </p:nvPr>
        </p:nvSpPr>
        <p:spPr>
          <a:xfrm>
            <a:off x="4658076" y="5765983"/>
            <a:ext cx="2093913" cy="843539"/>
          </a:xfrm>
        </p:spPr>
        <p:txBody>
          <a:bodyPr/>
          <a:lstStyle/>
          <a:p>
            <a:r>
              <a:rPr lang="es-ES_tradnl" dirty="0"/>
              <a:t>Cacahuates</a:t>
            </a:r>
          </a:p>
        </p:txBody>
      </p:sp>
      <p:pic>
        <p:nvPicPr>
          <p:cNvPr id="51" name="Picture Placeholder 80901"/>
          <p:cNvPicPr>
            <a:picLocks noGrp="1" noChangeAspect="1"/>
          </p:cNvPicPr>
          <p:nvPr>
            <p:ph type="pic" sz="quarter" idx="29"/>
          </p:nvPr>
        </p:nvPicPr>
        <p:blipFill rotWithShape="1">
          <a:blip r:embed="rId9" cstate="screen">
            <a:extLst>
              <a:ext uri="{28A0092B-C50C-407E-A947-70E740481C1C}">
                <a14:useLocalDpi xmlns:a14="http://schemas.microsoft.com/office/drawing/2010/main"/>
              </a:ext>
            </a:extLst>
          </a:blip>
          <a:srcRect/>
          <a:stretch/>
        </p:blipFill>
        <p:spPr>
          <a:xfrm>
            <a:off x="4658077" y="4189329"/>
            <a:ext cx="2093912" cy="1502664"/>
          </a:xfrm>
        </p:spPr>
      </p:pic>
      <p:sp>
        <p:nvSpPr>
          <p:cNvPr id="52" name="Text Placeholder 24"/>
          <p:cNvSpPr>
            <a:spLocks noGrp="1"/>
          </p:cNvSpPr>
          <p:nvPr>
            <p:ph type="body" sz="quarter" idx="30"/>
          </p:nvPr>
        </p:nvSpPr>
        <p:spPr>
          <a:xfrm>
            <a:off x="6884442" y="5765983"/>
            <a:ext cx="2093913" cy="843539"/>
          </a:xfrm>
        </p:spPr>
        <p:txBody>
          <a:bodyPr/>
          <a:lstStyle/>
          <a:p>
            <a:pPr marL="0" indent="0"/>
            <a:r>
              <a:rPr lang="es-ES_tradnl" dirty="0"/>
              <a:t>Nueces, como nueces de Castilla y nueces pacanas</a:t>
            </a:r>
          </a:p>
        </p:txBody>
      </p:sp>
      <p:pic>
        <p:nvPicPr>
          <p:cNvPr id="53" name="Picture Placeholder 80902"/>
          <p:cNvPicPr>
            <a:picLocks noGrp="1" noChangeAspect="1"/>
          </p:cNvPicPr>
          <p:nvPr>
            <p:ph type="pic" sz="quarter" idx="31"/>
          </p:nvPr>
        </p:nvPicPr>
        <p:blipFill rotWithShape="1">
          <a:blip r:embed="rId10" cstate="screen">
            <a:extLst>
              <a:ext uri="{28A0092B-C50C-407E-A947-70E740481C1C}">
                <a14:useLocalDpi xmlns:a14="http://schemas.microsoft.com/office/drawing/2010/main"/>
              </a:ext>
            </a:extLst>
          </a:blip>
          <a:srcRect/>
          <a:stretch/>
        </p:blipFill>
        <p:spPr>
          <a:xfrm>
            <a:off x="6884443" y="4189329"/>
            <a:ext cx="2093912" cy="1502664"/>
          </a:xfrm>
        </p:spPr>
      </p:pic>
    </p:spTree>
    <p:extLst>
      <p:ext uri="{BB962C8B-B14F-4D97-AF65-F5344CB8AC3E}">
        <p14:creationId xmlns:p14="http://schemas.microsoft.com/office/powerpoint/2010/main" val="5454561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249278-2D3D-4586-8E76-789F322FBF8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82946"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 </a:t>
            </a:r>
          </a:p>
        </p:txBody>
      </p:sp>
      <p:sp>
        <p:nvSpPr>
          <p:cNvPr id="80899" name="Rectangle 3"/>
          <p:cNvSpPr>
            <a:spLocks noGrp="1" noChangeArrowheads="1"/>
          </p:cNvSpPr>
          <p:nvPr>
            <p:ph idx="1"/>
          </p:nvPr>
        </p:nvSpPr>
        <p:spPr/>
        <p:txBody>
          <a:bodyPr/>
          <a:lstStyle/>
          <a:p>
            <a:pPr eaLnBrk="1" hangingPunct="1">
              <a:buFont typeface="Wingdings" pitchFamily="2" charset="2"/>
              <a:defRPr/>
            </a:pPr>
            <a:r>
              <a:rPr lang="es-ES_tradnl" dirty="0"/>
              <a:t>Etiquetas de los alimentos:</a:t>
            </a:r>
          </a:p>
          <a:p>
            <a:pPr lvl="1" eaLnBrk="1" hangingPunct="1">
              <a:buFont typeface="Wingdings" pitchFamily="2" charset="2"/>
              <a:buChar char="l"/>
              <a:defRPr/>
            </a:pPr>
            <a:r>
              <a:rPr lang="es-ES_tradnl" dirty="0"/>
              <a:t>Revise las etiquetas de los alimentos para identificar las sustancias alergénicas. </a:t>
            </a: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2-53</a:t>
            </a:r>
          </a:p>
        </p:txBody>
      </p:sp>
    </p:spTree>
    <p:extLst>
      <p:ext uri="{BB962C8B-B14F-4D97-AF65-F5344CB8AC3E}">
        <p14:creationId xmlns:p14="http://schemas.microsoft.com/office/powerpoint/2010/main" val="2045427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58DB11-8BF4-4791-BC86-78FB1BDF28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102626" y="1243013"/>
            <a:ext cx="2604812" cy="4184904"/>
          </a:xfrm>
        </p:spPr>
      </p:pic>
      <p:sp>
        <p:nvSpPr>
          <p:cNvPr id="83970"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a:t>
            </a:r>
          </a:p>
        </p:txBody>
      </p:sp>
      <p:sp>
        <p:nvSpPr>
          <p:cNvPr id="83971" name="Rectangle 3"/>
          <p:cNvSpPr>
            <a:spLocks noGrp="1" noChangeArrowheads="1"/>
          </p:cNvSpPr>
          <p:nvPr>
            <p:ph idx="1"/>
          </p:nvPr>
        </p:nvSpPr>
        <p:spPr>
          <a:xfrm>
            <a:off x="409575" y="1143000"/>
            <a:ext cx="5410457" cy="4983163"/>
          </a:xfrm>
        </p:spPr>
        <p:txBody>
          <a:bodyPr/>
          <a:lstStyle/>
          <a:p>
            <a:pPr marL="0" indent="0" eaLnBrk="1" hangingPunct="1">
              <a:defRPr/>
            </a:pPr>
            <a:r>
              <a:rPr lang="es-ES_tradnl" dirty="0">
                <a:latin typeface="Arial Narrow" charset="0"/>
                <a:cs typeface="+mn-cs"/>
              </a:rPr>
              <a:t>Los meseros deben:</a:t>
            </a:r>
          </a:p>
          <a:p>
            <a:pPr lvl="1">
              <a:spcAft>
                <a:spcPts val="0"/>
              </a:spcAft>
              <a:buFont typeface="Wingdings" pitchFamily="2" charset="2"/>
              <a:buChar char="l"/>
              <a:defRPr/>
            </a:pPr>
            <a:r>
              <a:rPr lang="es-ES_tradnl" dirty="0"/>
              <a:t>Describir a los clientes los productos del menú y su preparación.</a:t>
            </a:r>
          </a:p>
          <a:p>
            <a:pPr lvl="1">
              <a:spcAft>
                <a:spcPts val="0"/>
              </a:spcAft>
              <a:buFont typeface="Wingdings" pitchFamily="2" charset="2"/>
              <a:buChar char="l"/>
              <a:defRPr/>
            </a:pPr>
            <a:r>
              <a:rPr lang="es-ES_tradnl" dirty="0"/>
              <a:t>Identificar las sustancias alergénicas del platillo.</a:t>
            </a:r>
          </a:p>
          <a:p>
            <a:pPr lvl="1" eaLnBrk="1" hangingPunct="1">
              <a:spcAft>
                <a:spcPts val="0"/>
              </a:spcAft>
              <a:buFont typeface="Wingdings" pitchFamily="2" charset="2"/>
              <a:buChar char="l"/>
              <a:defRPr/>
            </a:pPr>
            <a:r>
              <a:rPr lang="es-ES_tradnl" dirty="0"/>
              <a:t>Sugerir productos del menú sin sustancias alergénicas.</a:t>
            </a:r>
          </a:p>
          <a:p>
            <a:pPr lvl="1" eaLnBrk="1" hangingPunct="1">
              <a:spcAft>
                <a:spcPts val="0"/>
              </a:spcAft>
              <a:buFont typeface="Wingdings" pitchFamily="2" charset="2"/>
              <a:buChar char="l"/>
              <a:defRPr/>
            </a:pPr>
            <a:r>
              <a:rPr lang="es-ES_tradnl" dirty="0"/>
              <a:t>Identificar claramente el pedidos del cliente alérgico para para informar a los empleados de la cocina y los meseros.</a:t>
            </a:r>
          </a:p>
          <a:p>
            <a:pPr lvl="1" eaLnBrk="1" hangingPunct="1">
              <a:spcAft>
                <a:spcPts val="0"/>
              </a:spcAft>
              <a:buFont typeface="Wingdings" pitchFamily="2" charset="2"/>
              <a:buChar char="l"/>
              <a:defRPr/>
            </a:pPr>
            <a:r>
              <a:rPr lang="es-ES_tradnl" dirty="0"/>
              <a:t>Servir los alimentos por separado para evitar el contacto cruzado.</a:t>
            </a:r>
          </a:p>
        </p:txBody>
      </p:sp>
      <p:sp>
        <p:nvSpPr>
          <p:cNvPr id="8397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 </a:t>
            </a:r>
          </a:p>
        </p:txBody>
      </p:sp>
      <p:sp>
        <p:nvSpPr>
          <p:cNvPr id="84995"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Empleados de la cocina:</a:t>
            </a:r>
          </a:p>
          <a:p>
            <a:pPr lvl="1">
              <a:spcAft>
                <a:spcPts val="0"/>
              </a:spcAft>
              <a:buFont typeface="Wingdings"/>
              <a:buChar char="l"/>
            </a:pPr>
            <a:r>
              <a:rPr lang="es-ES_tradnl" dirty="0">
                <a:ea typeface="ＭＳ Ｐゴシック"/>
                <a:cs typeface="ＭＳ Ｐゴシック"/>
              </a:rPr>
              <a:t>Evitar el contacto cruzado.</a:t>
            </a:r>
          </a:p>
          <a:p>
            <a:pPr lvl="2">
              <a:spcAft>
                <a:spcPts val="0"/>
              </a:spcAft>
              <a:buClr>
                <a:srgbClr val="005CAB"/>
              </a:buClr>
              <a:buFont typeface="Courier New"/>
              <a:buChar char="o"/>
            </a:pPr>
            <a:r>
              <a:rPr lang="es-ES_tradnl" dirty="0">
                <a:solidFill>
                  <a:srgbClr val="FF0000"/>
                </a:solidFill>
                <a:ea typeface="ＭＳ Ｐゴシック"/>
                <a:cs typeface="ＭＳ Ｐゴシック"/>
              </a:rPr>
              <a:t>NO </a:t>
            </a:r>
            <a:r>
              <a:rPr lang="es-ES_tradnl" dirty="0">
                <a:ea typeface="ＭＳ Ｐゴシック"/>
                <a:cs typeface="ＭＳ Ｐゴシック"/>
              </a:rPr>
              <a:t>fría diferentes tipos de alimentos con el mismo aceite de la freidora</a:t>
            </a:r>
          </a:p>
          <a:p>
            <a:pPr lvl="2">
              <a:spcAft>
                <a:spcPts val="0"/>
              </a:spcAft>
              <a:buClr>
                <a:srgbClr val="005CAB"/>
              </a:buClr>
              <a:buFont typeface="Courier New"/>
              <a:buChar char="o"/>
            </a:pPr>
            <a:r>
              <a:rPr lang="es-ES_tradnl" dirty="0">
                <a:solidFill>
                  <a:srgbClr val="FF0000"/>
                </a:solidFill>
                <a:ea typeface="ＭＳ Ｐゴシック"/>
                <a:cs typeface="ＭＳ Ｐゴシック"/>
              </a:rPr>
              <a:t>NO </a:t>
            </a:r>
            <a:r>
              <a:rPr lang="es-ES_tradnl" dirty="0">
                <a:ea typeface="ＭＳ Ｐゴシック"/>
                <a:cs typeface="ＭＳ Ｐゴシック"/>
              </a:rPr>
              <a:t>ponga alimentos en superficies que hayan tocado sustancias alergénicas</a:t>
            </a:r>
          </a:p>
        </p:txBody>
      </p:sp>
      <p:sp>
        <p:nvSpPr>
          <p:cNvPr id="8499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2-55</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a:t>
            </a:r>
          </a:p>
        </p:txBody>
      </p:sp>
      <p:sp>
        <p:nvSpPr>
          <p:cNvPr id="20483"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Contaminantes biológicos:</a:t>
            </a:r>
          </a:p>
          <a:p>
            <a:pPr lvl="1">
              <a:spcAft>
                <a:spcPts val="0"/>
              </a:spcAft>
              <a:buFont typeface="Wingdings"/>
              <a:buChar char="l"/>
            </a:pPr>
            <a:r>
              <a:rPr lang="es-ES" dirty="0">
                <a:ea typeface="ＭＳ Ｐゴシック"/>
                <a:cs typeface="ＭＳ Ｐゴシック"/>
              </a:rPr>
              <a:t>Bacterias</a:t>
            </a:r>
          </a:p>
          <a:p>
            <a:pPr lvl="1">
              <a:spcAft>
                <a:spcPts val="0"/>
              </a:spcAft>
              <a:buFont typeface="Wingdings"/>
              <a:buChar char="l"/>
            </a:pPr>
            <a:r>
              <a:rPr lang="es-ES" dirty="0">
                <a:ea typeface="ＭＳ Ｐゴシック"/>
                <a:cs typeface="ＭＳ Ｐゴシック"/>
              </a:rPr>
              <a:t>Virus</a:t>
            </a:r>
          </a:p>
          <a:p>
            <a:pPr lvl="1">
              <a:spcAft>
                <a:spcPts val="0"/>
              </a:spcAft>
              <a:buFont typeface="Wingdings"/>
              <a:buChar char="l"/>
            </a:pPr>
            <a:r>
              <a:rPr lang="es-ES" dirty="0">
                <a:ea typeface="ＭＳ Ｐゴシック"/>
                <a:cs typeface="ＭＳ Ｐゴシック"/>
              </a:rPr>
              <a:t>Parásitos</a:t>
            </a:r>
          </a:p>
          <a:p>
            <a:pPr lvl="1">
              <a:spcAft>
                <a:spcPts val="0"/>
              </a:spcAft>
              <a:buFont typeface="Wingdings"/>
              <a:buChar char="l"/>
            </a:pPr>
            <a:r>
              <a:rPr lang="es-ES" dirty="0">
                <a:ea typeface="ＭＳ Ｐゴシック"/>
                <a:cs typeface="ＭＳ Ｐゴシック"/>
              </a:rPr>
              <a:t>Hongos</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1-8</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95E137A-9C27-42A8-BECB-398C7700A1D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86018"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a:t>
            </a:r>
          </a:p>
        </p:txBody>
      </p:sp>
      <p:sp>
        <p:nvSpPr>
          <p:cNvPr id="86019" name="Rectangle 3"/>
          <p:cNvSpPr>
            <a:spLocks noGrp="1" noChangeArrowheads="1"/>
          </p:cNvSpPr>
          <p:nvPr>
            <p:ph idx="1"/>
          </p:nvPr>
        </p:nvSpPr>
        <p:spPr>
          <a:xfrm>
            <a:off x="409575" y="1143000"/>
            <a:ext cx="5870201" cy="5241175"/>
          </a:xfrm>
        </p:spPr>
        <p:txBody>
          <a:bodyPr/>
          <a:lstStyle/>
          <a:p>
            <a:pPr marL="0" indent="0" eaLnBrk="1" hangingPunct="1">
              <a:defRPr/>
            </a:pPr>
            <a:r>
              <a:rPr lang="es-ES_tradnl" dirty="0">
                <a:latin typeface="Arial Narrow" charset="0"/>
                <a:cs typeface="+mn-cs"/>
              </a:rPr>
              <a:t>Cómo evitar el contacto cruzado:</a:t>
            </a:r>
          </a:p>
          <a:p>
            <a:pPr lvl="1" eaLnBrk="1" hangingPunct="1">
              <a:defRPr/>
            </a:pPr>
            <a:r>
              <a:rPr lang="es-ES_tradnl" dirty="0">
                <a:solidFill>
                  <a:prstClr val="black"/>
                </a:solidFill>
                <a:latin typeface="Arial Narrow" charset="0"/>
              </a:rPr>
              <a:t>Verificar recetas y etiquetas de ingredientes.</a:t>
            </a:r>
          </a:p>
          <a:p>
            <a:pPr lvl="1" eaLnBrk="1" hangingPunct="1">
              <a:defRPr/>
            </a:pPr>
            <a:r>
              <a:rPr lang="es-ES_tradnl" dirty="0">
                <a:solidFill>
                  <a:prstClr val="black"/>
                </a:solidFill>
                <a:latin typeface="Arial Narrow" charset="0"/>
              </a:rPr>
              <a:t>Lavar, enjuagar y sanitizar la vajilla, los utensilios y el equipo.</a:t>
            </a:r>
          </a:p>
          <a:p>
            <a:pPr lvl="1" eaLnBrk="1" hangingPunct="1">
              <a:defRPr/>
            </a:pPr>
            <a:r>
              <a:rPr lang="es-ES_tradnl" dirty="0">
                <a:solidFill>
                  <a:prstClr val="black"/>
                </a:solidFill>
                <a:latin typeface="Arial Narrow" charset="0"/>
              </a:rPr>
              <a:t>Asegurarse de que la sustancia alergénica no entre en contacto con nada que vaya a tocar un cliente alérgico.</a:t>
            </a:r>
          </a:p>
          <a:p>
            <a:pPr lvl="1" eaLnBrk="1" hangingPunct="1">
              <a:defRPr/>
            </a:pPr>
            <a:r>
              <a:rPr lang="es-ES_tradnl" dirty="0">
                <a:latin typeface="Arial Narrow" charset="0"/>
              </a:rPr>
              <a:t>Lavarse las manos y cambiarse los guantes antes de preparar alimentos.</a:t>
            </a:r>
          </a:p>
          <a:p>
            <a:pPr lvl="1" eaLnBrk="1" hangingPunct="1">
              <a:defRPr/>
            </a:pPr>
            <a:r>
              <a:rPr lang="es-ES_tradnl" dirty="0"/>
              <a:t>Usar diferentes freidoras y aceites al freír alimentos para clientes con alergias a alimentos.</a:t>
            </a:r>
          </a:p>
          <a:p>
            <a:pPr lvl="1" eaLnBrk="1" hangingPunct="1">
              <a:defRPr/>
            </a:pPr>
            <a:r>
              <a:rPr lang="es-ES_tradnl" dirty="0">
                <a:latin typeface="Arial Narrow" charset="0"/>
              </a:rPr>
              <a:t>Poner etiquetas a los alimentos empacados en el establecimiento para venta al menudeo.</a:t>
            </a:r>
          </a:p>
          <a:p>
            <a:pPr marL="571500" lvl="1" indent="-457200" eaLnBrk="1" hangingPunct="1">
              <a:defRPr/>
            </a:pPr>
            <a:endParaRPr lang="en-US" dirty="0">
              <a:latin typeface="Arial Narrow" charset="0"/>
            </a:endParaRPr>
          </a:p>
        </p:txBody>
      </p:sp>
      <p:sp>
        <p:nvSpPr>
          <p:cNvPr id="8602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2-56</a:t>
            </a:r>
          </a:p>
        </p:txBody>
      </p:sp>
    </p:spTree>
    <p:extLst>
      <p:ext uri="{BB962C8B-B14F-4D97-AF65-F5344CB8AC3E}">
        <p14:creationId xmlns:p14="http://schemas.microsoft.com/office/powerpoint/2010/main" val="282969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s-ES_tradnl" dirty="0">
                <a:latin typeface="Arial Narrow" charset="0"/>
                <a:cs typeface="+mj-cs"/>
              </a:rPr>
              <a:t>Manipulación segura de los alimentos </a:t>
            </a:r>
          </a:p>
        </p:txBody>
      </p:sp>
      <p:sp>
        <p:nvSpPr>
          <p:cNvPr id="88067" name="Rectangle 3"/>
          <p:cNvSpPr>
            <a:spLocks noGrp="1" noChangeArrowheads="1"/>
          </p:cNvSpPr>
          <p:nvPr>
            <p:ph idx="1"/>
          </p:nvPr>
        </p:nvSpPr>
        <p:spPr>
          <a:xfrm>
            <a:off x="409575" y="1143000"/>
            <a:ext cx="7732939" cy="4983163"/>
          </a:xfrm>
          <a:noFill/>
        </p:spPr>
        <p:txBody>
          <a:bodyPr/>
          <a:lstStyle/>
          <a:p>
            <a:pPr marL="0" indent="0" eaLnBrk="1" hangingPunct="1">
              <a:defRPr/>
            </a:pPr>
            <a:r>
              <a:rPr lang="es-ES_tradnl" dirty="0">
                <a:latin typeface="Arial Narrow" charset="0"/>
                <a:cs typeface="+mn-cs"/>
              </a:rPr>
              <a:t>Objetivos:</a:t>
            </a:r>
          </a:p>
          <a:p>
            <a:pPr marL="0" lvl="1" indent="0" eaLnBrk="1" hangingPunct="1">
              <a:buNone/>
              <a:defRPr/>
            </a:pPr>
            <a:r>
              <a:rPr lang="es-ES_tradnl" dirty="0">
                <a:latin typeface="Arial Narrow" charset="0"/>
              </a:rPr>
              <a:t>Al final de este capítulo, usted podrá identificar lo siguiente:</a:t>
            </a:r>
          </a:p>
          <a:p>
            <a:pPr lvl="1" eaLnBrk="1" hangingPunct="1">
              <a:defRPr/>
            </a:pPr>
            <a:r>
              <a:rPr lang="es-ES_tradnl" dirty="0">
                <a:solidFill>
                  <a:srgbClr val="000000"/>
                </a:solidFill>
                <a:latin typeface="Arial Narrow" charset="0"/>
              </a:rPr>
              <a:t>Cómo evitar los comportamientos que pueden contaminar los alimentos.</a:t>
            </a:r>
          </a:p>
          <a:p>
            <a:pPr lvl="1" eaLnBrk="1" hangingPunct="1">
              <a:defRPr/>
            </a:pPr>
            <a:r>
              <a:rPr lang="es-ES_tradnl" dirty="0">
                <a:solidFill>
                  <a:srgbClr val="000000"/>
                </a:solidFill>
                <a:latin typeface="Arial Narrow" charset="0"/>
              </a:rPr>
              <a:t>Cómo deben lavarse las manos los empleados.</a:t>
            </a:r>
          </a:p>
          <a:p>
            <a:pPr lvl="1" eaLnBrk="1" hangingPunct="1">
              <a:defRPr/>
            </a:pPr>
            <a:r>
              <a:rPr lang="es-ES_tradnl" dirty="0">
                <a:solidFill>
                  <a:srgbClr val="000000"/>
                </a:solidFill>
                <a:latin typeface="Arial Narrow" charset="0"/>
              </a:rPr>
              <a:t>La forma correcta de vestirse para el trabajo y de manejar la vestimenta de trabajo.</a:t>
            </a:r>
          </a:p>
          <a:p>
            <a:pPr lvl="1" eaLnBrk="1" hangingPunct="1">
              <a:defRPr/>
            </a:pPr>
            <a:r>
              <a:rPr lang="es-ES_tradnl" dirty="0">
                <a:solidFill>
                  <a:srgbClr val="000000"/>
                </a:solidFill>
                <a:latin typeface="Arial Narrow" charset="0"/>
              </a:rPr>
              <a:t>Dónde pueden comer, beber, fumar, y masticar chicle o tabaco los empleados para reducir al mínimo la contaminación.</a:t>
            </a:r>
          </a:p>
          <a:p>
            <a:pPr lvl="1" eaLnBrk="1" hangingPunct="1">
              <a:defRPr/>
            </a:pPr>
            <a:r>
              <a:rPr lang="es-ES_tradnl" dirty="0">
                <a:solidFill>
                  <a:srgbClr val="000000"/>
                </a:solidFill>
                <a:latin typeface="Arial Narrow" charset="0"/>
              </a:rPr>
              <a:t>La mejor manera de prevenir que los empleados que puedan traer patógenos trabajen con alimentos o cerca de ellos, o se presenten a trabajar.</a:t>
            </a:r>
          </a:p>
        </p:txBody>
      </p:sp>
      <p:sp>
        <p:nvSpPr>
          <p:cNvPr id="8806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196289-450A-4134-919B-92F3E64524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89090"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los manipuladores de alimentos pueden contaminar los alimentos </a:t>
            </a:r>
            <a:endParaRPr lang="en-US" dirty="0">
              <a:latin typeface="Arial Narrow" charset="0"/>
              <a:cs typeface="+mj-cs"/>
            </a:endParaRPr>
          </a:p>
        </p:txBody>
      </p:sp>
      <p:sp>
        <p:nvSpPr>
          <p:cNvPr id="89091" name="Rectangle 3"/>
          <p:cNvSpPr>
            <a:spLocks noGrp="1" noChangeArrowheads="1"/>
          </p:cNvSpPr>
          <p:nvPr>
            <p:ph idx="1"/>
          </p:nvPr>
        </p:nvSpPr>
        <p:spPr>
          <a:xfrm>
            <a:off x="409575" y="1143000"/>
            <a:ext cx="5762625" cy="4983163"/>
          </a:xfrm>
        </p:spPr>
        <p:txBody>
          <a:bodyPr/>
          <a:lstStyle/>
          <a:p>
            <a:pPr marL="0" indent="0" eaLnBrk="1" hangingPunct="1">
              <a:defRPr/>
            </a:pPr>
            <a:r>
              <a:rPr lang="es-ES" dirty="0">
                <a:latin typeface="Arial Narrow" charset="0"/>
                <a:cs typeface="+mn-cs"/>
              </a:rPr>
              <a:t>Situaciones en que los empleados pueden causar la contaminación de los alimentos</a:t>
            </a:r>
            <a:r>
              <a:rPr lang="en-US" dirty="0">
                <a:latin typeface="Arial Narrow" charset="0"/>
                <a:cs typeface="+mn-cs"/>
              </a:rPr>
              <a:t>: </a:t>
            </a:r>
          </a:p>
          <a:p>
            <a:pPr marL="342900" lvl="1" indent="-342900" eaLnBrk="1" hangingPunct="1">
              <a:defRPr/>
            </a:pPr>
            <a:r>
              <a:rPr lang="es-ES_tradnl" dirty="0">
                <a:solidFill>
                  <a:srgbClr val="000000"/>
                </a:solidFill>
                <a:cs typeface="Arial Narrow"/>
              </a:rPr>
              <a:t>Tienen una enfermedad transmitida por alimentos.</a:t>
            </a:r>
          </a:p>
          <a:p>
            <a:pPr marL="342900" lvl="1" indent="-342900" eaLnBrk="1" hangingPunct="1">
              <a:defRPr/>
            </a:pPr>
            <a:r>
              <a:rPr lang="es-ES_tradnl" dirty="0">
                <a:solidFill>
                  <a:srgbClr val="000000"/>
                </a:solidFill>
                <a:cs typeface="Arial Narrow"/>
              </a:rPr>
              <a:t>Tienen heridas y forúnculos (abscesos) que contienen un patógeno.</a:t>
            </a:r>
          </a:p>
          <a:p>
            <a:pPr marL="342900" lvl="1" indent="-342900" eaLnBrk="1" hangingPunct="1">
              <a:defRPr/>
            </a:pPr>
            <a:r>
              <a:rPr lang="es-ES_tradnl" dirty="0">
                <a:solidFill>
                  <a:srgbClr val="000000"/>
                </a:solidFill>
                <a:cs typeface="Arial Narrow"/>
              </a:rPr>
              <a:t>Estornudan o tosen.</a:t>
            </a:r>
          </a:p>
          <a:p>
            <a:pPr marL="342900" lvl="1" indent="-342900" eaLnBrk="1" hangingPunct="1">
              <a:defRPr/>
            </a:pPr>
            <a:r>
              <a:rPr lang="es-ES_tradnl" dirty="0">
                <a:solidFill>
                  <a:srgbClr val="000000"/>
                </a:solidFill>
                <a:cs typeface="Arial Narrow"/>
              </a:rPr>
              <a:t>Tienen contacto con una persona que está enferma.</a:t>
            </a:r>
          </a:p>
          <a:p>
            <a:pPr marL="342900" lvl="1" indent="-342900" eaLnBrk="1" hangingPunct="1">
              <a:defRPr/>
            </a:pPr>
            <a:r>
              <a:rPr lang="es-ES_tradnl" dirty="0">
                <a:solidFill>
                  <a:srgbClr val="000000"/>
                </a:solidFill>
                <a:cs typeface="Arial Narrow"/>
              </a:rPr>
              <a:t>No se lavan las manos después de ir al baño.</a:t>
            </a:r>
          </a:p>
          <a:p>
            <a:pPr marL="342900" lvl="1" indent="-342900" eaLnBrk="1" hangingPunct="1">
              <a:defRPr/>
            </a:pPr>
            <a:r>
              <a:rPr lang="es-ES_tradnl" dirty="0">
                <a:solidFill>
                  <a:srgbClr val="000000"/>
                </a:solidFill>
                <a:cs typeface="Arial Narrow"/>
              </a:rPr>
              <a:t>Tienen síntomas como diarrea, vómito o ictericia, que es un color amarillo en piel y ojos.</a:t>
            </a:r>
            <a:endParaRPr lang="es-ES_tradnl" dirty="0">
              <a:cs typeface="Arial Narrow"/>
            </a:endParaRP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6"/>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los manipuladores de alimentos pueden contaminar los alimentos</a:t>
            </a:r>
            <a:endParaRPr lang="en-US" dirty="0">
              <a:latin typeface="Arial Narrow" charset="0"/>
              <a:cs typeface="+mj-cs"/>
            </a:endParaRPr>
          </a:p>
        </p:txBody>
      </p:sp>
      <p:sp>
        <p:nvSpPr>
          <p:cNvPr id="90116" name="Rectangle 27"/>
          <p:cNvSpPr>
            <a:spLocks noGrp="1" noChangeArrowheads="1"/>
          </p:cNvSpPr>
          <p:nvPr>
            <p:ph idx="1"/>
          </p:nvPr>
        </p:nvSpPr>
        <p:spPr>
          <a:xfrm>
            <a:off x="409575" y="1143000"/>
            <a:ext cx="5339375" cy="4983163"/>
          </a:xfrm>
        </p:spPr>
        <p:txBody>
          <a:bodyPr/>
          <a:lstStyle/>
          <a:p>
            <a:pPr marL="0" lvl="0" indent="0" eaLnBrk="1" hangingPunct="1">
              <a:spcBef>
                <a:spcPts val="0"/>
              </a:spcBef>
              <a:spcAft>
                <a:spcPts val="0"/>
              </a:spcAft>
            </a:pPr>
            <a:r>
              <a:rPr lang="es-ES" dirty="0">
                <a:ea typeface="ＭＳ Ｐゴシック"/>
                <a:cs typeface="+mn-cs"/>
              </a:rPr>
              <a:t>Acciones que pueden contaminar los alimentos: </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Rascarse la cabeza </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Pasarse los dedos por el cabello</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Limpiarse o tocarse la nariz</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Frotarse una oreja </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Tocarse una espinilla o una herida infectada</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Usar o tocar un uniforme sucio </a:t>
            </a:r>
            <a:endParaRPr lang="es-ES" sz="2200" b="0" dirty="0">
              <a:solidFill>
                <a:srgbClr val="1E5299"/>
              </a:solidFill>
              <a:ea typeface="ＭＳ Ｐゴシック"/>
              <a:cs typeface="Arial Narrow"/>
            </a:endParaRP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Toser o estornudar en la mano</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Escupir en el establecimiento</a:t>
            </a:r>
          </a:p>
        </p:txBody>
      </p:sp>
      <p:sp>
        <p:nvSpPr>
          <p:cNvPr id="901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3-4</a:t>
            </a:r>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solidFill>
            <a:schemeClr val="bg1"/>
          </a:solidFill>
          <a:ln>
            <a:solidFill>
              <a:schemeClr val="tx1"/>
            </a:solidFill>
          </a:ln>
        </p:spPr>
      </p:pic>
      <p:pic>
        <p:nvPicPr>
          <p:cNvPr id="12" name="Picture Placeholder 9" descr="6e_c03_04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8324" y="1306329"/>
            <a:ext cx="1973415" cy="412158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s-ES" dirty="0">
                <a:latin typeface="Arial Narrow" charset="0"/>
                <a:cs typeface="+mj-cs"/>
              </a:rPr>
              <a:t>Manejar un programa de higiene personal </a:t>
            </a:r>
            <a:endParaRPr lang="en-US" dirty="0">
              <a:latin typeface="Arial Narrow" charset="0"/>
              <a:cs typeface="+mj-cs"/>
            </a:endParaRPr>
          </a:p>
        </p:txBody>
      </p:sp>
      <p:sp>
        <p:nvSpPr>
          <p:cNvPr id="91139" name="Rectangle 3"/>
          <p:cNvSpPr>
            <a:spLocks noGrp="1" noChangeArrowheads="1"/>
          </p:cNvSpPr>
          <p:nvPr>
            <p:ph idx="1"/>
          </p:nvPr>
        </p:nvSpPr>
        <p:spPr>
          <a:xfrm>
            <a:off x="409575" y="1143000"/>
            <a:ext cx="5870201" cy="4983163"/>
          </a:xfrm>
        </p:spPr>
        <p:txBody>
          <a:bodyPr/>
          <a:lstStyle/>
          <a:p>
            <a:pPr marL="0" indent="0" eaLnBrk="1" hangingPunct="1">
              <a:defRPr/>
            </a:pPr>
            <a:r>
              <a:rPr lang="es-ES_tradnl" dirty="0">
                <a:latin typeface="Arial Narrow" charset="0"/>
              </a:rPr>
              <a:t>Los gerentes se deben concentrar en:</a:t>
            </a:r>
          </a:p>
          <a:p>
            <a:pPr lvl="1" eaLnBrk="1" hangingPunct="1">
              <a:defRPr/>
            </a:pPr>
            <a:r>
              <a:rPr lang="es-ES_tradnl" dirty="0">
                <a:solidFill>
                  <a:srgbClr val="000000"/>
                </a:solidFill>
                <a:latin typeface="Arial Narrow" charset="0"/>
              </a:rPr>
              <a:t>Crear normas de higiene personal.</a:t>
            </a:r>
          </a:p>
          <a:p>
            <a:pPr lvl="1" eaLnBrk="1" hangingPunct="1">
              <a:defRPr/>
            </a:pPr>
            <a:r>
              <a:rPr lang="es-ES_tradnl" dirty="0">
                <a:solidFill>
                  <a:srgbClr val="000000"/>
                </a:solidFill>
                <a:latin typeface="Arial Narrow" charset="0"/>
              </a:rPr>
              <a:t>Entrenar a los manipuladores de alimentos sobre las normas de higiene personal y reentrenarlos con regularidad.</a:t>
            </a:r>
          </a:p>
          <a:p>
            <a:pPr lvl="1" eaLnBrk="1" hangingPunct="1">
              <a:defRPr/>
            </a:pPr>
            <a:r>
              <a:rPr lang="es-ES_tradnl" dirty="0">
                <a:solidFill>
                  <a:srgbClr val="000000"/>
                </a:solidFill>
                <a:latin typeface="Arial Narrow" charset="0"/>
              </a:rPr>
              <a:t>Ser siempre un ejemplo del comportamiento correcto.</a:t>
            </a:r>
          </a:p>
          <a:p>
            <a:pPr lvl="1" eaLnBrk="1" hangingPunct="1">
              <a:defRPr/>
            </a:pPr>
            <a:r>
              <a:rPr lang="es-ES_tradnl" dirty="0">
                <a:solidFill>
                  <a:srgbClr val="000000"/>
                </a:solidFill>
                <a:latin typeface="Arial Narrow" charset="0"/>
              </a:rPr>
              <a:t>Supervisar las prácticas de seguridad de los alimentos.</a:t>
            </a:r>
          </a:p>
          <a:p>
            <a:pPr lvl="1" eaLnBrk="1" hangingPunct="1">
              <a:defRPr/>
            </a:pPr>
            <a:r>
              <a:rPr lang="es-ES_tradnl" dirty="0">
                <a:solidFill>
                  <a:srgbClr val="000000"/>
                </a:solidFill>
                <a:latin typeface="Arial Narrow" charset="0"/>
              </a:rPr>
              <a:t>Revisar las normas de higiene personal cuando cambian las leyes o la ciencia.</a:t>
            </a:r>
            <a:endParaRPr lang="es-ES_tradnl" dirty="0">
              <a:latin typeface="Arial Narrow" charset="0"/>
            </a:endParaRP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3-5</a:t>
            </a:r>
          </a:p>
        </p:txBody>
      </p:sp>
      <p:pic>
        <p:nvPicPr>
          <p:cNvPr id="2" name="Picture 1" descr="6e_c03_04_lead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831848"/>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C70172-C1E9-4908-AA0D-1856EFB17E9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2167" name="Rectangle 7"/>
          <p:cNvSpPr>
            <a:spLocks noGrp="1" noChangeArrowheads="1"/>
          </p:cNvSpPr>
          <p:nvPr>
            <p:ph type="title"/>
          </p:nvPr>
        </p:nvSpPr>
        <p:spPr/>
        <p:txBody>
          <a:bodyPr/>
          <a:lstStyle/>
          <a:p>
            <a:pPr eaLnBrk="1" hangingPunct="1">
              <a:defRPr/>
            </a:pPr>
            <a:r>
              <a:rPr lang="es-ES_tradnl" dirty="0">
                <a:latin typeface="Arial Narrow" charset="0"/>
                <a:cs typeface="+mj-cs"/>
              </a:rPr>
              <a:t>Lavado de las manos </a:t>
            </a:r>
          </a:p>
        </p:txBody>
      </p:sp>
      <p:sp>
        <p:nvSpPr>
          <p:cNvPr id="2" name="Content Placeholder 1"/>
          <p:cNvSpPr>
            <a:spLocks noGrp="1"/>
          </p:cNvSpPr>
          <p:nvPr>
            <p:ph idx="1"/>
          </p:nvPr>
        </p:nvSpPr>
        <p:spPr>
          <a:xfrm>
            <a:off x="409575" y="1143000"/>
            <a:ext cx="5707020" cy="4983163"/>
          </a:xfrm>
        </p:spPr>
        <p:txBody>
          <a:bodyPr/>
          <a:lstStyle/>
          <a:p>
            <a:pPr>
              <a:spcBef>
                <a:spcPts val="900"/>
              </a:spcBef>
              <a:defRPr/>
            </a:pPr>
            <a:r>
              <a:rPr lang="es-ES_tradnl" dirty="0">
                <a:latin typeface="Arial Narrow" charset="0"/>
                <a:cs typeface="+mn-cs"/>
              </a:rPr>
              <a:t>Dónde lavarse las manos:</a:t>
            </a:r>
          </a:p>
          <a:p>
            <a:pPr lvl="1" eaLnBrk="1" hangingPunct="1">
              <a:defRPr/>
            </a:pPr>
            <a:r>
              <a:rPr lang="es-ES_tradnl" dirty="0">
                <a:latin typeface="Arial Narrow" charset="0"/>
              </a:rPr>
              <a:t>Las manos deben lavarse en un lavabo designado para este propósito.</a:t>
            </a:r>
          </a:p>
          <a:p>
            <a:pPr lvl="1" eaLnBrk="1" hangingPunct="1">
              <a:defRPr/>
            </a:pPr>
            <a:r>
              <a:rPr lang="es-ES_tradnl" dirty="0">
                <a:solidFill>
                  <a:srgbClr val="FF0000"/>
                </a:solidFill>
                <a:latin typeface="Arial Narrow" charset="0"/>
              </a:rPr>
              <a:t>NUNCA</a:t>
            </a:r>
            <a:r>
              <a:rPr lang="es-ES_tradnl" dirty="0">
                <a:solidFill>
                  <a:srgbClr val="000000"/>
                </a:solidFill>
                <a:latin typeface="Arial Narrow" charset="0"/>
              </a:rPr>
              <a:t> deben lavarse las manos en los fregaderos designados para preparar alimentos, lavar utensilios o para desechar agua sucia. </a:t>
            </a:r>
            <a:endParaRPr lang="es-ES_tradnl"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3-6</a:t>
            </a:r>
          </a:p>
        </p:txBody>
      </p:sp>
    </p:spTree>
    <p:extLst>
      <p:ext uri="{BB962C8B-B14F-4D97-AF65-F5344CB8AC3E}">
        <p14:creationId xmlns:p14="http://schemas.microsoft.com/office/powerpoint/2010/main" val="2785586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8235950" cy="89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ts val="900"/>
              </a:spcBef>
              <a:defRPr/>
            </a:pPr>
            <a:r>
              <a:rPr lang="es-ES_tradnl" sz="2400" dirty="0">
                <a:solidFill>
                  <a:srgbClr val="E97635"/>
                </a:solidFill>
                <a:latin typeface="Arial Narrow" charset="0"/>
              </a:rPr>
              <a:t>Cómo lavarse las manos (debe durar por lo menos 20 segundos):</a:t>
            </a:r>
          </a:p>
          <a:p>
            <a:pPr>
              <a:spcBef>
                <a:spcPct val="30000"/>
              </a:spcBef>
              <a:defRPr/>
            </a:pPr>
            <a:r>
              <a:rPr lang="en-US" sz="2400" dirty="0">
                <a:solidFill>
                  <a:srgbClr val="000000"/>
                </a:solidFill>
                <a:cs typeface="Times New Roman" charset="0"/>
              </a:rPr>
              <a:t>	 </a:t>
            </a:r>
          </a:p>
        </p:txBody>
      </p:sp>
      <p:pic>
        <p:nvPicPr>
          <p:cNvPr id="13" name="Picture Placeholder 12">
            <a:extLst>
              <a:ext uri="{FF2B5EF4-FFF2-40B4-BE49-F238E27FC236}">
                <a16:creationId xmlns:a16="http://schemas.microsoft.com/office/drawing/2014/main" id="{74E9E3A1-7953-42B9-ADBD-28DDE689B046}"/>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r="-507"/>
          <a:stretch/>
        </p:blipFill>
        <p:spPr>
          <a:xfrm>
            <a:off x="4848242" y="4419600"/>
            <a:ext cx="2093912" cy="1503363"/>
          </a:xfrm>
        </p:spPr>
      </p:pic>
      <p:pic>
        <p:nvPicPr>
          <p:cNvPr id="11" name="Picture Placeholder 10">
            <a:extLst>
              <a:ext uri="{FF2B5EF4-FFF2-40B4-BE49-F238E27FC236}">
                <a16:creationId xmlns:a16="http://schemas.microsoft.com/office/drawing/2014/main" id="{DC50E937-0285-4606-A818-3A3EAD1C4C60}"/>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1852629" y="4427538"/>
            <a:ext cx="2093913" cy="1503362"/>
          </a:xfrm>
        </p:spPr>
      </p:pic>
      <p:pic>
        <p:nvPicPr>
          <p:cNvPr id="7" name="Picture Placeholder 6">
            <a:extLst>
              <a:ext uri="{FF2B5EF4-FFF2-40B4-BE49-F238E27FC236}">
                <a16:creationId xmlns:a16="http://schemas.microsoft.com/office/drawing/2014/main" id="{C29195C5-8240-4157-B5E0-10EECAFE9813}"/>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343729" y="1739900"/>
            <a:ext cx="2093913" cy="1501775"/>
          </a:xfrm>
        </p:spPr>
      </p:pic>
      <p:pic>
        <p:nvPicPr>
          <p:cNvPr id="5" name="Picture Placeholder 4">
            <a:extLst>
              <a:ext uri="{FF2B5EF4-FFF2-40B4-BE49-F238E27FC236}">
                <a16:creationId xmlns:a16="http://schemas.microsoft.com/office/drawing/2014/main" id="{80D382C5-2F82-4ED5-B57D-89E964BF360B}"/>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r="-28"/>
          <a:stretch/>
        </p:blipFill>
        <p:spPr>
          <a:xfrm>
            <a:off x="3503367" y="1739900"/>
            <a:ext cx="2093912" cy="1501775"/>
          </a:xfrm>
        </p:spPr>
      </p:pic>
      <p:pic>
        <p:nvPicPr>
          <p:cNvPr id="3" name="Picture Placeholder 2">
            <a:extLst>
              <a:ext uri="{FF2B5EF4-FFF2-40B4-BE49-F238E27FC236}">
                <a16:creationId xmlns:a16="http://schemas.microsoft.com/office/drawing/2014/main" id="{04CA141E-0C26-4118-AA2F-24B3634A1688}"/>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r="-663"/>
          <a:stretch/>
        </p:blipFill>
        <p:spPr>
          <a:xfrm>
            <a:off x="706192" y="1747838"/>
            <a:ext cx="2093912" cy="1503362"/>
          </a:xfrm>
        </p:spPr>
      </p:pic>
      <p:sp>
        <p:nvSpPr>
          <p:cNvPr id="92167" name="Rectangle 7"/>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3-7</a:t>
            </a:r>
          </a:p>
        </p:txBody>
      </p:sp>
      <p:sp>
        <p:nvSpPr>
          <p:cNvPr id="30" name="Text Placeholder 28">
            <a:extLst>
              <a:ext uri="{FF2B5EF4-FFF2-40B4-BE49-F238E27FC236}">
                <a16:creationId xmlns:a16="http://schemas.microsoft.com/office/drawing/2014/main" id="{4F17B0A3-37BE-4E20-B5E9-B9451FB395BA}"/>
              </a:ext>
            </a:extLst>
          </p:cNvPr>
          <p:cNvSpPr>
            <a:spLocks noGrp="1"/>
          </p:cNvSpPr>
          <p:nvPr>
            <p:ph type="body" sz="quarter" idx="21"/>
          </p:nvPr>
        </p:nvSpPr>
        <p:spPr>
          <a:xfrm>
            <a:off x="4515730" y="5962330"/>
            <a:ext cx="3404381" cy="962905"/>
          </a:xfrm>
        </p:spPr>
        <p:txBody>
          <a:bodyPr/>
          <a:lstStyle/>
          <a:p>
            <a:pPr marL="0" indent="0" algn="l">
              <a:lnSpc>
                <a:spcPct val="80000"/>
              </a:lnSpc>
              <a:spcBef>
                <a:spcPts val="0"/>
              </a:spcBef>
            </a:pPr>
            <a:r>
              <a:rPr lang="es-ES_tradnl" sz="1800" noProof="0" dirty="0"/>
              <a:t>5. </a:t>
            </a:r>
            <a:r>
              <a:rPr lang="es-ES_tradnl" sz="1800" b="1" kern="1200" noProof="0" dirty="0"/>
              <a:t>Secarse manos y antebrazos. </a:t>
            </a:r>
            <a:r>
              <a:rPr lang="es-ES_tradnl" sz="1800" kern="1200" noProof="0" dirty="0"/>
              <a:t>Use una toalla de papel de un solo uso o un secador de manos.</a:t>
            </a:r>
          </a:p>
          <a:p>
            <a:pPr marL="0" indent="0" algn="l">
              <a:lnSpc>
                <a:spcPct val="80000"/>
              </a:lnSpc>
              <a:spcBef>
                <a:spcPts val="0"/>
              </a:spcBef>
            </a:pPr>
            <a:endParaRPr lang="es-ES_tradnl" noProof="0" dirty="0">
              <a:cs typeface="Times New Roman" charset="0"/>
            </a:endParaRPr>
          </a:p>
        </p:txBody>
      </p:sp>
      <p:sp>
        <p:nvSpPr>
          <p:cNvPr id="31" name="Text Placeholder 27">
            <a:extLst>
              <a:ext uri="{FF2B5EF4-FFF2-40B4-BE49-F238E27FC236}">
                <a16:creationId xmlns:a16="http://schemas.microsoft.com/office/drawing/2014/main" id="{4F996AD7-1495-483C-8130-63914DB773B6}"/>
              </a:ext>
            </a:extLst>
          </p:cNvPr>
          <p:cNvSpPr>
            <a:spLocks noGrp="1"/>
          </p:cNvSpPr>
          <p:nvPr>
            <p:ph type="body" sz="quarter" idx="20"/>
          </p:nvPr>
        </p:nvSpPr>
        <p:spPr>
          <a:xfrm>
            <a:off x="1195750" y="5962330"/>
            <a:ext cx="3137095" cy="850262"/>
          </a:xfrm>
        </p:spPr>
        <p:txBody>
          <a:bodyPr/>
          <a:lstStyle/>
          <a:p>
            <a:pPr marL="0" indent="0" algn="l">
              <a:lnSpc>
                <a:spcPct val="80000"/>
              </a:lnSpc>
              <a:spcBef>
                <a:spcPts val="0"/>
              </a:spcBef>
            </a:pPr>
            <a:r>
              <a:rPr lang="es-ES_tradnl" sz="1800" noProof="0" dirty="0"/>
              <a:t>4. </a:t>
            </a:r>
            <a:r>
              <a:rPr lang="es-ES_tradnl" sz="1800" b="1" kern="1200" noProof="0" dirty="0"/>
              <a:t>Enjuagarse bien las manos y los antebrazos. </a:t>
            </a:r>
            <a:r>
              <a:rPr lang="es-ES_tradnl" sz="1800" kern="1200" noProof="0" dirty="0"/>
              <a:t>Bajo un chorro de agua tibia</a:t>
            </a:r>
            <a:r>
              <a:rPr lang="es-ES_tradnl" sz="1800" noProof="0" dirty="0"/>
              <a:t>.</a:t>
            </a:r>
            <a:endParaRPr lang="es-ES_tradnl" noProof="0" dirty="0"/>
          </a:p>
        </p:txBody>
      </p:sp>
      <p:sp>
        <p:nvSpPr>
          <p:cNvPr id="32" name="Text Placeholder 26">
            <a:extLst>
              <a:ext uri="{FF2B5EF4-FFF2-40B4-BE49-F238E27FC236}">
                <a16:creationId xmlns:a16="http://schemas.microsoft.com/office/drawing/2014/main" id="{1301557B-92C6-4F30-988D-895E5C38ED08}"/>
              </a:ext>
            </a:extLst>
          </p:cNvPr>
          <p:cNvSpPr>
            <a:spLocks noGrp="1"/>
          </p:cNvSpPr>
          <p:nvPr>
            <p:ph type="body" sz="quarter" idx="19"/>
          </p:nvPr>
        </p:nvSpPr>
        <p:spPr>
          <a:xfrm>
            <a:off x="5986543" y="3247451"/>
            <a:ext cx="2934431" cy="1403736"/>
          </a:xfrm>
        </p:spPr>
        <p:txBody>
          <a:bodyPr/>
          <a:lstStyle/>
          <a:p>
            <a:pPr marL="0" indent="0" algn="l">
              <a:lnSpc>
                <a:spcPct val="80000"/>
              </a:lnSpc>
              <a:spcBef>
                <a:spcPts val="0"/>
              </a:spcBef>
            </a:pPr>
            <a:r>
              <a:rPr lang="es-ES_tradnl" sz="1800" dirty="0"/>
              <a:t>3. </a:t>
            </a:r>
            <a:r>
              <a:rPr lang="es-ES_tradnl" sz="1800" b="1" kern="1200" dirty="0"/>
              <a:t>Frotarse bien las manos y los antebrazos de 10 a 15 segundos. </a:t>
            </a:r>
            <a:r>
              <a:rPr lang="es-ES_tradnl" sz="1800" kern="1200" dirty="0"/>
              <a:t>Límpiese la punta de los dedos, debajo de las uñas y entre los dedos</a:t>
            </a:r>
            <a:r>
              <a:rPr lang="es-ES_tradnl" sz="1800" dirty="0"/>
              <a:t>.</a:t>
            </a:r>
            <a:endParaRPr lang="es-ES_tradnl" sz="1800" dirty="0">
              <a:cs typeface="Times New Roman" charset="0"/>
            </a:endParaRPr>
          </a:p>
        </p:txBody>
      </p:sp>
      <p:sp>
        <p:nvSpPr>
          <p:cNvPr id="33" name="Text Placeholder 25">
            <a:extLst>
              <a:ext uri="{FF2B5EF4-FFF2-40B4-BE49-F238E27FC236}">
                <a16:creationId xmlns:a16="http://schemas.microsoft.com/office/drawing/2014/main" id="{FAAEC2FD-07F0-453E-8072-A50FB2666EDD}"/>
              </a:ext>
            </a:extLst>
          </p:cNvPr>
          <p:cNvSpPr>
            <a:spLocks noGrp="1"/>
          </p:cNvSpPr>
          <p:nvPr>
            <p:ph type="body" sz="quarter" idx="18"/>
          </p:nvPr>
        </p:nvSpPr>
        <p:spPr>
          <a:xfrm>
            <a:off x="3029927" y="3273105"/>
            <a:ext cx="3040792" cy="1364489"/>
          </a:xfrm>
        </p:spPr>
        <p:txBody>
          <a:bodyPr/>
          <a:lstStyle/>
          <a:p>
            <a:pPr marL="0" indent="0" algn="l">
              <a:lnSpc>
                <a:spcPct val="80000"/>
              </a:lnSpc>
              <a:spcBef>
                <a:spcPts val="0"/>
              </a:spcBef>
            </a:pPr>
            <a:r>
              <a:rPr lang="es-ES_tradnl" sz="1800" dirty="0"/>
              <a:t>2. </a:t>
            </a:r>
            <a:r>
              <a:rPr lang="es-ES_tradnl" sz="1800" b="1" kern="1200" dirty="0"/>
              <a:t>Aplicar jabón. </a:t>
            </a:r>
            <a:r>
              <a:rPr lang="es-ES_tradnl" sz="1800" kern="1200" dirty="0"/>
              <a:t>Aplique suficiente jabón para hacer bastante espuma. Siga las recomendaciones del fabricante</a:t>
            </a:r>
            <a:r>
              <a:rPr lang="es-ES_tradnl" sz="1800" dirty="0"/>
              <a:t>. </a:t>
            </a:r>
          </a:p>
          <a:p>
            <a:endParaRPr lang="es-ES_tradnl" noProof="0" dirty="0"/>
          </a:p>
        </p:txBody>
      </p:sp>
      <p:sp>
        <p:nvSpPr>
          <p:cNvPr id="34" name="Text Placeholder 24">
            <a:extLst>
              <a:ext uri="{FF2B5EF4-FFF2-40B4-BE49-F238E27FC236}">
                <a16:creationId xmlns:a16="http://schemas.microsoft.com/office/drawing/2014/main" id="{499F5D4A-3DFA-4962-B6B6-F816742EB5D6}"/>
              </a:ext>
            </a:extLst>
          </p:cNvPr>
          <p:cNvSpPr>
            <a:spLocks noGrp="1"/>
          </p:cNvSpPr>
          <p:nvPr>
            <p:ph type="body" sz="quarter" idx="17"/>
          </p:nvPr>
        </p:nvSpPr>
        <p:spPr>
          <a:xfrm>
            <a:off x="315191" y="3319057"/>
            <a:ext cx="2723578" cy="1028203"/>
          </a:xfrm>
        </p:spPr>
        <p:txBody>
          <a:bodyPr/>
          <a:lstStyle/>
          <a:p>
            <a:pPr marL="0" indent="0">
              <a:lnSpc>
                <a:spcPct val="80000"/>
              </a:lnSpc>
              <a:spcBef>
                <a:spcPts val="0"/>
              </a:spcBef>
            </a:pPr>
            <a:r>
              <a:rPr lang="es-ES_tradnl" sz="1800" noProof="0" dirty="0"/>
              <a:t>1. </a:t>
            </a:r>
            <a:r>
              <a:rPr lang="es-ES_tradnl" sz="1800" b="1" kern="1200" noProof="0" dirty="0"/>
              <a:t>Mojarse las manos y los antebrazos. </a:t>
            </a:r>
            <a:r>
              <a:rPr lang="es-ES_tradnl" sz="1800" kern="1200" noProof="0" dirty="0"/>
              <a:t>Bajo un chorro de agua tibia</a:t>
            </a:r>
            <a:r>
              <a:rPr lang="es-ES_tradnl" sz="1800" kern="1200" dirty="0">
                <a:cs typeface="Times New Roman" charset="0"/>
              </a:rPr>
              <a:t>.</a:t>
            </a:r>
            <a:endParaRPr lang="es-ES_tradnl" sz="1800" noProof="0" dirty="0">
              <a:cs typeface="Times New Roman"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3767138" cy="137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ct val="30000"/>
              </a:spcBef>
              <a:defRPr/>
            </a:pPr>
            <a:r>
              <a:rPr lang="en-US" sz="2400" dirty="0">
                <a:solidFill>
                  <a:srgbClr val="000000"/>
                </a:solidFill>
                <a:cs typeface="Times New Roman" charset="0"/>
              </a:rPr>
              <a:t>	 </a:t>
            </a:r>
          </a:p>
        </p:txBody>
      </p:sp>
      <p:pic>
        <p:nvPicPr>
          <p:cNvPr id="6" name="Picture Placeholder 5">
            <a:extLst>
              <a:ext uri="{FF2B5EF4-FFF2-40B4-BE49-F238E27FC236}">
                <a16:creationId xmlns:a16="http://schemas.microsoft.com/office/drawing/2014/main" id="{8D1201BB-31D6-41EF-B1B3-EF4F8CB1823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92167" name="Rectangle 7"/>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2" name="Content Placeholder 1"/>
          <p:cNvSpPr>
            <a:spLocks noGrp="1"/>
          </p:cNvSpPr>
          <p:nvPr>
            <p:ph idx="1"/>
          </p:nvPr>
        </p:nvSpPr>
        <p:spPr/>
        <p:txBody>
          <a:bodyPr/>
          <a:lstStyle/>
          <a:p>
            <a:pPr marL="0" lvl="1" indent="0" eaLnBrk="1" hangingPunct="1">
              <a:buNone/>
              <a:defRPr/>
            </a:pPr>
            <a:r>
              <a:rPr lang="es-ES" sz="2400" b="1" dirty="0">
                <a:solidFill>
                  <a:srgbClr val="E97635"/>
                </a:solidFill>
                <a:latin typeface="Arial Narrow" charset="0"/>
                <a:cs typeface="+mn-cs"/>
              </a:rPr>
              <a:t>Podría contaminarse las manos limpias</a:t>
            </a:r>
            <a:r>
              <a:rPr lang="en-US" sz="2400" b="1" dirty="0">
                <a:solidFill>
                  <a:srgbClr val="E97635"/>
                </a:solidFill>
                <a:latin typeface="Arial Narrow" charset="0"/>
                <a:cs typeface="+mn-cs"/>
              </a:rPr>
              <a:t>:</a:t>
            </a:r>
          </a:p>
          <a:p>
            <a:pPr lvl="1" eaLnBrk="1" hangingPunct="1">
              <a:defRPr/>
            </a:pPr>
            <a:r>
              <a:rPr lang="es-ES" dirty="0">
                <a:solidFill>
                  <a:srgbClr val="000000"/>
                </a:solidFill>
                <a:latin typeface="Arial Narrow" charset="0"/>
              </a:rPr>
              <a:t>Considere usar una toalla de papel para cerrar el grifo y abrir la puerta al salir del baño.</a:t>
            </a:r>
            <a:endParaRPr lang="en-US" dirty="0">
              <a:solidFill>
                <a:srgbClr val="000000"/>
              </a:solidFill>
              <a:latin typeface="Arial Narrow" charset="0"/>
            </a:endParaRPr>
          </a:p>
          <a:p>
            <a:endParaRPr lang="en-US"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3-8</a:t>
            </a:r>
          </a:p>
        </p:txBody>
      </p:sp>
    </p:spTree>
    <p:extLst>
      <p:ext uri="{BB962C8B-B14F-4D97-AF65-F5344CB8AC3E}">
        <p14:creationId xmlns:p14="http://schemas.microsoft.com/office/powerpoint/2010/main" val="2453907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6781B9B-4C85-4712-A826-A1173EC92D0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p:txBody>
          <a:bodyPr/>
          <a:lstStyle/>
          <a:p>
            <a:pPr marL="0" indent="0" eaLnBrk="1" hangingPunct="1">
              <a:defRPr/>
            </a:pPr>
            <a:r>
              <a:rPr lang="es-ES_tradnl" dirty="0">
                <a:latin typeface="Arial Narrow" charset="0"/>
                <a:cs typeface="+mn-cs"/>
              </a:rPr>
              <a:t>Cuándo lavarse las manos</a:t>
            </a:r>
          </a:p>
          <a:p>
            <a:pPr marL="0" indent="0" eaLnBrk="1" hangingPunct="1">
              <a:defRPr/>
            </a:pPr>
            <a:r>
              <a:rPr lang="es-ES_tradnl" dirty="0">
                <a:latin typeface="Arial Narrow" charset="0"/>
                <a:cs typeface="+mn-cs"/>
              </a:rPr>
              <a:t>Los manipuladores de alimentos deben lavarse las manos </a:t>
            </a:r>
            <a:r>
              <a:rPr lang="es-ES_tradnl" i="1" dirty="0">
                <a:latin typeface="Arial Narrow" charset="0"/>
                <a:cs typeface="+mn-cs"/>
              </a:rPr>
              <a:t>antes de</a:t>
            </a:r>
            <a:r>
              <a:rPr lang="es-ES_tradnl" dirty="0">
                <a:latin typeface="Arial Narrow" charset="0"/>
                <a:cs typeface="+mn-cs"/>
              </a:rPr>
              <a:t>:</a:t>
            </a:r>
          </a:p>
          <a:p>
            <a:pPr lvl="1" eaLnBrk="1" hangingPunct="1">
              <a:defRPr/>
            </a:pPr>
            <a:r>
              <a:rPr lang="es-ES_tradnl" dirty="0">
                <a:latin typeface="Arial Narrow" charset="0"/>
              </a:rPr>
              <a:t>Preparar alimentos.</a:t>
            </a:r>
          </a:p>
          <a:p>
            <a:pPr lvl="1" eaLnBrk="1" hangingPunct="1">
              <a:defRPr/>
            </a:pPr>
            <a:r>
              <a:rPr lang="es-ES_tradnl" dirty="0">
                <a:latin typeface="Arial Narrow" charset="0"/>
              </a:rPr>
              <a:t>Trabajar con equipo o utensilios limpios.</a:t>
            </a:r>
          </a:p>
          <a:p>
            <a:pPr lvl="1" eaLnBrk="1" hangingPunct="1">
              <a:defRPr/>
            </a:pPr>
            <a:r>
              <a:rPr lang="es-ES_tradnl" dirty="0">
                <a:latin typeface="Arial Narrow" charset="0"/>
              </a:rPr>
              <a:t>Ponerse los guantes de un solo uso.</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35408FDB182F4C8BEA4A0943496152" ma:contentTypeVersion="11" ma:contentTypeDescription="Create a new document." ma:contentTypeScope="" ma:versionID="e5aff4fc8986e8a8934bc4c232a66c69">
  <xsd:schema xmlns:xsd="http://www.w3.org/2001/XMLSchema" xmlns:xs="http://www.w3.org/2001/XMLSchema" xmlns:p="http://schemas.microsoft.com/office/2006/metadata/properties" xmlns:ns2="670ae7cf-2779-4335-b55d-ddf3266fd9bb" xmlns:ns3="d9905d2b-a45b-4f19-8572-4568a650575a" targetNamespace="http://schemas.microsoft.com/office/2006/metadata/properties" ma:root="true" ma:fieldsID="48ee55aa0af913f14c44b3a8388cafec" ns2:_="" ns3:_="">
    <xsd:import namespace="670ae7cf-2779-4335-b55d-ddf3266fd9bb"/>
    <xsd:import namespace="d9905d2b-a45b-4f19-8572-4568a65057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0ae7cf-2779-4335-b55d-ddf3266fd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905d2b-a45b-4f19-8572-4568a65057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39399D9-D4CB-4AF6-8215-9729D95EDB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0ae7cf-2779-4335-b55d-ddf3266fd9bb"/>
    <ds:schemaRef ds:uri="d9905d2b-a45b-4f19-8572-4568a65057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0A4E83-0ED1-40B6-9E0D-5098BDBB4355}">
  <ds:schemaRefs>
    <ds:schemaRef ds:uri="http://schemas.microsoft.com/sharepoint/v3/contenttype/forms"/>
  </ds:schemaRefs>
</ds:datastoreItem>
</file>

<file path=customXml/itemProps3.xml><?xml version="1.0" encoding="utf-8"?>
<ds:datastoreItem xmlns:ds="http://schemas.openxmlformats.org/officeDocument/2006/customXml" ds:itemID="{D5D32CEE-B2B0-428B-9CDA-8719A9D7BB76}">
  <ds:schemaRefs>
    <ds:schemaRef ds:uri="http://schemas.microsoft.com/office/2006/documentManagement/types"/>
    <ds:schemaRef ds:uri="670ae7cf-2779-4335-b55d-ddf3266fd9bb"/>
    <ds:schemaRef ds:uri="http://purl.org/dc/elements/1.1/"/>
    <ds:schemaRef ds:uri="d9905d2b-a45b-4f19-8572-4568a650575a"/>
    <ds:schemaRef ds:uri="http://www.w3.org/XML/1998/namespace"/>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32613</TotalTime>
  <Words>39245</Words>
  <Application>Microsoft Office PowerPoint</Application>
  <PresentationFormat>On-screen Show (4:3)</PresentationFormat>
  <Paragraphs>3719</Paragraphs>
  <Slides>325</Slides>
  <Notes>325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325</vt:i4>
      </vt:variant>
    </vt:vector>
  </HeadingPairs>
  <TitlesOfParts>
    <vt:vector size="339" baseType="lpstr">
      <vt:lpstr>ＭＳ Ｐゴシック</vt:lpstr>
      <vt:lpstr>Arial</vt:lpstr>
      <vt:lpstr>Arial Black</vt:lpstr>
      <vt:lpstr>Arial Narrow</vt:lpstr>
      <vt:lpstr>Calibri</vt:lpstr>
      <vt:lpstr>Courier New</vt:lpstr>
      <vt:lpstr>Symbol</vt:lpstr>
      <vt:lpstr>Times</vt:lpstr>
      <vt:lpstr>Times New Roman</vt:lpstr>
      <vt:lpstr>Wingdings</vt:lpstr>
      <vt:lpstr>4_SS5e_08_16hr</vt:lpstr>
      <vt:lpstr>5_SS5e_08_16hr</vt:lpstr>
      <vt:lpstr>6_SS5e_08_16hr</vt:lpstr>
      <vt:lpstr>7_SS5e_08_16hr</vt:lpstr>
      <vt:lpstr>PowerPoint Presentation</vt:lpstr>
      <vt:lpstr>PowerPoint Presentation</vt:lpstr>
      <vt:lpstr>Proporcionar alimentos seguros</vt:lpstr>
      <vt:lpstr>Obstáculos para la seguridad de los alimentos </vt:lpstr>
      <vt:lpstr>Obstáculos para la seguridad de los alimentos </vt:lpstr>
      <vt:lpstr>El costo de las enfermedades transmitidas por alimentos </vt:lpstr>
      <vt:lpstr>El costo de las enfermedades transmitidas por alimentos </vt:lpstr>
      <vt:lpstr>Cómo se producen las enfermedades transmitidas por alimentos </vt:lpstr>
      <vt:lpstr>Contaminantes </vt:lpstr>
      <vt:lpstr>Contaminantes</vt:lpstr>
      <vt:lpstr>Contaminantes</vt:lpstr>
      <vt:lpstr>Cómo pueden llegar a ser peligrosos los alimentos</vt:lpstr>
      <vt:lpstr>Cómo pueden llegar a ser peligrosos los alimentos </vt:lpstr>
      <vt:lpstr>Cómo pueden llegar a ser peligrosos los alimentos </vt:lpstr>
      <vt:lpstr>Cómo pueden llegar a ser peligrosos los alimentos </vt:lpstr>
      <vt:lpstr>Cómo pueden llegar a ser peligrosos los alimentos </vt:lpstr>
      <vt:lpstr>Cómo pueden llegar a ser peligrosos los alimentos </vt:lpstr>
      <vt:lpstr>Cómo pueden llegar a ser peligrosos los alimentos </vt:lpstr>
      <vt:lpstr>Cómo pueden llegar a ser peligrosos los alimentos </vt:lpstr>
      <vt:lpstr>Alimentos más propensos a convertirse en peligrosos </vt:lpstr>
      <vt:lpstr>Alimentos más propensos a convertirse en peligrosos </vt:lpstr>
      <vt:lpstr>Alimentos más propensos a convertirse en peligrosos</vt:lpstr>
      <vt:lpstr>Alimentos más propensos a convertirse en peligrosos</vt:lpstr>
      <vt:lpstr>Alimentos más propensos a convertirse en peligrosos</vt:lpstr>
      <vt:lpstr>Poblaciones con alto riesgo de contraer enfermedades transmitidas por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PowerPoint Presentation</vt:lpstr>
      <vt:lpstr>Formas de contaminación</vt:lpstr>
      <vt:lpstr>Cómo ocurre la contaminación</vt:lpstr>
      <vt:lpstr>Cómo ocurre la contaminación</vt:lpstr>
      <vt:lpstr>Cómo ocurre la contaminación </vt:lpstr>
      <vt:lpstr>Cómo ocurre la contaminación</vt:lpstr>
      <vt:lpstr>Contaminación biológica</vt:lpstr>
      <vt:lpstr>Contaminación biológica</vt:lpstr>
      <vt:lpstr>Contaminación biológica</vt:lpstr>
      <vt:lpstr>Síntomas de una enfermedad transmitida por alimentos</vt:lpstr>
      <vt:lpstr>Bacterias: Características básicas</vt:lpstr>
      <vt:lpstr>Bacterias: Condiciones necesarias para el crecimiento</vt:lpstr>
      <vt:lpstr>Bacterias: Condiciones necesarias para el crecimiento </vt:lpstr>
      <vt:lpstr>Bacterias: Condiciones necesarias para el crecimiento</vt:lpstr>
      <vt:lpstr>Bacterias: Condiciones necesarias para el crecimiento</vt:lpstr>
      <vt:lpstr>Bacterias: Condiciones necesarias para el crecimiento</vt:lpstr>
      <vt:lpstr>Bacterias: Condiciones necesarias para el crecimiento</vt:lpstr>
      <vt:lpstr>Bacterias: Condiciones necesarias para el crecimiento</vt:lpstr>
      <vt:lpstr>Cómo controlar las condiciones de FAT TOM</vt:lpstr>
      <vt:lpstr>Bacterias principales que causan enfermedades transmitidas por alimentos</vt:lpstr>
      <vt:lpstr>Bacterias principales que causan enfermedades transmitidas por alimentos </vt:lpstr>
      <vt:lpstr>Bacterias principales que causan enfermedades transmitidas por alimentos </vt:lpstr>
      <vt:lpstr>Bacterias principales que causan enfermedades transmitidas por alimentos </vt:lpstr>
      <vt:lpstr>Bacterias principales que causan enfermedades transmitidas por alimentos </vt:lpstr>
      <vt:lpstr>Virus: Características básicas</vt:lpstr>
      <vt:lpstr>Virus: Características básicas</vt:lpstr>
      <vt:lpstr>Virus principales que causan enfermedades transmitidas por alimentos </vt:lpstr>
      <vt:lpstr>Virus principales que causan enfermedades transmitidas por alimentos </vt:lpstr>
      <vt:lpstr>Virus principales que causan enfermedades transmitidas por alimentos </vt:lpstr>
      <vt:lpstr>Parásitos: Características básicas </vt:lpstr>
      <vt:lpstr>Parásitos: Características básicas </vt:lpstr>
      <vt:lpstr>Hongos: Características básicas </vt:lpstr>
      <vt:lpstr>Toxinas biológicas </vt:lpstr>
      <vt:lpstr>Toxinas biológicas</vt:lpstr>
      <vt:lpstr>Toxinas biológicas</vt:lpstr>
      <vt:lpstr>Toxinas biológicas</vt:lpstr>
      <vt:lpstr>Contaminantes químicos </vt:lpstr>
      <vt:lpstr>Contaminantes químicos</vt:lpstr>
      <vt:lpstr>Contaminantes químicos</vt:lpstr>
      <vt:lpstr>Contaminantes químicos</vt:lpstr>
      <vt:lpstr>Contaminantes físicos</vt:lpstr>
      <vt:lpstr>Contaminantes físicos </vt:lpstr>
      <vt:lpstr>Contaminación deliberada de los alimentos </vt:lpstr>
      <vt:lpstr>Contaminación deliberada de los alimentos </vt:lpstr>
      <vt:lpstr>Cómo responder al brote de una enfermedad transmitida por alimentos </vt:lpstr>
      <vt:lpstr>Cómo responder al brote de una enfermedad transmitida por alimentos</vt:lpstr>
      <vt:lpstr>Cómo responder al brote de una enfermedad transmitida por alimentos</vt:lpstr>
      <vt:lpstr>Cómo responder al brote de una enfermedad transmitida por alimentos</vt:lpstr>
      <vt:lpstr>Sustancias alergénicas</vt:lpstr>
      <vt:lpstr>Sustancias alergénicas </vt:lpstr>
      <vt:lpstr>Sustancias alergénicas</vt:lpstr>
      <vt:lpstr>Sustancias alergénicas </vt:lpstr>
      <vt:lpstr>Prevención de reacciones alérgicas </vt:lpstr>
      <vt:lpstr>Prevención de reacciones alérgicas</vt:lpstr>
      <vt:lpstr>Prevención de reacciones alérgicas </vt:lpstr>
      <vt:lpstr>Prevención de reacciones alérgicas</vt:lpstr>
      <vt:lpstr>PowerPoint Presentation</vt:lpstr>
      <vt:lpstr>Manipulación segura de los alimentos </vt:lpstr>
      <vt:lpstr>Cómo los manipuladores de alimentos pueden contaminar los alimentos </vt:lpstr>
      <vt:lpstr>Cómo los manipuladores de alimentos pueden contaminar los alimentos</vt:lpstr>
      <vt:lpstr>Manejar un programa de higiene personal </vt:lpstr>
      <vt:lpstr>Lavado de las manos </vt:lpstr>
      <vt:lpstr>Lavado de las manos</vt:lpstr>
      <vt:lpstr>Lavado de las manos</vt:lpstr>
      <vt:lpstr>Lavado de las manos</vt:lpstr>
      <vt:lpstr>Lavado de las manos</vt:lpstr>
      <vt:lpstr>Lavado de las manos</vt:lpstr>
      <vt:lpstr>Lavado de las manos</vt:lpstr>
      <vt:lpstr>Lavado de las manos </vt:lpstr>
      <vt:lpstr>Cuidado de las manos</vt:lpstr>
      <vt:lpstr>Heridas o forúnculos (abscesos) infectados</vt:lpstr>
      <vt:lpstr>Guantes de un solo uso</vt:lpstr>
      <vt:lpstr>Guantes de un solo uso</vt:lpstr>
      <vt:lpstr>Guantes de un solo uso </vt:lpstr>
      <vt:lpstr>Guantes de un solo uso </vt:lpstr>
      <vt:lpstr>Contacto de las manos descubiertas con alimentos listos para comer</vt:lpstr>
      <vt:lpstr>Prácticas de higiene personal</vt:lpstr>
      <vt:lpstr>Vestimenta de trabajo</vt:lpstr>
      <vt:lpstr>Vestimenta de trabajo</vt:lpstr>
      <vt:lpstr>Vestimenta de trabajo </vt:lpstr>
      <vt:lpstr>Vestimenta de trabajo</vt:lpstr>
      <vt:lpstr>Comer, beber, fumar, y masticar chicle o tabaco</vt:lpstr>
      <vt:lpstr>Normas para reportar problemas de salud</vt:lpstr>
      <vt:lpstr>Reportar las enfermedades</vt:lpstr>
      <vt:lpstr>Reportar las enfermedades</vt:lpstr>
      <vt:lpstr>Observar las enfermedades de los empleados</vt:lpstr>
      <vt:lpstr>Restringir o excluir al personal debido a condiciones médicas</vt:lpstr>
      <vt:lpstr>Restringir o excluir al personal debido a condiciones médicas</vt:lpstr>
      <vt:lpstr>Restringir o excluir al personal debido a condiciones médicas</vt:lpstr>
      <vt:lpstr>Restringir o excluir al personal debido a condiciones médicas</vt:lpstr>
      <vt:lpstr>PowerPoint Presentation</vt:lpstr>
      <vt:lpstr>El trayecto de los alimentos: Introducción</vt:lpstr>
      <vt:lpstr>El trayecto de los alimentos</vt:lpstr>
      <vt:lpstr>Prevención de la contaminación cruzada</vt:lpstr>
      <vt:lpstr>Prevenir la contaminación cruzada</vt:lpstr>
      <vt:lpstr>Prevenir la contaminación cruzada</vt:lpstr>
      <vt:lpstr>Evitar el abuso de tiempo y temperatura </vt:lpstr>
      <vt:lpstr>Evitar el abuso de tiempo y temperatura</vt:lpstr>
      <vt:lpstr>Monitoreo de tiempo y temperatura</vt:lpstr>
      <vt:lpstr>Monitoreo de tiempo y temperatura</vt:lpstr>
      <vt:lpstr>Monitoreo de tiempo y temperatura</vt:lpstr>
      <vt:lpstr>Monitoreo de tiempo y temperatura</vt:lpstr>
      <vt:lpstr>Pautas generales para los termómetros</vt:lpstr>
      <vt:lpstr>Pautas generales para los termómetros</vt:lpstr>
      <vt:lpstr>Calibración de los termómetros</vt:lpstr>
      <vt:lpstr>PowerPoint Presentation</vt:lpstr>
      <vt:lpstr>El trayecto de los alimentos: Compra, recepción y almacenamiento </vt:lpstr>
      <vt:lpstr>Principios generales de compra</vt:lpstr>
      <vt:lpstr>Recepción e inspección</vt:lpstr>
      <vt:lpstr>Recepción e inspección</vt:lpstr>
      <vt:lpstr>Recepción e inspección </vt:lpstr>
      <vt:lpstr>Recepción e inspección</vt:lpstr>
      <vt:lpstr>PowerPoint Presentation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PowerPoint Presentation</vt:lpstr>
      <vt:lpstr>El trayecto de los alimentos: Preparación</vt:lpstr>
      <vt:lpstr>Prácticas generales de preparación </vt:lpstr>
      <vt:lpstr>Prácticas generales de preparación</vt:lpstr>
      <vt:lpstr>Prácticas generales de preparación</vt:lpstr>
      <vt:lpstr>Prácticas generales de preparación</vt:lpstr>
      <vt:lpstr>Descongelación</vt:lpstr>
      <vt:lpstr>Descongelación</vt:lpstr>
      <vt:lpstr>Descongelación</vt:lpstr>
      <vt:lpstr>Preparación de alimentos específicos</vt:lpstr>
      <vt:lpstr>Preparación de alimentos específicos</vt:lpstr>
      <vt:lpstr>Preparación de alimentos específicos</vt:lpstr>
      <vt:lpstr>Preparación de alimentos específicos</vt:lpstr>
      <vt:lpstr>Preparación de alimentos específicos</vt:lpstr>
      <vt:lpstr>Preparación de alimentos específicos</vt:lpstr>
      <vt:lpstr>Preparación de alimentos específicos</vt:lpstr>
      <vt:lpstr>Prácticas de preparación que tienen requerimientos especiales</vt:lpstr>
      <vt:lpstr>Prácticas de preparación que tienen requerimientos especiales</vt:lpstr>
      <vt:lpstr>PowerPoint Presentation</vt:lpstr>
      <vt:lpstr>PowerPoint Presentation</vt:lpstr>
      <vt:lpstr>Cómo cocinar alimentos</vt:lpstr>
      <vt:lpstr>Cómo cocinar alimentos</vt:lpstr>
      <vt:lpstr>Requerimientos de cocción para alimentos específicos</vt:lpstr>
      <vt:lpstr>Requerimientos de cocción para alimentos específicos</vt:lpstr>
      <vt:lpstr>Requerimientos de cocción para alimentos específicos</vt:lpstr>
      <vt:lpstr>Requerimientos de cocción para alimentos específicos</vt:lpstr>
      <vt:lpstr>Requerimientos de cocción para alimentos específicos</vt:lpstr>
      <vt:lpstr>Requerimientos de cocción para alimentos específicos</vt:lpstr>
      <vt:lpstr>Cómo cocinar los alimentos TCS en el horno de microondas</vt:lpstr>
      <vt:lpstr>Cómo cocinar alimentos</vt:lpstr>
      <vt:lpstr>Cocción parcial durante la preparación</vt:lpstr>
      <vt:lpstr>Cocción parcial durante la preparación </vt:lpstr>
      <vt:lpstr>Advertencias para los consumidores</vt:lpstr>
      <vt:lpstr>Advertencias para los consumidores</vt:lpstr>
      <vt:lpstr>Menús para niños</vt:lpstr>
      <vt:lpstr>Establecimientos que sirven principalmente a poblaciones de alto riesgo </vt:lpstr>
      <vt:lpstr>Requerimientos de temperatura para enfriar alimentos</vt:lpstr>
      <vt:lpstr>Requerimientos de temperatura para enfriar alimentos</vt:lpstr>
      <vt:lpstr>Cómo enfriar alimentos</vt:lpstr>
      <vt:lpstr>Cómo enfriar alimentos</vt:lpstr>
      <vt:lpstr>Cómo enfriar alimentos</vt:lpstr>
      <vt:lpstr>Cómo recalentar alimentos</vt:lpstr>
      <vt:lpstr>PowerPoint Presentation</vt:lpstr>
      <vt:lpstr>El trayecto de los alimentos: Servicio </vt:lpstr>
      <vt:lpstr>Pautas para el mantenimiento de alimentos </vt:lpstr>
      <vt:lpstr>Pautas para el mantenimiento de alimentos </vt:lpstr>
      <vt:lpstr>Pautas para el mantenimiento de alimentos </vt:lpstr>
      <vt:lpstr>Pautas para el mantenimiento de alimentos</vt:lpstr>
      <vt:lpstr>Mantenimiento de alimentos sin control de temperatura</vt:lpstr>
      <vt:lpstr>Mantenimiento de alimentos sin control de temperatura</vt:lpstr>
      <vt:lpstr>Mantenimiento de alimentos sin control de temperatura</vt:lpstr>
      <vt:lpstr>Mantenimiento de alimentos sin control de temperatura</vt:lpstr>
      <vt:lpstr>Mantenimiento de alimentos sin control de temperatura</vt:lpstr>
      <vt:lpstr>Pautas para servir alimentos para los empleados de la cocina</vt:lpstr>
      <vt:lpstr>Pautas para servir alimentos para los empleados de la cocina</vt:lpstr>
      <vt:lpstr>Pautas para servir alimentos para los empleados de la cocina</vt:lpstr>
      <vt:lpstr>Pautas para servir alimentos para los empleados de la cocina</vt:lpstr>
      <vt:lpstr>Pautas para servir alimentos para los meseros</vt:lpstr>
      <vt:lpstr>Pautas para servir alimentos para los meseros</vt:lpstr>
      <vt:lpstr>Pautas para servir alimentos para los meseros</vt:lpstr>
      <vt:lpstr>Áreas de autoservicio</vt:lpstr>
      <vt:lpstr>Áreas de autoservicio</vt:lpstr>
      <vt:lpstr>Cómo poner etiquetas a los alimentos a granel en las áreas de autoservicio</vt:lpstr>
      <vt:lpstr>Cómo poner etiquetas a los alimentos a granel en las áreas de autoservicio</vt:lpstr>
      <vt:lpstr>Servicio fuera del establecimiento</vt:lpstr>
      <vt:lpstr>Servicio fuera del establecimiento</vt:lpstr>
      <vt:lpstr>Máquinas expendedoras</vt:lpstr>
      <vt:lpstr>PowerPoint Presentation</vt:lpstr>
      <vt:lpstr>Sistema de administración de seguridad de los alimentos</vt:lpstr>
      <vt:lpstr>Sistemas de administración de seguridad de los alimentos</vt:lpstr>
      <vt:lpstr>Programas de seguridad de los alimentos</vt:lpstr>
      <vt:lpstr>Programas de seguridad de los alimentos</vt:lpstr>
      <vt:lpstr>Control activo de los gerentes</vt:lpstr>
      <vt:lpstr>Control activo de los gerentes</vt:lpstr>
      <vt:lpstr>Control activo de los gerentes</vt:lpstr>
      <vt:lpstr>Control activo de los gerentes</vt:lpstr>
      <vt:lpstr>Análisis de peligros para puntos críticos de control (HACCP)</vt:lpstr>
      <vt:lpstr>PowerPoint Presentation</vt:lpstr>
      <vt:lpstr>Instalaciones seguras y manejo de plagas</vt:lpstr>
      <vt:lpstr>Requerimientos para el interior de un establecimiento seguro</vt:lpstr>
      <vt:lpstr>Selección de equipo</vt:lpstr>
      <vt:lpstr>Selección de equipo</vt:lpstr>
      <vt:lpstr>Selección de equipo</vt:lpstr>
      <vt:lpstr>Requerimientos para el interior de un establecimiento seguro</vt:lpstr>
      <vt:lpstr>Requerimientos para el interior de un establecimiento seguro</vt:lpstr>
      <vt:lpstr>Requerimientos para el interior de un establecimiento seguro</vt:lpstr>
      <vt:lpstr>Máquinas lavaplatos</vt:lpstr>
      <vt:lpstr>Máquinas lavaplatos</vt:lpstr>
      <vt:lpstr>Máquinas lavaplatos</vt:lpstr>
      <vt:lpstr>Fregaderos de tres compartimentos</vt:lpstr>
      <vt:lpstr>Estaciones para lavarse las manos</vt:lpstr>
      <vt:lpstr>Estaciones para lavarse las manos</vt:lpstr>
      <vt:lpstr>Estaciones para lavarse las manos</vt:lpstr>
      <vt:lpstr>Agua y plomería</vt:lpstr>
      <vt:lpstr>Agua y plomería</vt:lpstr>
      <vt:lpstr>Agua y plomería</vt:lpstr>
      <vt:lpstr>Agua y plomería</vt:lpstr>
      <vt:lpstr>Agua y plomería</vt:lpstr>
      <vt:lpstr>Agua y plomería</vt:lpstr>
      <vt:lpstr>Iluminación</vt:lpstr>
      <vt:lpstr>Ventilación</vt:lpstr>
      <vt:lpstr>Basura</vt:lpstr>
      <vt:lpstr>Basura</vt:lpstr>
      <vt:lpstr>Basura</vt:lpstr>
      <vt:lpstr>Mantenimiento de las instalaciones</vt:lpstr>
      <vt:lpstr>Emergencias que afectan las instalaciones</vt:lpstr>
      <vt:lpstr>Emergencias que afectan las instalaciones</vt:lpstr>
      <vt:lpstr>Emergencias que afectan las instalaciones</vt:lpstr>
      <vt:lpstr>Emergencias que afectan las instalaciones</vt:lpstr>
      <vt:lpstr>Manejo de plagas</vt:lpstr>
      <vt:lpstr>Prevención de plagas</vt:lpstr>
      <vt:lpstr>Prevención de plagas</vt:lpstr>
      <vt:lpstr>Prevención de plagas</vt:lpstr>
      <vt:lpstr>Control de plagas</vt:lpstr>
      <vt:lpstr>PowerPoint Presentation</vt:lpstr>
      <vt:lpstr>Limpieza y sanitización</vt:lpstr>
      <vt:lpstr>Limpieza y sanitización</vt:lpstr>
      <vt:lpstr>Limpiadores</vt:lpstr>
      <vt:lpstr>Limpiadores</vt:lpstr>
      <vt:lpstr>Sanitizantes</vt:lpstr>
      <vt:lpstr>Sanitizantes</vt:lpstr>
      <vt:lpstr>Efectividad del sanitizante</vt:lpstr>
      <vt:lpstr>Efectividad del sanitizante</vt:lpstr>
      <vt:lpstr>Efectividad del sanitizante</vt:lpstr>
      <vt:lpstr>Efectividad del sanitizante</vt:lpstr>
      <vt:lpstr>Pautas para el uso eficaz de sanitizantes</vt:lpstr>
      <vt:lpstr>PowerPoint Presentation</vt:lpstr>
      <vt:lpstr>Cómo y cuándo limpiar y sanitizar</vt:lpstr>
      <vt:lpstr>Cuándo limpiar y sanitizar</vt:lpstr>
      <vt:lpstr>Limpieza y sanitización del equipo fijo</vt:lpstr>
      <vt:lpstr>Limpieza y sanitización del equipo fijo</vt:lpstr>
      <vt:lpstr>Limpieza y sanitización del equipo que se limpia en su lugar</vt:lpstr>
      <vt:lpstr>Máquina lavaplatos</vt:lpstr>
      <vt:lpstr>Operación de la máquina lavaplatos</vt:lpstr>
      <vt:lpstr>Operación de la máquina lavaplatos</vt:lpstr>
      <vt:lpstr>Lavar los platos a mano</vt:lpstr>
      <vt:lpstr>Fregaderos de tres compartimentos</vt:lpstr>
      <vt:lpstr>Almacenamiento de platos, cubiertos y equipo</vt:lpstr>
      <vt:lpstr>Almacenamiento de platos, cubiertos y equipo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Desarrollo de un programa de limpieza</vt:lpstr>
      <vt:lpstr>Desarrollo de un programa de limpieza</vt:lpstr>
      <vt:lpstr>Desarrollo de un programa de limpieza</vt:lpstr>
    </vt:vector>
  </TitlesOfParts>
  <Company>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National Restaurant Association Educational Foundation</dc:creator>
  <cp:lastModifiedBy>Matthew Haas</cp:lastModifiedBy>
  <cp:revision>3281</cp:revision>
  <cp:lastPrinted>2017-04-17T20:51:06Z</cp:lastPrinted>
  <dcterms:created xsi:type="dcterms:W3CDTF">2006-02-24T04:29:02Z</dcterms:created>
  <dcterms:modified xsi:type="dcterms:W3CDTF">2020-08-04T19:54:54Z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0x0101006035408FDB182F4C8BEA4A0943496152</vt:lpwstr>
  </property>
</Properties>
</file>