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9" r:id="rId5"/>
    <p:sldId id="270" r:id="rId6"/>
    <p:sldId id="274" r:id="rId7"/>
    <p:sldId id="259" r:id="rId8"/>
    <p:sldId id="262" r:id="rId9"/>
    <p:sldId id="278" r:id="rId10"/>
    <p:sldId id="288" r:id="rId11"/>
    <p:sldId id="283" r:id="rId12"/>
    <p:sldId id="277" r:id="rId13"/>
    <p:sldId id="287" r:id="rId14"/>
    <p:sldId id="284" r:id="rId15"/>
    <p:sldId id="282" r:id="rId16"/>
    <p:sldId id="27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77122" autoAdjust="0"/>
  </p:normalViewPr>
  <p:slideViewPr>
    <p:cSldViewPr snapToGrid="0">
      <p:cViewPr varScale="1">
        <p:scale>
          <a:sx n="71" d="100"/>
          <a:sy n="71" d="100"/>
        </p:scale>
        <p:origin x="870" y="60"/>
      </p:cViewPr>
      <p:guideLst/>
    </p:cSldViewPr>
  </p:slideViewPr>
  <p:outlineViewPr>
    <p:cViewPr>
      <p:scale>
        <a:sx n="33" d="100"/>
        <a:sy n="33" d="100"/>
      </p:scale>
      <p:origin x="0" y="-58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a" userId="S::marla_marlamckenna.com#ext#@nra.onmicrosoft.com::88e1024c-90b5-429c-b8cd-f0ca191ff401" providerId="AD" clId="Web-{FF52F073-E04E-255A-9BF2-798163733BEF}"/>
    <pc:docChg chg="modSld">
      <pc:chgData name="marla" userId="S::marla_marlamckenna.com#ext#@nra.onmicrosoft.com::88e1024c-90b5-429c-b8cd-f0ca191ff401" providerId="AD" clId="Web-{FF52F073-E04E-255A-9BF2-798163733BEF}" dt="2022-01-29T21:36:04.865" v="10" actId="20577"/>
      <pc:docMkLst>
        <pc:docMk/>
      </pc:docMkLst>
      <pc:sldChg chg="modSp">
        <pc:chgData name="marla" userId="S::marla_marlamckenna.com#ext#@nra.onmicrosoft.com::88e1024c-90b5-429c-b8cd-f0ca191ff401" providerId="AD" clId="Web-{FF52F073-E04E-255A-9BF2-798163733BEF}" dt="2022-01-29T21:28:34.276" v="7" actId="20577"/>
        <pc:sldMkLst>
          <pc:docMk/>
          <pc:sldMk cId="1959203618" sldId="259"/>
        </pc:sldMkLst>
        <pc:spChg chg="mod">
          <ac:chgData name="marla" userId="S::marla_marlamckenna.com#ext#@nra.onmicrosoft.com::88e1024c-90b5-429c-b8cd-f0ca191ff401" providerId="AD" clId="Web-{FF52F073-E04E-255A-9BF2-798163733BEF}" dt="2022-01-29T21:28:34.276" v="7" actId="20577"/>
          <ac:spMkLst>
            <pc:docMk/>
            <pc:sldMk cId="1959203618" sldId="259"/>
            <ac:spMk id="4" creationId="{00000000-0000-0000-0000-000000000000}"/>
          </ac:spMkLst>
        </pc:spChg>
      </pc:sldChg>
      <pc:sldChg chg="modSp">
        <pc:chgData name="marla" userId="S::marla_marlamckenna.com#ext#@nra.onmicrosoft.com::88e1024c-90b5-429c-b8cd-f0ca191ff401" providerId="AD" clId="Web-{FF52F073-E04E-255A-9BF2-798163733BEF}" dt="2022-01-29T21:29:05.900" v="8"/>
        <pc:sldMkLst>
          <pc:docMk/>
          <pc:sldMk cId="1027784077" sldId="262"/>
        </pc:sldMkLst>
        <pc:picChg chg="mod">
          <ac:chgData name="marla" userId="S::marla_marlamckenna.com#ext#@nra.onmicrosoft.com::88e1024c-90b5-429c-b8cd-f0ca191ff401" providerId="AD" clId="Web-{FF52F073-E04E-255A-9BF2-798163733BEF}" dt="2022-01-29T21:29:05.900" v="8"/>
          <ac:picMkLst>
            <pc:docMk/>
            <pc:sldMk cId="1027784077" sldId="262"/>
            <ac:picMk id="11" creationId="{C24FADB3-2631-4B7C-867B-3117F41718E7}"/>
          </ac:picMkLst>
        </pc:picChg>
      </pc:sldChg>
      <pc:sldChg chg="modSp">
        <pc:chgData name="marla" userId="S::marla_marlamckenna.com#ext#@nra.onmicrosoft.com::88e1024c-90b5-429c-b8cd-f0ca191ff401" providerId="AD" clId="Web-{FF52F073-E04E-255A-9BF2-798163733BEF}" dt="2022-01-29T21:27:44.589" v="3" actId="20577"/>
        <pc:sldMkLst>
          <pc:docMk/>
          <pc:sldMk cId="1885755929" sldId="270"/>
        </pc:sldMkLst>
        <pc:spChg chg="mod">
          <ac:chgData name="marla" userId="S::marla_marlamckenna.com#ext#@nra.onmicrosoft.com::88e1024c-90b5-429c-b8cd-f0ca191ff401" providerId="AD" clId="Web-{FF52F073-E04E-255A-9BF2-798163733BEF}" dt="2022-01-29T21:27:44.589" v="3" actId="20577"/>
          <ac:spMkLst>
            <pc:docMk/>
            <pc:sldMk cId="1885755929" sldId="270"/>
            <ac:spMk id="3" creationId="{00000000-0000-0000-0000-000000000000}"/>
          </ac:spMkLst>
        </pc:spChg>
      </pc:sldChg>
      <pc:sldChg chg="modSp">
        <pc:chgData name="marla" userId="S::marla_marlamckenna.com#ext#@nra.onmicrosoft.com::88e1024c-90b5-429c-b8cd-f0ca191ff401" providerId="AD" clId="Web-{FF52F073-E04E-255A-9BF2-798163733BEF}" dt="2022-01-29T21:36:04.865" v="10" actId="20577"/>
        <pc:sldMkLst>
          <pc:docMk/>
          <pc:sldMk cId="3782626502" sldId="288"/>
        </pc:sldMkLst>
        <pc:spChg chg="mod">
          <ac:chgData name="marla" userId="S::marla_marlamckenna.com#ext#@nra.onmicrosoft.com::88e1024c-90b5-429c-b8cd-f0ca191ff401" providerId="AD" clId="Web-{FF52F073-E04E-255A-9BF2-798163733BEF}" dt="2022-01-29T21:36:04.865" v="10" actId="20577"/>
          <ac:spMkLst>
            <pc:docMk/>
            <pc:sldMk cId="3782626502" sldId="288"/>
            <ac:spMk id="4" creationId="{57E26AF4-DC62-4615-8D36-C3FF342281AF}"/>
          </ac:spMkLst>
        </pc:spChg>
      </pc:sldChg>
    </pc:docChg>
  </pc:docChgLst>
  <pc:docChgLst>
    <pc:chgData name="marla" userId="S::marla_marlamckenna.com#ext#@nra.onmicrosoft.com::88e1024c-90b5-429c-b8cd-f0ca191ff401" providerId="AD" clId="Web-{F5686037-FD4A-0250-5024-4DB3ABBCDCC5}"/>
    <pc:docChg chg="modSld">
      <pc:chgData name="marla" userId="S::marla_marlamckenna.com#ext#@nra.onmicrosoft.com::88e1024c-90b5-429c-b8cd-f0ca191ff401" providerId="AD" clId="Web-{F5686037-FD4A-0250-5024-4DB3ABBCDCC5}" dt="2022-01-20T18:24:46.846" v="1"/>
      <pc:docMkLst>
        <pc:docMk/>
      </pc:docMkLst>
      <pc:sldChg chg="modSp">
        <pc:chgData name="marla" userId="S::marla_marlamckenna.com#ext#@nra.onmicrosoft.com::88e1024c-90b5-429c-b8cd-f0ca191ff401" providerId="AD" clId="Web-{F5686037-FD4A-0250-5024-4DB3ABBCDCC5}" dt="2022-01-20T18:24:27.283" v="0"/>
        <pc:sldMkLst>
          <pc:docMk/>
          <pc:sldMk cId="570175969" sldId="277"/>
        </pc:sldMkLst>
        <pc:picChg chg="mod">
          <ac:chgData name="marla" userId="S::marla_marlamckenna.com#ext#@nra.onmicrosoft.com::88e1024c-90b5-429c-b8cd-f0ca191ff401" providerId="AD" clId="Web-{F5686037-FD4A-0250-5024-4DB3ABBCDCC5}" dt="2022-01-20T18:24:27.283" v="0"/>
          <ac:picMkLst>
            <pc:docMk/>
            <pc:sldMk cId="570175969" sldId="277"/>
            <ac:picMk id="11" creationId="{0D37D6BE-6419-4CDD-BE93-E55DC7DF823C}"/>
          </ac:picMkLst>
        </pc:picChg>
      </pc:sldChg>
      <pc:sldChg chg="modSp">
        <pc:chgData name="marla" userId="S::marla_marlamckenna.com#ext#@nra.onmicrosoft.com::88e1024c-90b5-429c-b8cd-f0ca191ff401" providerId="AD" clId="Web-{F5686037-FD4A-0250-5024-4DB3ABBCDCC5}" dt="2022-01-20T18:24:46.846" v="1"/>
        <pc:sldMkLst>
          <pc:docMk/>
          <pc:sldMk cId="1097909344" sldId="287"/>
        </pc:sldMkLst>
        <pc:picChg chg="mod">
          <ac:chgData name="marla" userId="S::marla_marlamckenna.com#ext#@nra.onmicrosoft.com::88e1024c-90b5-429c-b8cd-f0ca191ff401" providerId="AD" clId="Web-{F5686037-FD4A-0250-5024-4DB3ABBCDCC5}" dt="2022-01-20T18:24:46.846" v="1"/>
          <ac:picMkLst>
            <pc:docMk/>
            <pc:sldMk cId="1097909344" sldId="287"/>
            <ac:picMk id="7" creationId="{8CC881AD-8B7B-4E73-B083-7863F7A715D7}"/>
          </ac:picMkLst>
        </pc:picChg>
      </pc:sldChg>
    </pc:docChg>
  </pc:docChgLst>
  <pc:docChgLst>
    <pc:chgData name="Todd Schlender" userId="64f9bbbf-2722-4773-a1f1-fce13cc478f1" providerId="ADAL" clId="{C6378494-EF8F-47E0-9F41-A0D87C2E5C4F}"/>
    <pc:docChg chg="custSel modSld replTag delTag">
      <pc:chgData name="Todd Schlender" userId="64f9bbbf-2722-4773-a1f1-fce13cc478f1" providerId="ADAL" clId="{C6378494-EF8F-47E0-9F41-A0D87C2E5C4F}" dt="2023-07-07T15:08:06.102" v="94" actId="20577"/>
      <pc:docMkLst>
        <pc:docMk/>
      </pc:docMkLst>
      <pc:sldChg chg="replTag delTag">
        <pc:chgData name="Todd Schlender" userId="64f9bbbf-2722-4773-a1f1-fce13cc478f1" providerId="ADAL" clId="{C6378494-EF8F-47E0-9F41-A0D87C2E5C4F}" dt="2023-07-07T15:07:36.463" v="10"/>
        <pc:sldMkLst>
          <pc:docMk/>
          <pc:sldMk cId="3919065111" sldId="269"/>
        </pc:sldMkLst>
      </pc:sldChg>
      <pc:sldChg chg="replTag delTag modNotesTx">
        <pc:chgData name="Todd Schlender" userId="64f9bbbf-2722-4773-a1f1-fce13cc478f1" providerId="ADAL" clId="{C6378494-EF8F-47E0-9F41-A0D87C2E5C4F}" dt="2023-07-07T15:08:06.102" v="94" actId="20577"/>
        <pc:sldMkLst>
          <pc:docMk/>
          <pc:sldMk cId="1885755929" sldId="270"/>
        </pc:sldMkLst>
      </pc:sldChg>
    </pc:docChg>
  </pc:docChgLst>
  <pc:docChgLst>
    <pc:chgData name="Alyssa Beer" userId="70d1b027-2e30-4425-a264-75cdd89f79d9" providerId="ADAL" clId="{619B8E8A-4FBB-4D5A-BDE4-247640C05E93}"/>
    <pc:docChg chg="undo custSel addSld delSld modSld sldOrd">
      <pc:chgData name="Alyssa Beer" userId="70d1b027-2e30-4425-a264-75cdd89f79d9" providerId="ADAL" clId="{619B8E8A-4FBB-4D5A-BDE4-247640C05E93}" dt="2022-01-31T22:35:16.499" v="532" actId="113"/>
      <pc:docMkLst>
        <pc:docMk/>
      </pc:docMkLst>
      <pc:sldChg chg="modSp mod">
        <pc:chgData name="Alyssa Beer" userId="70d1b027-2e30-4425-a264-75cdd89f79d9" providerId="ADAL" clId="{619B8E8A-4FBB-4D5A-BDE4-247640C05E93}" dt="2022-01-27T16:50:45.793" v="166" actId="948"/>
        <pc:sldMkLst>
          <pc:docMk/>
          <pc:sldMk cId="1959203618" sldId="259"/>
        </pc:sldMkLst>
        <pc:spChg chg="mod">
          <ac:chgData name="Alyssa Beer" userId="70d1b027-2e30-4425-a264-75cdd89f79d9" providerId="ADAL" clId="{619B8E8A-4FBB-4D5A-BDE4-247640C05E93}" dt="2022-01-27T16:50:35.443" v="165" actId="948"/>
          <ac:spMkLst>
            <pc:docMk/>
            <pc:sldMk cId="1959203618" sldId="259"/>
            <ac:spMk id="3" creationId="{00000000-0000-0000-0000-000000000000}"/>
          </ac:spMkLst>
        </pc:spChg>
        <pc:spChg chg="mod">
          <ac:chgData name="Alyssa Beer" userId="70d1b027-2e30-4425-a264-75cdd89f79d9" providerId="ADAL" clId="{619B8E8A-4FBB-4D5A-BDE4-247640C05E93}" dt="2022-01-27T16:50:45.793" v="166" actId="948"/>
          <ac:spMkLst>
            <pc:docMk/>
            <pc:sldMk cId="1959203618" sldId="259"/>
            <ac:spMk id="4" creationId="{00000000-0000-0000-0000-000000000000}"/>
          </ac:spMkLst>
        </pc:spChg>
      </pc:sldChg>
      <pc:sldChg chg="modSp mod">
        <pc:chgData name="Alyssa Beer" userId="70d1b027-2e30-4425-a264-75cdd89f79d9" providerId="ADAL" clId="{619B8E8A-4FBB-4D5A-BDE4-247640C05E93}" dt="2022-01-27T16:52:26.326" v="176" actId="207"/>
        <pc:sldMkLst>
          <pc:docMk/>
          <pc:sldMk cId="1027784077" sldId="262"/>
        </pc:sldMkLst>
        <pc:spChg chg="mod">
          <ac:chgData name="Alyssa Beer" userId="70d1b027-2e30-4425-a264-75cdd89f79d9" providerId="ADAL" clId="{619B8E8A-4FBB-4D5A-BDE4-247640C05E93}" dt="2022-01-27T16:46:36.431" v="116" actId="13244"/>
          <ac:spMkLst>
            <pc:docMk/>
            <pc:sldMk cId="1027784077" sldId="262"/>
            <ac:spMk id="3" creationId="{00000000-0000-0000-0000-000000000000}"/>
          </ac:spMkLst>
        </pc:spChg>
        <pc:spChg chg="mod">
          <ac:chgData name="Alyssa Beer" userId="70d1b027-2e30-4425-a264-75cdd89f79d9" providerId="ADAL" clId="{619B8E8A-4FBB-4D5A-BDE4-247640C05E93}" dt="2022-01-27T16:52:26.326" v="176" actId="207"/>
          <ac:spMkLst>
            <pc:docMk/>
            <pc:sldMk cId="1027784077" sldId="262"/>
            <ac:spMk id="4" creationId="{00000000-0000-0000-0000-000000000000}"/>
          </ac:spMkLst>
        </pc:spChg>
        <pc:picChg chg="mod">
          <ac:chgData name="Alyssa Beer" userId="70d1b027-2e30-4425-a264-75cdd89f79d9" providerId="ADAL" clId="{619B8E8A-4FBB-4D5A-BDE4-247640C05E93}" dt="2022-01-27T16:46:42.053" v="117" actId="13244"/>
          <ac:picMkLst>
            <pc:docMk/>
            <pc:sldMk cId="1027784077" sldId="262"/>
            <ac:picMk id="11" creationId="{C24FADB3-2631-4B7C-867B-3117F41718E7}"/>
          </ac:picMkLst>
        </pc:picChg>
      </pc:sldChg>
      <pc:sldChg chg="modSp mod">
        <pc:chgData name="Alyssa Beer" userId="70d1b027-2e30-4425-a264-75cdd89f79d9" providerId="ADAL" clId="{619B8E8A-4FBB-4D5A-BDE4-247640C05E93}" dt="2022-01-27T16:51:31.747" v="170" actId="948"/>
        <pc:sldMkLst>
          <pc:docMk/>
          <pc:sldMk cId="1885755929" sldId="270"/>
        </pc:sldMkLst>
        <pc:spChg chg="mod">
          <ac:chgData name="Alyssa Beer" userId="70d1b027-2e30-4425-a264-75cdd89f79d9" providerId="ADAL" clId="{619B8E8A-4FBB-4D5A-BDE4-247640C05E93}" dt="2022-01-27T16:51:31.747" v="170" actId="948"/>
          <ac:spMkLst>
            <pc:docMk/>
            <pc:sldMk cId="1885755929" sldId="270"/>
            <ac:spMk id="3" creationId="{00000000-0000-0000-0000-000000000000}"/>
          </ac:spMkLst>
        </pc:spChg>
      </pc:sldChg>
      <pc:sldChg chg="addSp modSp mod modNotesTx">
        <pc:chgData name="Alyssa Beer" userId="70d1b027-2e30-4425-a264-75cdd89f79d9" providerId="ADAL" clId="{619B8E8A-4FBB-4D5A-BDE4-247640C05E93}" dt="2022-01-31T22:35:16.499" v="532" actId="113"/>
        <pc:sldMkLst>
          <pc:docMk/>
          <pc:sldMk cId="2577222163" sldId="272"/>
        </pc:sldMkLst>
        <pc:spChg chg="add mod">
          <ac:chgData name="Alyssa Beer" userId="70d1b027-2e30-4425-a264-75cdd89f79d9" providerId="ADAL" clId="{619B8E8A-4FBB-4D5A-BDE4-247640C05E93}" dt="2022-01-27T16:48:29.594" v="128" actId="13244"/>
          <ac:spMkLst>
            <pc:docMk/>
            <pc:sldMk cId="2577222163" sldId="272"/>
            <ac:spMk id="2" creationId="{18E1AC40-AC7A-47E0-A5F5-56FCEE979E34}"/>
          </ac:spMkLst>
        </pc:spChg>
      </pc:sldChg>
      <pc:sldChg chg="addSp delSp modSp del mod ord modClrScheme chgLayout modNotesTx">
        <pc:chgData name="Alyssa Beer" userId="70d1b027-2e30-4425-a264-75cdd89f79d9" providerId="ADAL" clId="{619B8E8A-4FBB-4D5A-BDE4-247640C05E93}" dt="2022-01-27T16:59:29.013" v="494" actId="2696"/>
        <pc:sldMkLst>
          <pc:docMk/>
          <pc:sldMk cId="2515856488" sldId="273"/>
        </pc:sldMkLst>
        <pc:spChg chg="mod ord">
          <ac:chgData name="Alyssa Beer" userId="70d1b027-2e30-4425-a264-75cdd89f79d9" providerId="ADAL" clId="{619B8E8A-4FBB-4D5A-BDE4-247640C05E93}" dt="2022-01-27T16:55:27.311" v="184" actId="700"/>
          <ac:spMkLst>
            <pc:docMk/>
            <pc:sldMk cId="2515856488" sldId="273"/>
            <ac:spMk id="2" creationId="{00000000-0000-0000-0000-000000000000}"/>
          </ac:spMkLst>
        </pc:spChg>
        <pc:spChg chg="mod ord">
          <ac:chgData name="Alyssa Beer" userId="70d1b027-2e30-4425-a264-75cdd89f79d9" providerId="ADAL" clId="{619B8E8A-4FBB-4D5A-BDE4-247640C05E93}" dt="2022-01-27T16:55:49.070" v="190" actId="5793"/>
          <ac:spMkLst>
            <pc:docMk/>
            <pc:sldMk cId="2515856488" sldId="273"/>
            <ac:spMk id="3" creationId="{00000000-0000-0000-0000-000000000000}"/>
          </ac:spMkLst>
        </pc:spChg>
        <pc:spChg chg="mod ord">
          <ac:chgData name="Alyssa Beer" userId="70d1b027-2e30-4425-a264-75cdd89f79d9" providerId="ADAL" clId="{619B8E8A-4FBB-4D5A-BDE4-247640C05E93}" dt="2022-01-27T16:55:27.311" v="184" actId="700"/>
          <ac:spMkLst>
            <pc:docMk/>
            <pc:sldMk cId="2515856488" sldId="273"/>
            <ac:spMk id="4" creationId="{00000000-0000-0000-0000-000000000000}"/>
          </ac:spMkLst>
        </pc:spChg>
        <pc:spChg chg="add del mod ord">
          <ac:chgData name="Alyssa Beer" userId="70d1b027-2e30-4425-a264-75cdd89f79d9" providerId="ADAL" clId="{619B8E8A-4FBB-4D5A-BDE4-247640C05E93}" dt="2022-01-27T16:54:49.115" v="183" actId="700"/>
          <ac:spMkLst>
            <pc:docMk/>
            <pc:sldMk cId="2515856488" sldId="273"/>
            <ac:spMk id="5" creationId="{5221248C-37CC-4B66-8F14-D1D1E1C72780}"/>
          </ac:spMkLst>
        </pc:spChg>
        <pc:spChg chg="add mod ord">
          <ac:chgData name="Alyssa Beer" userId="70d1b027-2e30-4425-a264-75cdd89f79d9" providerId="ADAL" clId="{619B8E8A-4FBB-4D5A-BDE4-247640C05E93}" dt="2022-01-27T16:55:27.311" v="184" actId="700"/>
          <ac:spMkLst>
            <pc:docMk/>
            <pc:sldMk cId="2515856488" sldId="273"/>
            <ac:spMk id="6" creationId="{8B14A950-9CE9-4C5D-BF2B-69AAD7A9E5FD}"/>
          </ac:spMkLst>
        </pc:spChg>
      </pc:sldChg>
      <pc:sldChg chg="modSp mod">
        <pc:chgData name="Alyssa Beer" userId="70d1b027-2e30-4425-a264-75cdd89f79d9" providerId="ADAL" clId="{619B8E8A-4FBB-4D5A-BDE4-247640C05E93}" dt="2022-01-27T16:51:11.960" v="169" actId="948"/>
        <pc:sldMkLst>
          <pc:docMk/>
          <pc:sldMk cId="130180538" sldId="274"/>
        </pc:sldMkLst>
        <pc:spChg chg="mod">
          <ac:chgData name="Alyssa Beer" userId="70d1b027-2e30-4425-a264-75cdd89f79d9" providerId="ADAL" clId="{619B8E8A-4FBB-4D5A-BDE4-247640C05E93}" dt="2022-01-27T16:46:19.433" v="114" actId="13244"/>
          <ac:spMkLst>
            <pc:docMk/>
            <pc:sldMk cId="130180538" sldId="274"/>
            <ac:spMk id="3" creationId="{00000000-0000-0000-0000-000000000000}"/>
          </ac:spMkLst>
        </pc:spChg>
        <pc:spChg chg="mod">
          <ac:chgData name="Alyssa Beer" userId="70d1b027-2e30-4425-a264-75cdd89f79d9" providerId="ADAL" clId="{619B8E8A-4FBB-4D5A-BDE4-247640C05E93}" dt="2022-01-27T16:51:11.960" v="169" actId="948"/>
          <ac:spMkLst>
            <pc:docMk/>
            <pc:sldMk cId="130180538" sldId="274"/>
            <ac:spMk id="4" creationId="{00000000-0000-0000-0000-000000000000}"/>
          </ac:spMkLst>
        </pc:spChg>
      </pc:sldChg>
      <pc:sldChg chg="modSp">
        <pc:chgData name="Alyssa Beer" userId="70d1b027-2e30-4425-a264-75cdd89f79d9" providerId="ADAL" clId="{619B8E8A-4FBB-4D5A-BDE4-247640C05E93}" dt="2022-01-27T16:47:13.939" v="121" actId="13244"/>
        <pc:sldMkLst>
          <pc:docMk/>
          <pc:sldMk cId="570175969" sldId="277"/>
        </pc:sldMkLst>
        <pc:spChg chg="mod">
          <ac:chgData name="Alyssa Beer" userId="70d1b027-2e30-4425-a264-75cdd89f79d9" providerId="ADAL" clId="{619B8E8A-4FBB-4D5A-BDE4-247640C05E93}" dt="2022-01-27T16:47:09.911" v="120" actId="13244"/>
          <ac:spMkLst>
            <pc:docMk/>
            <pc:sldMk cId="570175969" sldId="277"/>
            <ac:spMk id="3" creationId="{00000000-0000-0000-0000-000000000000}"/>
          </ac:spMkLst>
        </pc:spChg>
        <pc:spChg chg="mod">
          <ac:chgData name="Alyssa Beer" userId="70d1b027-2e30-4425-a264-75cdd89f79d9" providerId="ADAL" clId="{619B8E8A-4FBB-4D5A-BDE4-247640C05E93}" dt="2022-01-27T16:47:13.939" v="121" actId="13244"/>
          <ac:spMkLst>
            <pc:docMk/>
            <pc:sldMk cId="570175969" sldId="277"/>
            <ac:spMk id="4" creationId="{00000000-0000-0000-0000-000000000000}"/>
          </ac:spMkLst>
        </pc:spChg>
      </pc:sldChg>
      <pc:sldChg chg="modSp mod modNotesTx">
        <pc:chgData name="Alyssa Beer" userId="70d1b027-2e30-4425-a264-75cdd89f79d9" providerId="ADAL" clId="{619B8E8A-4FBB-4D5A-BDE4-247640C05E93}" dt="2022-01-28T16:34:59" v="502" actId="20577"/>
        <pc:sldMkLst>
          <pc:docMk/>
          <pc:sldMk cId="3813768819" sldId="278"/>
        </pc:sldMkLst>
        <pc:spChg chg="mod">
          <ac:chgData name="Alyssa Beer" userId="70d1b027-2e30-4425-a264-75cdd89f79d9" providerId="ADAL" clId="{619B8E8A-4FBB-4D5A-BDE4-247640C05E93}" dt="2022-01-28T16:34:59" v="502" actId="20577"/>
          <ac:spMkLst>
            <pc:docMk/>
            <pc:sldMk cId="3813768819" sldId="278"/>
            <ac:spMk id="2" creationId="{00000000-0000-0000-0000-000000000000}"/>
          </ac:spMkLst>
        </pc:spChg>
        <pc:spChg chg="mod">
          <ac:chgData name="Alyssa Beer" userId="70d1b027-2e30-4425-a264-75cdd89f79d9" providerId="ADAL" clId="{619B8E8A-4FBB-4D5A-BDE4-247640C05E93}" dt="2022-01-27T17:01:40.521" v="495" actId="20577"/>
          <ac:spMkLst>
            <pc:docMk/>
            <pc:sldMk cId="3813768819" sldId="278"/>
            <ac:spMk id="3" creationId="{00000000-0000-0000-0000-000000000000}"/>
          </ac:spMkLst>
        </pc:spChg>
        <pc:spChg chg="mod">
          <ac:chgData name="Alyssa Beer" userId="70d1b027-2e30-4425-a264-75cdd89f79d9" providerId="ADAL" clId="{619B8E8A-4FBB-4D5A-BDE4-247640C05E93}" dt="2022-01-27T16:52:05.918" v="173" actId="207"/>
          <ac:spMkLst>
            <pc:docMk/>
            <pc:sldMk cId="3813768819" sldId="278"/>
            <ac:spMk id="4" creationId="{00000000-0000-0000-0000-000000000000}"/>
          </ac:spMkLst>
        </pc:spChg>
      </pc:sldChg>
      <pc:sldChg chg="modSp mod modNotesTx">
        <pc:chgData name="Alyssa Beer" userId="70d1b027-2e30-4425-a264-75cdd89f79d9" providerId="ADAL" clId="{619B8E8A-4FBB-4D5A-BDE4-247640C05E93}" dt="2022-01-27T16:49:51.571" v="162" actId="207"/>
        <pc:sldMkLst>
          <pc:docMk/>
          <pc:sldMk cId="1378712246" sldId="282"/>
        </pc:sldMkLst>
        <pc:spChg chg="mod">
          <ac:chgData name="Alyssa Beer" userId="70d1b027-2e30-4425-a264-75cdd89f79d9" providerId="ADAL" clId="{619B8E8A-4FBB-4D5A-BDE4-247640C05E93}" dt="2022-01-27T16:48:14.647" v="126" actId="13244"/>
          <ac:spMkLst>
            <pc:docMk/>
            <pc:sldMk cId="1378712246" sldId="282"/>
            <ac:spMk id="2" creationId="{00000000-0000-0000-0000-000000000000}"/>
          </ac:spMkLst>
        </pc:spChg>
        <pc:spChg chg="mod">
          <ac:chgData name="Alyssa Beer" userId="70d1b027-2e30-4425-a264-75cdd89f79d9" providerId="ADAL" clId="{619B8E8A-4FBB-4D5A-BDE4-247640C05E93}" dt="2022-01-27T16:49:51.571" v="162" actId="207"/>
          <ac:spMkLst>
            <pc:docMk/>
            <pc:sldMk cId="1378712246" sldId="282"/>
            <ac:spMk id="3" creationId="{00000000-0000-0000-0000-000000000000}"/>
          </ac:spMkLst>
        </pc:spChg>
      </pc:sldChg>
      <pc:sldChg chg="modSp">
        <pc:chgData name="Alyssa Beer" userId="70d1b027-2e30-4425-a264-75cdd89f79d9" providerId="ADAL" clId="{619B8E8A-4FBB-4D5A-BDE4-247640C05E93}" dt="2022-01-27T16:47:00.568" v="119" actId="13244"/>
        <pc:sldMkLst>
          <pc:docMk/>
          <pc:sldMk cId="1498396310" sldId="283"/>
        </pc:sldMkLst>
        <pc:spChg chg="mod">
          <ac:chgData name="Alyssa Beer" userId="70d1b027-2e30-4425-a264-75cdd89f79d9" providerId="ADAL" clId="{619B8E8A-4FBB-4D5A-BDE4-247640C05E93}" dt="2022-01-27T16:46:57.788" v="118" actId="13244"/>
          <ac:spMkLst>
            <pc:docMk/>
            <pc:sldMk cId="1498396310" sldId="283"/>
            <ac:spMk id="2" creationId="{00000000-0000-0000-0000-000000000000}"/>
          </ac:spMkLst>
        </pc:spChg>
        <pc:spChg chg="mod">
          <ac:chgData name="Alyssa Beer" userId="70d1b027-2e30-4425-a264-75cdd89f79d9" providerId="ADAL" clId="{619B8E8A-4FBB-4D5A-BDE4-247640C05E93}" dt="2022-01-27T16:47:00.568" v="119" actId="13244"/>
          <ac:spMkLst>
            <pc:docMk/>
            <pc:sldMk cId="1498396310" sldId="283"/>
            <ac:spMk id="3" creationId="{00000000-0000-0000-0000-000000000000}"/>
          </ac:spMkLst>
        </pc:spChg>
      </pc:sldChg>
      <pc:sldChg chg="modSp mod">
        <pc:chgData name="Alyssa Beer" userId="70d1b027-2e30-4425-a264-75cdd89f79d9" providerId="ADAL" clId="{619B8E8A-4FBB-4D5A-BDE4-247640C05E93}" dt="2022-01-27T16:50:07.064" v="164" actId="948"/>
        <pc:sldMkLst>
          <pc:docMk/>
          <pc:sldMk cId="169362589" sldId="284"/>
        </pc:sldMkLst>
        <pc:spChg chg="mod">
          <ac:chgData name="Alyssa Beer" userId="70d1b027-2e30-4425-a264-75cdd89f79d9" providerId="ADAL" clId="{619B8E8A-4FBB-4D5A-BDE4-247640C05E93}" dt="2022-01-27T16:49:18.850" v="150" actId="20577"/>
          <ac:spMkLst>
            <pc:docMk/>
            <pc:sldMk cId="169362589" sldId="284"/>
            <ac:spMk id="3" creationId="{00000000-0000-0000-0000-000000000000}"/>
          </ac:spMkLst>
        </pc:spChg>
        <pc:spChg chg="mod">
          <ac:chgData name="Alyssa Beer" userId="70d1b027-2e30-4425-a264-75cdd89f79d9" providerId="ADAL" clId="{619B8E8A-4FBB-4D5A-BDE4-247640C05E93}" dt="2022-01-27T16:50:07.064" v="164" actId="948"/>
          <ac:spMkLst>
            <pc:docMk/>
            <pc:sldMk cId="169362589" sldId="284"/>
            <ac:spMk id="4" creationId="{00000000-0000-0000-0000-000000000000}"/>
          </ac:spMkLst>
        </pc:spChg>
        <pc:picChg chg="mod">
          <ac:chgData name="Alyssa Beer" userId="70d1b027-2e30-4425-a264-75cdd89f79d9" providerId="ADAL" clId="{619B8E8A-4FBB-4D5A-BDE4-247640C05E93}" dt="2022-01-27T16:47:52.181" v="125" actId="13244"/>
          <ac:picMkLst>
            <pc:docMk/>
            <pc:sldMk cId="169362589" sldId="284"/>
            <ac:picMk id="7" creationId="{A08A4683-75D8-413A-9A7E-B40307A348C1}"/>
          </ac:picMkLst>
        </pc:picChg>
      </pc:sldChg>
      <pc:sldChg chg="modSp">
        <pc:chgData name="Alyssa Beer" userId="70d1b027-2e30-4425-a264-75cdd89f79d9" providerId="ADAL" clId="{619B8E8A-4FBB-4D5A-BDE4-247640C05E93}" dt="2022-01-27T16:49:27.478" v="160" actId="20577"/>
        <pc:sldMkLst>
          <pc:docMk/>
          <pc:sldMk cId="1097909344" sldId="287"/>
        </pc:sldMkLst>
        <pc:spChg chg="mod">
          <ac:chgData name="Alyssa Beer" userId="70d1b027-2e30-4425-a264-75cdd89f79d9" providerId="ADAL" clId="{619B8E8A-4FBB-4D5A-BDE4-247640C05E93}" dt="2022-01-27T16:49:27.478" v="160" actId="20577"/>
          <ac:spMkLst>
            <pc:docMk/>
            <pc:sldMk cId="1097909344" sldId="287"/>
            <ac:spMk id="3" creationId="{00000000-0000-0000-0000-000000000000}"/>
          </ac:spMkLst>
        </pc:spChg>
        <pc:spChg chg="mod">
          <ac:chgData name="Alyssa Beer" userId="70d1b027-2e30-4425-a264-75cdd89f79d9" providerId="ADAL" clId="{619B8E8A-4FBB-4D5A-BDE4-247640C05E93}" dt="2022-01-27T16:47:26.739" v="123" actId="13244"/>
          <ac:spMkLst>
            <pc:docMk/>
            <pc:sldMk cId="1097909344" sldId="287"/>
            <ac:spMk id="4" creationId="{00000000-0000-0000-0000-000000000000}"/>
          </ac:spMkLst>
        </pc:spChg>
      </pc:sldChg>
      <pc:sldChg chg="addSp delSp modSp new mod modClrScheme chgLayout modNotesTx">
        <pc:chgData name="Alyssa Beer" userId="70d1b027-2e30-4425-a264-75cdd89f79d9" providerId="ADAL" clId="{619B8E8A-4FBB-4D5A-BDE4-247640C05E93}" dt="2022-01-27T16:59:23.284" v="493" actId="20577"/>
        <pc:sldMkLst>
          <pc:docMk/>
          <pc:sldMk cId="3782626502" sldId="288"/>
        </pc:sldMkLst>
        <pc:spChg chg="del mod ord">
          <ac:chgData name="Alyssa Beer" userId="70d1b027-2e30-4425-a264-75cdd89f79d9" providerId="ADAL" clId="{619B8E8A-4FBB-4D5A-BDE4-247640C05E93}" dt="2022-01-27T16:56:37.966" v="322" actId="700"/>
          <ac:spMkLst>
            <pc:docMk/>
            <pc:sldMk cId="3782626502" sldId="288"/>
            <ac:spMk id="2" creationId="{F39F20A8-7703-4D0F-9EA4-89D5A0E943C3}"/>
          </ac:spMkLst>
        </pc:spChg>
        <pc:spChg chg="del mod ord">
          <ac:chgData name="Alyssa Beer" userId="70d1b027-2e30-4425-a264-75cdd89f79d9" providerId="ADAL" clId="{619B8E8A-4FBB-4D5A-BDE4-247640C05E93}" dt="2022-01-27T16:56:37.966" v="322" actId="700"/>
          <ac:spMkLst>
            <pc:docMk/>
            <pc:sldMk cId="3782626502" sldId="288"/>
            <ac:spMk id="3" creationId="{CCE10DCD-1522-4874-9FF5-C76C669D4055}"/>
          </ac:spMkLst>
        </pc:spChg>
        <pc:spChg chg="mod ord">
          <ac:chgData name="Alyssa Beer" userId="70d1b027-2e30-4425-a264-75cdd89f79d9" providerId="ADAL" clId="{619B8E8A-4FBB-4D5A-BDE4-247640C05E93}" dt="2022-01-27T16:57:39.789" v="377" actId="207"/>
          <ac:spMkLst>
            <pc:docMk/>
            <pc:sldMk cId="3782626502" sldId="288"/>
            <ac:spMk id="4" creationId="{57E26AF4-DC62-4615-8D36-C3FF342281AF}"/>
          </ac:spMkLst>
        </pc:spChg>
        <pc:spChg chg="mod ord">
          <ac:chgData name="Alyssa Beer" userId="70d1b027-2e30-4425-a264-75cdd89f79d9" providerId="ADAL" clId="{619B8E8A-4FBB-4D5A-BDE4-247640C05E93}" dt="2022-01-27T16:56:37.966" v="322" actId="700"/>
          <ac:spMkLst>
            <pc:docMk/>
            <pc:sldMk cId="3782626502" sldId="288"/>
            <ac:spMk id="5" creationId="{7F7F26CE-9099-46CE-BDEB-06AA7895FBC2}"/>
          </ac:spMkLst>
        </pc:spChg>
        <pc:spChg chg="add mod ord">
          <ac:chgData name="Alyssa Beer" userId="70d1b027-2e30-4425-a264-75cdd89f79d9" providerId="ADAL" clId="{619B8E8A-4FBB-4D5A-BDE4-247640C05E93}" dt="2022-01-27T16:59:05.472" v="491"/>
          <ac:spMkLst>
            <pc:docMk/>
            <pc:sldMk cId="3782626502" sldId="288"/>
            <ac:spMk id="6" creationId="{D24714D1-BAC5-4F73-A3BA-BB24DE23E99F}"/>
          </ac:spMkLst>
        </pc:spChg>
        <pc:spChg chg="add del mod ord">
          <ac:chgData name="Alyssa Beer" userId="70d1b027-2e30-4425-a264-75cdd89f79d9" providerId="ADAL" clId="{619B8E8A-4FBB-4D5A-BDE4-247640C05E93}" dt="2022-01-27T16:58:10.189" v="378" actId="931"/>
          <ac:spMkLst>
            <pc:docMk/>
            <pc:sldMk cId="3782626502" sldId="288"/>
            <ac:spMk id="7" creationId="{60F5DA20-DBAC-4F67-9896-2E428722C308}"/>
          </ac:spMkLst>
        </pc:spChg>
        <pc:picChg chg="add mod">
          <ac:chgData name="Alyssa Beer" userId="70d1b027-2e30-4425-a264-75cdd89f79d9" providerId="ADAL" clId="{619B8E8A-4FBB-4D5A-BDE4-247640C05E93}" dt="2022-01-27T16:58:28.269" v="490" actId="962"/>
          <ac:picMkLst>
            <pc:docMk/>
            <pc:sldMk cId="3782626502" sldId="288"/>
            <ac:picMk id="9" creationId="{016A1FA9-12C3-4905-8F3D-CA4969B54E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r>
              <a:rPr lang="en-US" dirty="0"/>
              <a:t>Please review the </a:t>
            </a:r>
            <a:r>
              <a:rPr lang="en-US" i="1" dirty="0"/>
              <a:t>Coursebook Instructor Change Document </a:t>
            </a:r>
            <a:r>
              <a:rPr lang="en-US" dirty="0"/>
              <a:t>for important information on 2022 FDA Food Code changes related to this chapter, as well as updates to </a:t>
            </a:r>
            <a:r>
              <a:rPr lang="en-US"/>
              <a:t>food allergens content. </a:t>
            </a:r>
            <a:r>
              <a:rPr lang="en-US" dirty="0"/>
              <a:t>More information can be found at www.ServSafe.com/Academic</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2</a:t>
            </a:fld>
            <a:endParaRPr lang="en-US"/>
          </a:p>
        </p:txBody>
      </p:sp>
    </p:spTree>
    <p:extLst>
      <p:ext uri="{BB962C8B-B14F-4D97-AF65-F5344CB8AC3E}">
        <p14:creationId xmlns:p14="http://schemas.microsoft.com/office/powerpoint/2010/main" val="144984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Core Food Safety content. </a:t>
            </a:r>
            <a:endParaRPr lang="en-US" b="1" dirty="0"/>
          </a:p>
          <a:p>
            <a:pPr marL="0" indent="0" eaLnBrk="1" hangingPunct="1">
              <a:buFontTx/>
              <a:buNone/>
            </a:pPr>
            <a:r>
              <a:rPr lang="en-US" dirty="0">
                <a:latin typeface="Times New Roman" charset="0"/>
              </a:rPr>
              <a:t>Staff must make sure that allergens are not transferred from food or food-contact surfaces</a:t>
            </a:r>
            <a:r>
              <a:rPr lang="en-US" baseline="0" dirty="0">
                <a:latin typeface="Times New Roman" charset="0"/>
              </a:rPr>
              <a:t> </a:t>
            </a:r>
            <a:r>
              <a:rPr lang="en-US" dirty="0">
                <a:latin typeface="Times New Roman" charset="0"/>
              </a:rPr>
              <a:t>containing an allergen to the food served to the customer. This is called cross-contact.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399970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Core Food Safety content. </a:t>
            </a:r>
            <a:endParaRPr lang="en-US" b="1" dirty="0"/>
          </a:p>
          <a:p>
            <a:r>
              <a:rPr lang="en-US" sz="1200" b="1" kern="1200" dirty="0">
                <a:solidFill>
                  <a:schemeClr val="tx1"/>
                </a:solidFill>
                <a:effectLst/>
                <a:latin typeface="Times New Roman" pitchFamily="18" charset="0"/>
                <a:ea typeface="ＭＳ Ｐゴシック" charset="0"/>
                <a:cs typeface="ＭＳ Ｐゴシック" charset="0"/>
              </a:rPr>
              <a:t>Knowledge Check</a:t>
            </a:r>
          </a:p>
          <a:p>
            <a:pPr marL="228600" indent="-228600">
              <a:buAutoNum type="arabicPeriod"/>
            </a:pPr>
            <a:r>
              <a:rPr lang="en-US" b="0" i="0" dirty="0">
                <a:effectLst/>
                <a:latin typeface="Arial" panose="020B0604020202020204" pitchFamily="34" charset="0"/>
              </a:rPr>
              <a:t>What are the Big Nine allergens?</a:t>
            </a:r>
          </a:p>
          <a:p>
            <a:pPr marL="228600" indent="-228600">
              <a:buAutoNum type="arabicPeriod"/>
            </a:pPr>
            <a:r>
              <a:rPr lang="en-US" b="0" i="0" dirty="0">
                <a:effectLst/>
                <a:latin typeface="Arial" panose="020B0604020202020204" pitchFamily="34" charset="0"/>
              </a:rPr>
              <a:t>Name three ways cross-contact can be avoided.</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422615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Answers</a:t>
            </a:r>
          </a:p>
          <a:p>
            <a:pPr marL="0" marR="0" lvl="0" indent="0" algn="l" defTabSz="914400" rtl="0" eaLnBrk="1" fontAlgn="auto" latinLnBrk="0" hangingPunct="1">
              <a:lnSpc>
                <a:spcPct val="100000"/>
              </a:lnSpc>
              <a:spcBef>
                <a:spcPts val="1800"/>
              </a:spcBef>
              <a:spcAft>
                <a:spcPts val="0"/>
              </a:spcAft>
              <a:buClrTx/>
              <a:buSzTx/>
              <a:buFontTx/>
              <a:buNone/>
              <a:tabLst/>
              <a:defRPr/>
            </a:pPr>
            <a:r>
              <a:rPr lang="en-US" b="1" dirty="0"/>
              <a:t>1. </a:t>
            </a:r>
            <a:r>
              <a:rPr lang="en-US" sz="1200" b="1" i="0" dirty="0">
                <a:effectLst/>
              </a:rPr>
              <a:t>What are some ways to keep food safe from physical contaminants? </a:t>
            </a:r>
            <a:endParaRPr lang="en-US" b="1" dirty="0"/>
          </a:p>
          <a:p>
            <a:pPr marL="0" indent="0">
              <a:spcBef>
                <a:spcPts val="1800"/>
              </a:spcBef>
              <a:buNone/>
            </a:pPr>
            <a:r>
              <a:rPr lang="en-US" sz="1200" b="0" i="0" dirty="0">
                <a:effectLst/>
              </a:rPr>
              <a:t>There are several ways to keep food safe from physical contaminants</a:t>
            </a:r>
          </a:p>
          <a:p>
            <a:pPr marL="342900" indent="-342900">
              <a:spcBef>
                <a:spcPts val="1800"/>
              </a:spcBef>
              <a:buFont typeface="Arial" panose="020B0604020202020204" pitchFamily="34" charset="0"/>
              <a:buChar char="•"/>
            </a:pPr>
            <a:r>
              <a:rPr lang="en-US" sz="1200" b="0" i="0" dirty="0">
                <a:effectLst/>
              </a:rPr>
              <a:t>Purchase food from approved, reputable suppliers. </a:t>
            </a:r>
          </a:p>
          <a:p>
            <a:pPr marL="342900" indent="-342900">
              <a:spcBef>
                <a:spcPts val="1800"/>
              </a:spcBef>
              <a:buFont typeface="Arial" panose="020B0604020202020204" pitchFamily="34" charset="0"/>
              <a:buChar char="•"/>
            </a:pPr>
            <a:r>
              <a:rPr lang="en-US" sz="1200" b="0" i="0" dirty="0">
                <a:effectLst/>
              </a:rPr>
              <a:t>Closely inspect the food you receive. </a:t>
            </a:r>
          </a:p>
          <a:p>
            <a:pPr marL="342900" indent="-342900">
              <a:spcBef>
                <a:spcPts val="1800"/>
              </a:spcBef>
              <a:buFont typeface="Arial" panose="020B0604020202020204" pitchFamily="34" charset="0"/>
              <a:buChar char="•"/>
            </a:pPr>
            <a:r>
              <a:rPr lang="en-US" sz="1200" b="0" i="0" dirty="0">
                <a:effectLst/>
              </a:rPr>
              <a:t>Take steps to make sure no physical contaminants can get into food in your operation. This includes making sure that food handlers practice good personal hygiene.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a:t>
            </a:r>
            <a:r>
              <a:rPr lang="en-US" sz="1200" b="1" i="0" dirty="0">
                <a:effectLst/>
              </a:rPr>
              <a:t>A prep cook has decided to wear earrings while working. What is the food safety risk?</a:t>
            </a:r>
            <a:endParaRPr lang="en-US" b="1" dirty="0"/>
          </a:p>
          <a:p>
            <a:r>
              <a:rPr lang="en-US" sz="1800" b="0" dirty="0">
                <a:effectLst/>
                <a:highlight>
                  <a:srgbClr val="00FF00"/>
                </a:highlight>
                <a:latin typeface="Calibri" panose="020F0502020204030204" pitchFamily="34" charset="0"/>
                <a:ea typeface="Calibri" panose="020F0502020204030204" pitchFamily="34" charset="0"/>
              </a:rPr>
              <a:t>The earrings could fall into food and contaminate it. </a:t>
            </a:r>
            <a:r>
              <a:rPr lang="en-US" sz="1800" dirty="0">
                <a:effectLst/>
                <a:highlight>
                  <a:srgbClr val="00FF00"/>
                </a:highlight>
                <a:latin typeface="Calibri" panose="020F0502020204030204" pitchFamily="34" charset="0"/>
                <a:ea typeface="Calibri" panose="020F0502020204030204" pitchFamily="34" charset="0"/>
              </a:rPr>
              <a:t>If a person were to bite down or eat the earrings, they could receive a cut or dental damage, or even choke.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dirty="0">
                <a:effectLst/>
                <a:highlight>
                  <a:srgbClr val="00FF00"/>
                </a:highlight>
                <a:latin typeface="Calibri" panose="020F0502020204030204" pitchFamily="34" charset="0"/>
                <a:ea typeface="Calibri" panose="020F0502020204030204" pitchFamily="34" charset="0"/>
              </a:rPr>
              <a:t>3. </a:t>
            </a:r>
            <a:r>
              <a:rPr lang="en-US" sz="1800" b="1" i="0" dirty="0">
                <a:effectLst/>
              </a:rPr>
              <a:t>What are some ways to keep chemicals from contaminating food? </a:t>
            </a:r>
            <a:endParaRPr lang="en-US" sz="1800" b="1" dirty="0">
              <a:effectLst/>
              <a:highlight>
                <a:srgbClr val="00FF00"/>
              </a:highligh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b="0" dirty="0">
                <a:effectLst/>
                <a:latin typeface="Calibri" panose="020F0502020204030204" pitchFamily="34" charset="0"/>
                <a:ea typeface="Times New Roman" panose="02020603050405020304" pitchFamily="18" charset="0"/>
              </a:rPr>
              <a:t>There are several ways to keep chemicals from contaminating food: </a:t>
            </a:r>
            <a:endParaRPr lang="en-US" sz="1800" b="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Make sure chemicals are approved for use in a foodservice operation.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Purchase chemicals from approved, reputable suppliers.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Store chemicals away from prep areas, food-storage areas, and service areas.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Separate chemicals from food and food-contact surfaces by spacing and partitioning.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Do not store chemicals above food or food-contact surfaces.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Use chemicals for their intended use and follow manufacturers</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a:t>
            </a:r>
            <a:r>
              <a:rPr lang="en-US" sz="1800" dirty="0">
                <a:effectLst/>
                <a:latin typeface="Calibri" panose="020F0502020204030204" pitchFamily="34" charset="0"/>
                <a:ea typeface="MS Mincho" panose="02020609040205080304" pitchFamily="49" charset="-128"/>
              </a:rPr>
              <a:t> directions.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Only handle food with equipment and utensils approved for foodservice use.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Make sure the manufacturers</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a:t>
            </a:r>
            <a:r>
              <a:rPr lang="en-US" sz="1800" dirty="0">
                <a:effectLst/>
                <a:latin typeface="Calibri" panose="020F0502020204030204" pitchFamily="34" charset="0"/>
                <a:ea typeface="MS Mincho" panose="02020609040205080304" pitchFamily="49" charset="-128"/>
              </a:rPr>
              <a:t> labels on original chemical containers are readable.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Follow the manufacturers</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a:t>
            </a:r>
            <a:r>
              <a:rPr lang="en-US" sz="1800" dirty="0">
                <a:effectLst/>
                <a:latin typeface="Calibri" panose="020F0502020204030204" pitchFamily="34" charset="0"/>
                <a:ea typeface="MS Mincho" panose="02020609040205080304" pitchFamily="49" charset="-128"/>
              </a:rPr>
              <a:t> directions and local regulatory requirements when throwing out chemicals.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4. </a:t>
            </a:r>
            <a:r>
              <a:rPr lang="en-US" sz="1800" b="1" i="0" dirty="0">
                <a:effectLst/>
              </a:rPr>
              <a:t>What are some ways to prevent the deliberate contamination of food?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There are several ways to prevent the deliberate contamination of food: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Make sure that the products you receive are from safe sources.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Monitor the security of products in the operation.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Know who is in the operation.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Keep information related to food defense accessible.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Identify what you will do and who you will contact if there is suspicious activity or a threat at your operation.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5. </a:t>
            </a:r>
            <a:r>
              <a:rPr lang="en-US" sz="1200" b="1" i="0" dirty="0">
                <a:effectLst/>
              </a:rPr>
              <a:t>What measures can be taken to help ensure the safety of guests with food allergies? </a:t>
            </a:r>
            <a:endParaRPr lang="en-US" b="1" dirty="0"/>
          </a:p>
          <a:p>
            <a:pPr marL="0" marR="0" fontAlgn="base">
              <a:spcBef>
                <a:spcPts val="0"/>
              </a:spcBef>
              <a:spcAft>
                <a:spcPts val="0"/>
              </a:spcAft>
            </a:pPr>
            <a:r>
              <a:rPr lang="en-US" sz="1800" b="0" dirty="0">
                <a:effectLst/>
                <a:latin typeface="Calibri" panose="020F0502020204030204" pitchFamily="34" charset="0"/>
                <a:ea typeface="Times New Roman" panose="02020603050405020304" pitchFamily="18" charset="0"/>
              </a:rPr>
              <a:t>There are several measures that can be taken by both service staff and kitchen staff to ensure the safety of guests with food allergies. </a:t>
            </a:r>
            <a:endParaRPr lang="en-US" sz="1800" b="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0" dirty="0">
                <a:effectLst/>
                <a:latin typeface="Calibri" panose="020F0502020204030204" pitchFamily="34" charset="0"/>
                <a:ea typeface="Times New Roman" panose="02020603050405020304" pitchFamily="18" charset="0"/>
              </a:rPr>
              <a:t>Service staff: </a:t>
            </a:r>
            <a:endParaRPr lang="en-US" sz="1800" b="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Describe dishes so guests know how they are prepared.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Tell guests if the food they are allergic to is in the menu item.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Identify any secret ingredients.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Suggest menu items that do not contain the food that the guest is allergic to.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Clearly mark the order for the guest with the identified food allergy.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Deliver food to the guest with the allergy separately from other food delivered to the table.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0" dirty="0">
                <a:effectLst/>
                <a:latin typeface="Calibri" panose="020F0502020204030204" pitchFamily="34" charset="0"/>
                <a:ea typeface="Times New Roman" panose="02020603050405020304" pitchFamily="18" charset="0"/>
              </a:rPr>
              <a:t>Kitchen staff: </a:t>
            </a:r>
            <a:endParaRPr lang="en-US" sz="1800" b="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Check recipes and ingredient labels to confirm that the allergen is not present.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Wash, rinse, and sanitize cookware, utensils, and equipment before prepping food.</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 </a:t>
            </a:r>
            <a:r>
              <a:rPr lang="en-US" sz="1800" dirty="0">
                <a:effectLst/>
                <a:latin typeface="Calibri" panose="020F0502020204030204" pitchFamily="34" charset="0"/>
                <a:ea typeface="MS Mincho" panose="02020609040205080304" pitchFamily="49" charset="-128"/>
              </a:rPr>
              <a:t>If possible, use a separate set of cooking utensils just for allergen special orders</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Make sure the allergen does not touch anything for guests with food allergies, including food, beverages, utensils, equipment, and gloves.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Wash your hands and change gloves before prepping food.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Use separate fryers and cooking oils when frying food for guests with food allergies.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Label food packaged on-site</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215015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370758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197890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a:p>
            <a:r>
              <a:rPr lang="en-US" sz="1200" dirty="0"/>
              <a:t>Holding acidic food in items made from pewter, copper, zinc, and some types of painted pottery increases risk of contamination </a:t>
            </a:r>
          </a:p>
          <a:p>
            <a:endParaRPr lang="en-US"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116688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Core Food Safety content. </a:t>
            </a:r>
          </a:p>
          <a:p>
            <a:r>
              <a:rPr lang="en-US" dirty="0"/>
              <a:t>NEVER store chemicals above food or food-contact surfaces.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Arial" panose="020B0604020202020204" pitchFamily="34" charset="0"/>
              </a:rPr>
              <a:t>Knowledge Check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Name an example of a physical contaminant.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How can chemical contamination be prevented?</a:t>
            </a:r>
            <a:endParaRPr lang="en-US"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242945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Core Food Safety content.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Arial" panose="020B0604020202020204" pitchFamily="34" charset="0"/>
              </a:rPr>
              <a:t>Knowledge Check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What is a food defense program?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A manager is limiting access to storage and prep areas. Which step of ALERT is the manager performing?</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92271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Initially symptoms of an allergic reaction may be mild, but they can become serious quickly. If a customer is having an allergic reaction to food, call the emergency number in your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40727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Core Food Safety content.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Activity: </a:t>
            </a:r>
            <a:r>
              <a:rPr lang="en-US" b="0" i="1" dirty="0"/>
              <a:t>Allergens </a:t>
            </a:r>
            <a:r>
              <a:rPr lang="en-US" b="0" i="1" dirty="0">
                <a:solidFill>
                  <a:srgbClr val="1A1A1A"/>
                </a:solidFill>
                <a:effectLst/>
                <a:latin typeface="Arial" panose="020B0604020202020204" pitchFamily="34" charset="0"/>
              </a:rPr>
              <a:t>à la Carte</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184458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eaLnBrk="1" hangingPunct="1"/>
            <a:r>
              <a:rPr lang="en-US" b="1" dirty="0">
                <a:latin typeface="Times New Roman" charset="0"/>
              </a:rPr>
              <a:t>Instructor Notes</a:t>
            </a:r>
          </a:p>
          <a:p>
            <a:pPr marL="114300" indent="-114300" eaLnBrk="1" hangingPunct="1"/>
            <a:r>
              <a:rPr lang="en-US" b="0" dirty="0">
                <a:latin typeface="Times New Roman"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304425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461665"/>
          </a:xfrm>
          <a:prstGeom prst="rect">
            <a:avLst/>
          </a:prstGeom>
        </p:spPr>
        <p:txBody>
          <a:bodyPr wrap="square" lIns="182880" rIns="182880">
            <a:spAutoFit/>
          </a:bodyPr>
          <a:lstStyle/>
          <a:p>
            <a:r>
              <a:rPr lang="en-US" sz="600" dirty="0"/>
              <a:t>©1986–2023 National Restaurant Association Educational Foundation (NRAEF). All rights reserved.</a:t>
            </a:r>
          </a:p>
          <a:p>
            <a:r>
              <a:rPr lang="en-US" sz="600" dirty="0"/>
              <a:t>The </a:t>
            </a:r>
            <a:r>
              <a:rPr lang="en-US" sz="600" dirty="0" err="1"/>
              <a:t>ServSafe</a:t>
            </a:r>
            <a:r>
              <a:rPr lang="en-US" sz="600" dirty="0"/>
              <a:t>®, NRAEF, National Restaurant Association and National Restaurant Association Solutions, LLC (Solutions) names and logos are registered trademarks used under license by Solutions and may not be otherwise used without the explicit written permission of the owner of each mark.</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52" r:id="rId4"/>
    <p:sldLayoutId id="2147483660" r:id="rId5"/>
    <p:sldLayoutId id="2147483663" r:id="rId6"/>
    <p:sldLayoutId id="2147483666" r:id="rId7"/>
    <p:sldLayoutId id="2147483667" r:id="rId8"/>
    <p:sldLayoutId id="2147483665" r:id="rId9"/>
    <p:sldLayoutId id="2147483664" r:id="rId10"/>
    <p:sldLayoutId id="2147483668" r:id="rId11"/>
    <p:sldLayoutId id="2147483669"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a:t>
            </a:r>
          </a:p>
        </p:txBody>
      </p:sp>
      <p:pic>
        <p:nvPicPr>
          <p:cNvPr id="3" name="Picture Placeholder 2">
            <a:extLst>
              <a:ext uri="{FF2B5EF4-FFF2-40B4-BE49-F238E27FC236}">
                <a16:creationId xmlns:a16="http://schemas.microsoft.com/office/drawing/2014/main" id="{0CD7DCE8-DD46-41EB-973D-157EFAF34533}"/>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02" r="602"/>
          <a:stretch>
            <a:fillRect/>
          </a:stretch>
        </p:blipFill>
        <p:spPr/>
      </p:pic>
      <p:sp>
        <p:nvSpPr>
          <p:cNvPr id="7" name="Text Placeholder 6"/>
          <p:cNvSpPr>
            <a:spLocks noGrp="1"/>
          </p:cNvSpPr>
          <p:nvPr>
            <p:ph type="body" sz="quarter" idx="11"/>
          </p:nvPr>
        </p:nvSpPr>
        <p:spPr/>
        <p:txBody>
          <a:bodyPr/>
          <a:lstStyle/>
          <a:p>
            <a:r>
              <a:rPr lang="en-US" dirty="0"/>
              <a:t>Contamination, Food Allergens, and Foodborne Illness</a:t>
            </a:r>
          </a:p>
        </p:txBody>
      </p:sp>
    </p:spTree>
    <p:custDataLst>
      <p:tags r:id="rId1"/>
    </p:custDataLst>
    <p:extLst>
      <p:ext uri="{BB962C8B-B14F-4D97-AF65-F5344CB8AC3E}">
        <p14:creationId xmlns:p14="http://schemas.microsoft.com/office/powerpoint/2010/main" val="391906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Preventing Allergic Reactions: Service  </a:t>
            </a:r>
          </a:p>
        </p:txBody>
      </p:sp>
      <p:sp>
        <p:nvSpPr>
          <p:cNvPr id="4" name="Content Placeholder 3"/>
          <p:cNvSpPr>
            <a:spLocks noGrp="1"/>
          </p:cNvSpPr>
          <p:nvPr>
            <p:ph sz="half" idx="1"/>
          </p:nvPr>
        </p:nvSpPr>
        <p:spPr>
          <a:xfrm>
            <a:off x="612648" y="1554479"/>
            <a:ext cx="7114032" cy="4508969"/>
          </a:xfrm>
        </p:spPr>
        <p:txBody>
          <a:bodyPr>
            <a:normAutofit/>
          </a:bodyPr>
          <a:lstStyle/>
          <a:p>
            <a:pPr>
              <a:spcBef>
                <a:spcPts val="1800"/>
              </a:spcBef>
            </a:pPr>
            <a:r>
              <a:rPr lang="en-US" u="sng" dirty="0"/>
              <a:t>Service Staff </a:t>
            </a:r>
          </a:p>
          <a:p>
            <a:pPr marL="457200" indent="-457200">
              <a:spcBef>
                <a:spcPts val="1800"/>
              </a:spcBef>
              <a:buFont typeface="Arial" panose="020B0604020202020204" pitchFamily="34" charset="0"/>
              <a:buChar char="•"/>
            </a:pPr>
            <a:r>
              <a:rPr lang="en-US" b="0" dirty="0"/>
              <a:t>Describe menu and preparation to guests.</a:t>
            </a:r>
          </a:p>
          <a:p>
            <a:pPr marL="457200" indent="-457200">
              <a:spcBef>
                <a:spcPts val="1800"/>
              </a:spcBef>
              <a:buFont typeface="Arial" panose="020B0604020202020204" pitchFamily="34" charset="0"/>
              <a:buChar char="•"/>
            </a:pPr>
            <a:r>
              <a:rPr lang="en-US" b="0" dirty="0"/>
              <a:t>Clearly identify the guest’s order for </a:t>
            </a:r>
            <a:br>
              <a:rPr lang="en-US" b="0" dirty="0"/>
            </a:br>
            <a:r>
              <a:rPr lang="en-US" b="0" dirty="0"/>
              <a:t>kitchen and service staff.</a:t>
            </a:r>
          </a:p>
          <a:p>
            <a:pPr marL="457200" indent="-457200">
              <a:spcBef>
                <a:spcPts val="1800"/>
              </a:spcBef>
              <a:buFont typeface="Arial" panose="020B0604020202020204" pitchFamily="34" charset="0"/>
              <a:buChar char="•"/>
            </a:pPr>
            <a:r>
              <a:rPr lang="en-US" b="0" dirty="0"/>
              <a:t>Deliver food separately to prevent </a:t>
            </a:r>
            <a:br>
              <a:rPr lang="en-US" b="0" dirty="0"/>
            </a:br>
            <a:r>
              <a:rPr lang="en-US" b="0" dirty="0"/>
              <a:t>cross-contact.</a:t>
            </a:r>
          </a:p>
          <a:p>
            <a:endParaRPr lang="en-US" dirty="0"/>
          </a:p>
        </p:txBody>
      </p:sp>
      <p:pic>
        <p:nvPicPr>
          <p:cNvPr id="7" name="Picture Placeholder 6" descr="A server hand-delivering food to a customer with a food allergy">
            <a:extLst>
              <a:ext uri="{FF2B5EF4-FFF2-40B4-BE49-F238E27FC236}">
                <a16:creationId xmlns:a16="http://schemas.microsoft.com/office/drawing/2014/main" id="{8CC881AD-8B7B-4E73-B083-7863F7A715D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714" r="12714"/>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109790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Preventing Allergic Reactions: Kitchen  </a:t>
            </a:r>
          </a:p>
        </p:txBody>
      </p:sp>
      <p:sp>
        <p:nvSpPr>
          <p:cNvPr id="4" name="Content Placeholder 3"/>
          <p:cNvSpPr>
            <a:spLocks noGrp="1"/>
          </p:cNvSpPr>
          <p:nvPr>
            <p:ph sz="half" idx="1"/>
          </p:nvPr>
        </p:nvSpPr>
        <p:spPr/>
        <p:txBody>
          <a:bodyPr>
            <a:normAutofit/>
          </a:bodyPr>
          <a:lstStyle/>
          <a:p>
            <a:pPr>
              <a:spcBef>
                <a:spcPts val="3000"/>
              </a:spcBef>
            </a:pPr>
            <a:r>
              <a:rPr lang="en-US" u="sng" dirty="0"/>
              <a:t>Kitchen Staff </a:t>
            </a:r>
          </a:p>
          <a:p>
            <a:pPr marL="457200" indent="-457200">
              <a:spcBef>
                <a:spcPts val="3000"/>
              </a:spcBef>
              <a:buFont typeface="Arial" panose="020B0604020202020204" pitchFamily="34" charset="0"/>
              <a:buChar char="•"/>
            </a:pPr>
            <a:r>
              <a:rPr lang="en-US" b="0" dirty="0"/>
              <a:t>Avoid cross-contact.</a:t>
            </a:r>
          </a:p>
          <a:p>
            <a:pPr marL="457200" indent="-457200">
              <a:spcBef>
                <a:spcPts val="3000"/>
              </a:spcBef>
              <a:buFont typeface="Arial" panose="020B0604020202020204" pitchFamily="34" charset="0"/>
              <a:buChar char="•"/>
            </a:pPr>
            <a:r>
              <a:rPr lang="en-US" b="0" dirty="0"/>
              <a:t>Check food labels for allergens.</a:t>
            </a:r>
          </a:p>
          <a:p>
            <a:endParaRPr lang="en-US" dirty="0"/>
          </a:p>
        </p:txBody>
      </p:sp>
      <p:pic>
        <p:nvPicPr>
          <p:cNvPr id="7" name="Picture Placeholder 6" descr="A fryer with a basket of cooked chicken and a basket of cooked shrimp inside&#10;">
            <a:extLst>
              <a:ext uri="{FF2B5EF4-FFF2-40B4-BE49-F238E27FC236}">
                <a16:creationId xmlns:a16="http://schemas.microsoft.com/office/drawing/2014/main" id="{A08A4683-75D8-413A-9A7E-B40307A348C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523" b="5523"/>
          <a:stretch/>
        </p:blipFill>
        <p:spPr>
          <a:xfrm>
            <a:off x="8321040" y="1554480"/>
            <a:ext cx="3246120" cy="4351337"/>
          </a:xfrm>
        </p:spPr>
      </p:pic>
      <p:sp>
        <p:nvSpPr>
          <p:cNvPr id="5" name="Slide Number Placeholder 4"/>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16936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Allergic Reactions </a:t>
            </a:r>
          </a:p>
        </p:txBody>
      </p:sp>
      <p:sp>
        <p:nvSpPr>
          <p:cNvPr id="3" name="Content Placeholder 2"/>
          <p:cNvSpPr>
            <a:spLocks noGrp="1"/>
          </p:cNvSpPr>
          <p:nvPr>
            <p:ph sz="half" idx="1"/>
          </p:nvPr>
        </p:nvSpPr>
        <p:spPr>
          <a:xfrm>
            <a:off x="296562" y="1554479"/>
            <a:ext cx="7430118" cy="4801871"/>
          </a:xfrm>
        </p:spPr>
        <p:txBody>
          <a:bodyPr>
            <a:normAutofit/>
          </a:bodyPr>
          <a:lstStyle/>
          <a:p>
            <a:pPr marL="0" indent="0" eaLnBrk="1" hangingPunct="1">
              <a:lnSpc>
                <a:spcPct val="100000"/>
              </a:lnSpc>
              <a:spcBef>
                <a:spcPts val="1800"/>
              </a:spcBef>
              <a:defRPr/>
            </a:pPr>
            <a:r>
              <a:rPr lang="en-US" dirty="0">
                <a:cs typeface="+mn-cs"/>
              </a:rPr>
              <a:t>Ways to avoid cross-contact include:</a:t>
            </a:r>
          </a:p>
          <a:p>
            <a:pPr lvl="1" eaLnBrk="1" hangingPunct="1">
              <a:lnSpc>
                <a:spcPct val="100000"/>
              </a:lnSpc>
              <a:spcBef>
                <a:spcPts val="1800"/>
              </a:spcBef>
              <a:defRPr/>
            </a:pPr>
            <a:r>
              <a:rPr lang="en-US" sz="2800" dirty="0">
                <a:solidFill>
                  <a:schemeClr val="tx2"/>
                </a:solidFill>
              </a:rPr>
              <a:t>Check recipes and ingredient labels.</a:t>
            </a:r>
          </a:p>
          <a:p>
            <a:pPr lvl="1" eaLnBrk="1" hangingPunct="1">
              <a:lnSpc>
                <a:spcPct val="100000"/>
              </a:lnSpc>
              <a:spcBef>
                <a:spcPts val="1800"/>
              </a:spcBef>
              <a:defRPr/>
            </a:pPr>
            <a:r>
              <a:rPr lang="en-US" sz="2800" dirty="0">
                <a:solidFill>
                  <a:schemeClr val="tx2"/>
                </a:solidFill>
              </a:rPr>
              <a:t>Wash, rinse, and sanitize cookware, utensils, and equipment.</a:t>
            </a:r>
          </a:p>
          <a:p>
            <a:pPr lvl="1" eaLnBrk="1" hangingPunct="1">
              <a:lnSpc>
                <a:spcPct val="100000"/>
              </a:lnSpc>
              <a:spcBef>
                <a:spcPts val="1800"/>
              </a:spcBef>
              <a:defRPr/>
            </a:pPr>
            <a:r>
              <a:rPr lang="en-US" sz="2800" dirty="0">
                <a:solidFill>
                  <a:schemeClr val="tx2"/>
                </a:solidFill>
              </a:rPr>
              <a:t>Wash hands and change gloves before prepping food.</a:t>
            </a:r>
          </a:p>
        </p:txBody>
      </p:sp>
      <p:pic>
        <p:nvPicPr>
          <p:cNvPr id="8" name="Picture Placeholder 7" descr="A food label with a &quot;Contains Wheat&quot; statement&#10;">
            <a:extLst>
              <a:ext uri="{FF2B5EF4-FFF2-40B4-BE49-F238E27FC236}">
                <a16:creationId xmlns:a16="http://schemas.microsoft.com/office/drawing/2014/main" id="{38C29949-FD5A-4D42-870A-277A5E7BCD6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671" b="3671"/>
          <a:stretch>
            <a:fillRect/>
          </a:stretch>
        </p:blipFill>
        <p:spPr/>
      </p:pic>
      <p:pic>
        <p:nvPicPr>
          <p:cNvPr id="10" name="Picture Placeholder 9" descr="A food handler removing purple-handled tongs from a color-coded toolkit with purple-handled tools and a purple cutting board">
            <a:extLst>
              <a:ext uri="{FF2B5EF4-FFF2-40B4-BE49-F238E27FC236}">
                <a16:creationId xmlns:a16="http://schemas.microsoft.com/office/drawing/2014/main" id="{3BC751AC-1EBA-42EC-A807-1A07EC0AC91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627" r="4627"/>
          <a:stretch>
            <a:fillRect/>
          </a:stretch>
        </p:blipFill>
        <p:spPr/>
      </p:pic>
      <p:sp>
        <p:nvSpPr>
          <p:cNvPr id="4" name="Slide Number Placeholder 3"/>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137871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AC40-AC7A-47E0-A5F5-56FCEE979E34}"/>
              </a:ext>
            </a:extLst>
          </p:cNvPr>
          <p:cNvSpPr>
            <a:spLocks noGrp="1"/>
          </p:cNvSpPr>
          <p:nvPr>
            <p:ph type="title" idx="4294967295"/>
          </p:nvPr>
        </p:nvSpPr>
        <p:spPr>
          <a:xfrm>
            <a:off x="152400" y="-549276"/>
            <a:ext cx="11887200" cy="549276"/>
          </a:xfrm>
        </p:spPr>
        <p:txBody>
          <a:bodyPr vert="horz" lIns="457200" tIns="45720" rIns="457200" bIns="45720" rtlCol="0" anchor="b">
            <a:normAutofit/>
          </a:bodyPr>
          <a:lstStyle/>
          <a:p>
            <a:r>
              <a:rPr lang="en-US" dirty="0"/>
              <a:t>Discussion Questions </a:t>
            </a:r>
          </a:p>
        </p:txBody>
      </p:sp>
      <p:sp>
        <p:nvSpPr>
          <p:cNvPr id="6" name="Content Placeholder 5"/>
          <p:cNvSpPr>
            <a:spLocks noGrp="1"/>
          </p:cNvSpPr>
          <p:nvPr>
            <p:ph idx="1"/>
          </p:nvPr>
        </p:nvSpPr>
        <p:spPr/>
        <p:txBody>
          <a:bodyPr>
            <a:noAutofit/>
          </a:bodyPr>
          <a:lstStyle/>
          <a:p>
            <a:pPr>
              <a:spcBef>
                <a:spcPts val="1800"/>
              </a:spcBef>
            </a:pPr>
            <a:r>
              <a:rPr lang="en-US" sz="2600" i="0" dirty="0">
                <a:effectLst/>
              </a:rPr>
              <a:t>What are some ways to keep food safe from physical contaminants? </a:t>
            </a:r>
          </a:p>
          <a:p>
            <a:pPr>
              <a:spcBef>
                <a:spcPts val="1800"/>
              </a:spcBef>
            </a:pPr>
            <a:r>
              <a:rPr lang="en-US" sz="2600" i="0" dirty="0">
                <a:effectLst/>
              </a:rPr>
              <a:t>A prep cook has decided to wear earrings while working. What is the food safety risk?</a:t>
            </a:r>
          </a:p>
          <a:p>
            <a:pPr>
              <a:spcBef>
                <a:spcPts val="1800"/>
              </a:spcBef>
            </a:pPr>
            <a:r>
              <a:rPr lang="en-US" sz="2600" i="0" dirty="0">
                <a:effectLst/>
              </a:rPr>
              <a:t>What are some ways to keep chemicals from contaminating food? </a:t>
            </a:r>
          </a:p>
          <a:p>
            <a:pPr>
              <a:spcBef>
                <a:spcPts val="1800"/>
              </a:spcBef>
            </a:pPr>
            <a:r>
              <a:rPr lang="en-US" sz="2600" i="0" dirty="0">
                <a:effectLst/>
              </a:rPr>
              <a:t>What are some ways to prevent the deliberate contamination of food? </a:t>
            </a:r>
          </a:p>
          <a:p>
            <a:pPr>
              <a:spcBef>
                <a:spcPts val="1800"/>
              </a:spcBef>
            </a:pPr>
            <a:r>
              <a:rPr lang="en-US" sz="2600" i="0" dirty="0">
                <a:effectLst/>
              </a:rPr>
              <a:t>What measures can be taken to help ensure the safety of guests with food allergies? </a:t>
            </a:r>
            <a:endParaRPr lang="en-US" sz="2600"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13</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526473" y="1554480"/>
            <a:ext cx="11055927" cy="4652356"/>
          </a:xfrm>
        </p:spPr>
        <p:txBody>
          <a:bodyPr vert="horz" lIns="457200" tIns="45720" rIns="457200" bIns="45720" rtlCol="0" anchor="t">
            <a:normAutofit/>
          </a:bodyPr>
          <a:lstStyle/>
          <a:p>
            <a:pPr>
              <a:spcBef>
                <a:spcPts val="2400"/>
              </a:spcBef>
            </a:pPr>
            <a:r>
              <a:rPr lang="en-US" dirty="0"/>
              <a:t>After completing this chapter, you should be able to:</a:t>
            </a:r>
          </a:p>
          <a:p>
            <a:pPr marL="457200" indent="-457200">
              <a:spcBef>
                <a:spcPts val="2400"/>
              </a:spcBef>
              <a:buFont typeface="Arial" panose="020B0604020202020204" pitchFamily="34" charset="0"/>
              <a:buChar char="•"/>
            </a:pPr>
            <a:r>
              <a:rPr lang="en-US" b="0" dirty="0"/>
              <a:t>Identify ways to prevent physical and chemical contamination.</a:t>
            </a:r>
            <a:endParaRPr lang="en-US" b="0" dirty="0">
              <a:cs typeface="Arial"/>
            </a:endParaRPr>
          </a:p>
          <a:p>
            <a:pPr marL="457200" indent="-457200">
              <a:spcBef>
                <a:spcPts val="2400"/>
              </a:spcBef>
              <a:buFont typeface="Arial" panose="020B0604020202020204" pitchFamily="34" charset="0"/>
              <a:buChar char="•"/>
            </a:pPr>
            <a:r>
              <a:rPr lang="en-US" b="0" dirty="0"/>
              <a:t>Summarize how deliberate contamination of food can be prevented.</a:t>
            </a:r>
            <a:endParaRPr lang="en-US" b="0" dirty="0">
              <a:cs typeface="Arial"/>
            </a:endParaRPr>
          </a:p>
          <a:p>
            <a:pPr marL="457200" indent="-457200">
              <a:spcBef>
                <a:spcPts val="2400"/>
              </a:spcBef>
              <a:buFont typeface="Arial" panose="020B0604020202020204" pitchFamily="34" charset="0"/>
              <a:buChar char="•"/>
            </a:pPr>
            <a:r>
              <a:rPr lang="en-US" b="0" dirty="0"/>
              <a:t>Identify the most common food allergens and their associated symptoms.</a:t>
            </a:r>
          </a:p>
          <a:p>
            <a:pPr marL="457200" indent="-457200">
              <a:spcBef>
                <a:spcPts val="2400"/>
              </a:spcBef>
              <a:buFont typeface="Arial" panose="020B0604020202020204" pitchFamily="34" charset="0"/>
              <a:buChar char="•"/>
            </a:pPr>
            <a:r>
              <a:rPr lang="en-US" b="0" dirty="0"/>
              <a:t>Describe methods of preventing allergic reactions.</a:t>
            </a:r>
          </a:p>
        </p:txBody>
      </p:sp>
      <p:sp>
        <p:nvSpPr>
          <p:cNvPr id="4" name="Slide Number Placeholder 3"/>
          <p:cNvSpPr>
            <a:spLocks noGrp="1"/>
          </p:cNvSpPr>
          <p:nvPr>
            <p:ph type="sldNum" sz="quarter" idx="4"/>
          </p:nvPr>
        </p:nvSpPr>
        <p:spPr/>
        <p:txBody>
          <a:bodyPr/>
          <a:lstStyle/>
          <a:p>
            <a:fld id="{BF568A59-ACA4-4C70-9252-AAB755DA2F6B}" type="slidenum">
              <a:rPr lang="en-US" smtClean="0"/>
              <a:pPr/>
              <a:t>2</a:t>
            </a:fld>
            <a:endParaRPr lang="en-US"/>
          </a:p>
        </p:txBody>
      </p:sp>
    </p:spTree>
    <p:custDataLst>
      <p:tags r:id="rId1"/>
    </p:custDataLst>
    <p:extLst>
      <p:ext uri="{BB962C8B-B14F-4D97-AF65-F5344CB8AC3E}">
        <p14:creationId xmlns:p14="http://schemas.microsoft.com/office/powerpoint/2010/main" val="188575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3.1 Physical Contaminants </a:t>
            </a:r>
          </a:p>
        </p:txBody>
      </p:sp>
      <p:sp>
        <p:nvSpPr>
          <p:cNvPr id="4" name="Content Placeholder 3"/>
          <p:cNvSpPr>
            <a:spLocks noGrp="1"/>
          </p:cNvSpPr>
          <p:nvPr>
            <p:ph sz="half" idx="1"/>
          </p:nvPr>
        </p:nvSpPr>
        <p:spPr>
          <a:xfrm>
            <a:off x="612648" y="1554480"/>
            <a:ext cx="5108644" cy="4550756"/>
          </a:xfrm>
        </p:spPr>
        <p:txBody>
          <a:bodyPr>
            <a:normAutofit/>
          </a:bodyPr>
          <a:lstStyle/>
          <a:p>
            <a:pPr marL="0" indent="0" eaLnBrk="1" hangingPunct="1">
              <a:defRPr/>
            </a:pPr>
            <a:r>
              <a:rPr lang="en-US" dirty="0">
                <a:cs typeface="+mn-cs"/>
              </a:rPr>
              <a:t>Sources:</a:t>
            </a:r>
          </a:p>
          <a:p>
            <a:pPr marL="347472" lvl="1" indent="-347472" eaLnBrk="1" hangingPunct="1">
              <a:spcBef>
                <a:spcPts val="1800"/>
              </a:spcBef>
              <a:defRPr/>
            </a:pPr>
            <a:r>
              <a:rPr lang="en-US" sz="2600" dirty="0">
                <a:solidFill>
                  <a:schemeClr val="tx2"/>
                </a:solidFill>
              </a:rPr>
              <a:t>Common objects that get into food like metal shavings from cans or fingernails</a:t>
            </a:r>
          </a:p>
          <a:p>
            <a:pPr marL="347472" lvl="1" indent="-347472" eaLnBrk="1" hangingPunct="1">
              <a:spcBef>
                <a:spcPts val="1800"/>
              </a:spcBef>
              <a:defRPr/>
            </a:pPr>
            <a:r>
              <a:rPr lang="en-US" sz="2600" dirty="0">
                <a:solidFill>
                  <a:schemeClr val="tx2"/>
                </a:solidFill>
              </a:rPr>
              <a:t>Naturally occurring objects such as fruit pits and bones</a:t>
            </a:r>
          </a:p>
          <a:p>
            <a:endParaRPr lang="en-US" dirty="0"/>
          </a:p>
        </p:txBody>
      </p:sp>
      <p:pic>
        <p:nvPicPr>
          <p:cNvPr id="7" name="Picture Placeholder 6" descr="Small metal shavings are floating in a large opened can of peaches&#10;">
            <a:extLst>
              <a:ext uri="{FF2B5EF4-FFF2-40B4-BE49-F238E27FC236}">
                <a16:creationId xmlns:a16="http://schemas.microsoft.com/office/drawing/2014/main" id="{C462875A-FCD5-419B-99E5-9390110FA84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6310" r="6310"/>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3</a:t>
            </a:fld>
            <a:endParaRPr lang="en-US"/>
          </a:p>
        </p:txBody>
      </p:sp>
    </p:spTree>
    <p:extLst>
      <p:ext uri="{BB962C8B-B14F-4D97-AF65-F5344CB8AC3E}">
        <p14:creationId xmlns:p14="http://schemas.microsoft.com/office/powerpoint/2010/main" val="13018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Contaminants </a:t>
            </a:r>
          </a:p>
        </p:txBody>
      </p:sp>
      <p:sp>
        <p:nvSpPr>
          <p:cNvPr id="3" name="Content Placeholder 2"/>
          <p:cNvSpPr>
            <a:spLocks noGrp="1"/>
          </p:cNvSpPr>
          <p:nvPr>
            <p:ph idx="1"/>
          </p:nvPr>
        </p:nvSpPr>
        <p:spPr/>
        <p:txBody>
          <a:bodyPr/>
          <a:lstStyle/>
          <a:p>
            <a:pPr marL="0" indent="0" eaLnBrk="1" hangingPunct="1">
              <a:spcBef>
                <a:spcPts val="3000"/>
              </a:spcBef>
              <a:defRPr/>
            </a:pPr>
            <a:r>
              <a:rPr lang="en-US" dirty="0">
                <a:cs typeface="+mn-cs"/>
              </a:rPr>
              <a:t>Symptoms:</a:t>
            </a:r>
          </a:p>
          <a:p>
            <a:pPr marL="347472" lvl="1" indent="-347472" eaLnBrk="1" hangingPunct="1">
              <a:spcBef>
                <a:spcPts val="3000"/>
              </a:spcBef>
              <a:defRPr/>
            </a:pPr>
            <a:r>
              <a:rPr lang="en-US" sz="2800" dirty="0"/>
              <a:t>Bleeding and pain</a:t>
            </a:r>
          </a:p>
          <a:p>
            <a:pPr marL="347472" lvl="1" indent="-347472" eaLnBrk="1" hangingPunct="1">
              <a:spcBef>
                <a:spcPts val="3000"/>
              </a:spcBef>
              <a:defRPr/>
            </a:pPr>
            <a:r>
              <a:rPr lang="en-US" sz="2800" dirty="0"/>
              <a:t>Mild to fatal injuries are possible </a:t>
            </a:r>
          </a:p>
          <a:p>
            <a:endParaRPr lang="en-US" dirty="0"/>
          </a:p>
        </p:txBody>
      </p:sp>
      <p:sp>
        <p:nvSpPr>
          <p:cNvPr id="4" name="Content Placeholder 3"/>
          <p:cNvSpPr>
            <a:spLocks noGrp="1"/>
          </p:cNvSpPr>
          <p:nvPr>
            <p:ph idx="10"/>
          </p:nvPr>
        </p:nvSpPr>
        <p:spPr/>
        <p:txBody>
          <a:bodyPr vert="horz" lIns="457200" tIns="45720" rIns="457200" bIns="45720" rtlCol="0" anchor="t">
            <a:normAutofit/>
          </a:bodyPr>
          <a:lstStyle/>
          <a:p>
            <a:pPr marL="0" indent="0" eaLnBrk="1" hangingPunct="1">
              <a:spcBef>
                <a:spcPts val="2400"/>
              </a:spcBef>
              <a:defRPr/>
            </a:pPr>
            <a:r>
              <a:rPr lang="en-US" dirty="0">
                <a:cs typeface="+mn-cs"/>
              </a:rPr>
              <a:t>Prevention:</a:t>
            </a:r>
          </a:p>
          <a:p>
            <a:pPr marL="347345" lvl="1" indent="-347345" eaLnBrk="1" hangingPunct="1">
              <a:spcBef>
                <a:spcPts val="2400"/>
              </a:spcBef>
              <a:defRPr/>
            </a:pPr>
            <a:r>
              <a:rPr lang="en-US" sz="2800" dirty="0"/>
              <a:t>Purchase food from approved, reputable suppliers.</a:t>
            </a:r>
            <a:endParaRPr lang="en-US" sz="2800" dirty="0">
              <a:cs typeface="Arial"/>
            </a:endParaRPr>
          </a:p>
          <a:p>
            <a:pPr marL="347345" lvl="1" indent="-347345" eaLnBrk="1" hangingPunct="1">
              <a:spcBef>
                <a:spcPts val="2400"/>
              </a:spcBef>
              <a:defRPr/>
            </a:pPr>
            <a:r>
              <a:rPr lang="en-US" sz="2800" dirty="0"/>
              <a:t>Closely inspect food received.</a:t>
            </a:r>
            <a:endParaRPr lang="en-US" sz="2800" dirty="0">
              <a:cs typeface="Arial"/>
            </a:endParaRPr>
          </a:p>
          <a:p>
            <a:pPr marL="347345" lvl="1" indent="-347345" eaLnBrk="1" hangingPunct="1">
              <a:spcBef>
                <a:spcPts val="2400"/>
              </a:spcBef>
              <a:defRPr/>
            </a:pPr>
            <a:r>
              <a:rPr lang="en-US" sz="2800" dirty="0"/>
              <a:t>Practice good personal hygiene.</a:t>
            </a:r>
            <a:endParaRPr lang="en-US" sz="2800" dirty="0">
              <a:cs typeface="Arial"/>
            </a:endParaRP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195920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Chemical Contaminants </a:t>
            </a:r>
          </a:p>
        </p:txBody>
      </p:sp>
      <p:sp>
        <p:nvSpPr>
          <p:cNvPr id="4" name="Content Placeholder 3"/>
          <p:cNvSpPr>
            <a:spLocks noGrp="1"/>
          </p:cNvSpPr>
          <p:nvPr>
            <p:ph sz="half" idx="1"/>
          </p:nvPr>
        </p:nvSpPr>
        <p:spPr>
          <a:xfrm>
            <a:off x="612648" y="1554479"/>
            <a:ext cx="7114032" cy="4682770"/>
          </a:xfrm>
        </p:spPr>
        <p:txBody>
          <a:bodyPr>
            <a:normAutofit/>
          </a:bodyPr>
          <a:lstStyle/>
          <a:p>
            <a:pPr marL="0" indent="0" eaLnBrk="1" hangingPunct="1">
              <a:spcBef>
                <a:spcPts val="1800"/>
              </a:spcBef>
              <a:defRPr/>
            </a:pPr>
            <a:r>
              <a:rPr lang="en-US" dirty="0">
                <a:cs typeface="+mn-cs"/>
              </a:rPr>
              <a:t>Sources:</a:t>
            </a:r>
          </a:p>
          <a:p>
            <a:pPr marL="347472" lvl="1" indent="-347472" eaLnBrk="1" hangingPunct="1">
              <a:lnSpc>
                <a:spcPct val="100000"/>
              </a:lnSpc>
              <a:spcBef>
                <a:spcPts val="1800"/>
              </a:spcBef>
              <a:defRPr/>
            </a:pPr>
            <a:r>
              <a:rPr lang="en-US" sz="2800" dirty="0">
                <a:solidFill>
                  <a:schemeClr val="tx2"/>
                </a:solidFill>
              </a:rPr>
              <a:t>Cleaners, sanitizers, polishes, machine lubricants, and pesticides</a:t>
            </a:r>
          </a:p>
          <a:p>
            <a:pPr marL="347472" lvl="1" indent="-347472" eaLnBrk="1" hangingPunct="1">
              <a:lnSpc>
                <a:spcPct val="100000"/>
              </a:lnSpc>
              <a:spcBef>
                <a:spcPts val="1800"/>
              </a:spcBef>
              <a:defRPr/>
            </a:pPr>
            <a:r>
              <a:rPr lang="en-US" sz="2800" dirty="0">
                <a:solidFill>
                  <a:schemeClr val="tx2"/>
                </a:solidFill>
              </a:rPr>
              <a:t>Deodorizers, first-aid products, and </a:t>
            </a:r>
            <a:br>
              <a:rPr lang="en-US" sz="2800" dirty="0">
                <a:solidFill>
                  <a:schemeClr val="tx2"/>
                </a:solidFill>
              </a:rPr>
            </a:br>
            <a:r>
              <a:rPr lang="en-US" sz="2800" dirty="0">
                <a:solidFill>
                  <a:schemeClr val="tx2"/>
                </a:solidFill>
              </a:rPr>
              <a:t>health and beauty products</a:t>
            </a:r>
          </a:p>
          <a:p>
            <a:pPr marL="347472" lvl="1" indent="-347472" eaLnBrk="1" hangingPunct="1">
              <a:lnSpc>
                <a:spcPct val="100000"/>
              </a:lnSpc>
              <a:spcBef>
                <a:spcPts val="1800"/>
              </a:spcBef>
              <a:defRPr/>
            </a:pPr>
            <a:r>
              <a:rPr lang="en-US" sz="2800" dirty="0">
                <a:solidFill>
                  <a:schemeClr val="tx2"/>
                </a:solidFill>
              </a:rPr>
              <a:t>Certain types of kitchenware and equipment</a:t>
            </a:r>
          </a:p>
          <a:p>
            <a:endParaRPr lang="en-US" dirty="0"/>
          </a:p>
        </p:txBody>
      </p:sp>
      <p:pic>
        <p:nvPicPr>
          <p:cNvPr id="11" name="Picture Placeholder 10" descr="Chemical cleaners and sanitizers are stored in a locked cabinet away from food.&#10;">
            <a:extLst>
              <a:ext uri="{FF2B5EF4-FFF2-40B4-BE49-F238E27FC236}">
                <a16:creationId xmlns:a16="http://schemas.microsoft.com/office/drawing/2014/main" id="{C24FADB3-2631-4B7C-867B-3117F41718E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9007" b="19007"/>
          <a:stretch>
            <a:fillRect/>
          </a:stretch>
        </p:blipFill>
        <p:spPr/>
      </p:pic>
      <p:pic>
        <p:nvPicPr>
          <p:cNvPr id="13" name="Picture Placeholder 12" descr="A copper sauce pan holds tomato sauce. ">
            <a:extLst>
              <a:ext uri="{FF2B5EF4-FFF2-40B4-BE49-F238E27FC236}">
                <a16:creationId xmlns:a16="http://schemas.microsoft.com/office/drawing/2014/main" id="{937D0761-D1C7-42E0-AD1C-BD366F700B1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11" b="411"/>
          <a:stretch>
            <a:fillRect/>
          </a:stretch>
        </p:blipFill>
        <p:spPr/>
      </p:pic>
      <p:sp>
        <p:nvSpPr>
          <p:cNvPr id="6" name="Slide Number Placeholder 5"/>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102778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Contaminants Continued   </a:t>
            </a:r>
          </a:p>
        </p:txBody>
      </p:sp>
      <p:sp>
        <p:nvSpPr>
          <p:cNvPr id="3" name="Content Placeholder 2"/>
          <p:cNvSpPr>
            <a:spLocks noGrp="1"/>
          </p:cNvSpPr>
          <p:nvPr>
            <p:ph idx="1"/>
          </p:nvPr>
        </p:nvSpPr>
        <p:spPr>
          <a:xfrm>
            <a:off x="354330" y="1554480"/>
            <a:ext cx="4777740" cy="4351338"/>
          </a:xfrm>
        </p:spPr>
        <p:txBody>
          <a:bodyPr/>
          <a:lstStyle/>
          <a:p>
            <a:pPr marL="0" indent="0" eaLnBrk="1" hangingPunct="1">
              <a:spcBef>
                <a:spcPts val="1800"/>
              </a:spcBef>
            </a:pPr>
            <a:r>
              <a:rPr lang="en-US" dirty="0"/>
              <a:t>Symptoms:</a:t>
            </a:r>
          </a:p>
          <a:p>
            <a:pPr lvl="1" eaLnBrk="1" hangingPunct="1">
              <a:spcBef>
                <a:spcPts val="1800"/>
              </a:spcBef>
            </a:pPr>
            <a:r>
              <a:rPr lang="en-US" sz="2800" dirty="0">
                <a:solidFill>
                  <a:schemeClr val="tx2"/>
                </a:solidFill>
              </a:rPr>
              <a:t>Vary depending on chemical consumed</a:t>
            </a:r>
          </a:p>
          <a:p>
            <a:pPr lvl="1" eaLnBrk="1" hangingPunct="1">
              <a:spcBef>
                <a:spcPts val="1800"/>
              </a:spcBef>
            </a:pPr>
            <a:r>
              <a:rPr lang="en-US" sz="2800" dirty="0">
                <a:solidFill>
                  <a:schemeClr val="tx2"/>
                </a:solidFill>
              </a:rPr>
              <a:t>Most illnesses occur within minutes</a:t>
            </a:r>
          </a:p>
          <a:p>
            <a:pPr lvl="1" eaLnBrk="1" hangingPunct="1">
              <a:spcBef>
                <a:spcPts val="1800"/>
              </a:spcBef>
            </a:pPr>
            <a:r>
              <a:rPr lang="en-US" sz="2800" dirty="0">
                <a:solidFill>
                  <a:schemeClr val="tx2"/>
                </a:solidFill>
              </a:rPr>
              <a:t>Vomiting and diarrhea</a:t>
            </a:r>
            <a:endParaRPr lang="en-US" dirty="0"/>
          </a:p>
        </p:txBody>
      </p:sp>
      <p:sp>
        <p:nvSpPr>
          <p:cNvPr id="4" name="Content Placeholder 3"/>
          <p:cNvSpPr>
            <a:spLocks noGrp="1"/>
          </p:cNvSpPr>
          <p:nvPr>
            <p:ph idx="10"/>
          </p:nvPr>
        </p:nvSpPr>
        <p:spPr>
          <a:xfrm>
            <a:off x="5269230" y="1554480"/>
            <a:ext cx="6316218" cy="4351338"/>
          </a:xfrm>
        </p:spPr>
        <p:txBody>
          <a:bodyPr>
            <a:normAutofit/>
          </a:bodyPr>
          <a:lstStyle/>
          <a:p>
            <a:pPr marL="0" indent="0" eaLnBrk="1" hangingPunct="1">
              <a:spcBef>
                <a:spcPts val="1800"/>
              </a:spcBef>
            </a:pPr>
            <a:r>
              <a:rPr lang="en-US" dirty="0"/>
              <a:t>Prevention includes:</a:t>
            </a:r>
          </a:p>
          <a:p>
            <a:pPr marL="347472" lvl="1" indent="-347472" eaLnBrk="1" hangingPunct="1">
              <a:spcBef>
                <a:spcPts val="1800"/>
              </a:spcBef>
              <a:defRPr/>
            </a:pPr>
            <a:r>
              <a:rPr lang="en-US" sz="2800" dirty="0">
                <a:solidFill>
                  <a:schemeClr val="tx2"/>
                </a:solidFill>
              </a:rPr>
              <a:t>Use chemicals approved for use in foodservice operations.</a:t>
            </a:r>
          </a:p>
          <a:p>
            <a:pPr marL="347472" lvl="1" indent="-347472" eaLnBrk="1" hangingPunct="1">
              <a:spcBef>
                <a:spcPts val="1800"/>
              </a:spcBef>
              <a:defRPr/>
            </a:pPr>
            <a:r>
              <a:rPr lang="en-US" sz="2800" dirty="0">
                <a:solidFill>
                  <a:schemeClr val="tx2"/>
                </a:solidFill>
              </a:rPr>
              <a:t>Purchase chemicals from approved, reputable suppliers.</a:t>
            </a:r>
          </a:p>
          <a:p>
            <a:pPr marL="347472" lvl="1" indent="-347472" eaLnBrk="1" hangingPunct="1">
              <a:spcBef>
                <a:spcPts val="1800"/>
              </a:spcBef>
              <a:defRPr/>
            </a:pPr>
            <a:r>
              <a:rPr lang="en-US" sz="2800" dirty="0">
                <a:solidFill>
                  <a:schemeClr val="tx2"/>
                </a:solidFill>
              </a:rPr>
              <a:t>Store chemicals away from prep areas, food-storage areas, and service areas.</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6</a:t>
            </a:fld>
            <a:endParaRPr lang="en-US" dirty="0"/>
          </a:p>
        </p:txBody>
      </p:sp>
    </p:spTree>
    <p:extLst>
      <p:ext uri="{BB962C8B-B14F-4D97-AF65-F5344CB8AC3E}">
        <p14:creationId xmlns:p14="http://schemas.microsoft.com/office/powerpoint/2010/main" val="381376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s inserting a key in a door knob. ">
            <a:extLst>
              <a:ext uri="{FF2B5EF4-FFF2-40B4-BE49-F238E27FC236}">
                <a16:creationId xmlns:a16="http://schemas.microsoft.com/office/drawing/2014/main" id="{016A1FA9-12C3-4905-8F3D-CA4969B54EB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306" r="10306"/>
          <a:stretch>
            <a:fillRect/>
          </a:stretch>
        </p:blipFill>
        <p:spPr/>
      </p:pic>
      <p:sp>
        <p:nvSpPr>
          <p:cNvPr id="6" name="Title 5">
            <a:extLst>
              <a:ext uri="{FF2B5EF4-FFF2-40B4-BE49-F238E27FC236}">
                <a16:creationId xmlns:a16="http://schemas.microsoft.com/office/drawing/2014/main" id="{D24714D1-BAC5-4F73-A3BA-BB24DE23E99F}"/>
              </a:ext>
            </a:extLst>
          </p:cNvPr>
          <p:cNvSpPr>
            <a:spLocks noGrp="1"/>
          </p:cNvSpPr>
          <p:nvPr>
            <p:ph type="title"/>
          </p:nvPr>
        </p:nvSpPr>
        <p:spPr/>
        <p:txBody>
          <a:bodyPr/>
          <a:lstStyle/>
          <a:p>
            <a:r>
              <a:rPr lang="en-US" dirty="0"/>
              <a:t>3.2 Deliberate Contamination of Food </a:t>
            </a:r>
          </a:p>
        </p:txBody>
      </p:sp>
      <p:sp>
        <p:nvSpPr>
          <p:cNvPr id="4" name="Content Placeholder 3">
            <a:extLst>
              <a:ext uri="{FF2B5EF4-FFF2-40B4-BE49-F238E27FC236}">
                <a16:creationId xmlns:a16="http://schemas.microsoft.com/office/drawing/2014/main" id="{57E26AF4-DC62-4615-8D36-C3FF342281AF}"/>
              </a:ext>
            </a:extLst>
          </p:cNvPr>
          <p:cNvSpPr>
            <a:spLocks noGrp="1"/>
          </p:cNvSpPr>
          <p:nvPr>
            <p:ph sz="half" idx="1"/>
          </p:nvPr>
        </p:nvSpPr>
        <p:spPr/>
        <p:txBody>
          <a:bodyPr vert="horz" lIns="457200" tIns="45720" rIns="457200" bIns="45720" rtlCol="0" anchor="t">
            <a:normAutofit/>
          </a:bodyPr>
          <a:lstStyle/>
          <a:p>
            <a:r>
              <a:rPr lang="en-US" dirty="0"/>
              <a:t>A </a:t>
            </a:r>
            <a:r>
              <a:rPr lang="en-US" dirty="0">
                <a:solidFill>
                  <a:schemeClr val="bg2"/>
                </a:solidFill>
              </a:rPr>
              <a:t>food defense program </a:t>
            </a:r>
            <a:r>
              <a:rPr lang="en-US" dirty="0"/>
              <a:t>protects food by making it as difficult as possible for someone to tamper with it. </a:t>
            </a:r>
          </a:p>
          <a:p>
            <a:pPr marL="457200" indent="-457200">
              <a:buFont typeface="Arial" panose="020B0604020202020204" pitchFamily="34" charset="0"/>
              <a:buChar char="•"/>
            </a:pPr>
            <a:r>
              <a:rPr lang="en-US" b="0" dirty="0"/>
              <a:t>FDA’s A.L.E.R.T. food defense tool </a:t>
            </a:r>
            <a:endParaRPr lang="en-US" b="0" dirty="0">
              <a:cs typeface="Arial"/>
            </a:endParaRPr>
          </a:p>
        </p:txBody>
      </p:sp>
      <p:sp>
        <p:nvSpPr>
          <p:cNvPr id="5" name="Slide Number Placeholder 4">
            <a:extLst>
              <a:ext uri="{FF2B5EF4-FFF2-40B4-BE49-F238E27FC236}">
                <a16:creationId xmlns:a16="http://schemas.microsoft.com/office/drawing/2014/main" id="{7F7F26CE-9099-46CE-BDEB-06AA7895FBC2}"/>
              </a:ext>
            </a:extLst>
          </p:cNvPr>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378262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Food Allergens </a:t>
            </a:r>
          </a:p>
        </p:txBody>
      </p:sp>
      <p:sp>
        <p:nvSpPr>
          <p:cNvPr id="3" name="Content Placeholder 2"/>
          <p:cNvSpPr>
            <a:spLocks noGrp="1"/>
          </p:cNvSpPr>
          <p:nvPr>
            <p:ph sz="half" idx="1"/>
          </p:nvPr>
        </p:nvSpPr>
        <p:spPr>
          <a:xfrm>
            <a:off x="612648" y="1554480"/>
            <a:ext cx="7306234" cy="4695400"/>
          </a:xfrm>
        </p:spPr>
        <p:txBody>
          <a:bodyPr>
            <a:normAutofit fontScale="25000" lnSpcReduction="20000"/>
          </a:bodyPr>
          <a:lstStyle/>
          <a:p>
            <a:pPr marL="0" indent="0" eaLnBrk="1" hangingPunct="1">
              <a:lnSpc>
                <a:spcPct val="120000"/>
              </a:lnSpc>
              <a:spcBef>
                <a:spcPts val="1800"/>
              </a:spcBef>
              <a:buFont typeface="Wingdings" pitchFamily="2" charset="2"/>
              <a:buNone/>
              <a:defRPr/>
            </a:pPr>
            <a:r>
              <a:rPr lang="en-US" sz="10400" dirty="0">
                <a:ea typeface="+mn-ea"/>
                <a:cs typeface="+mn-cs"/>
              </a:rPr>
              <a:t>A food allergen is a </a:t>
            </a:r>
            <a:r>
              <a:rPr lang="en-US" sz="10400" dirty="0"/>
              <a:t>protein in a food to which some people are sensitive. </a:t>
            </a:r>
          </a:p>
          <a:p>
            <a:pPr eaLnBrk="1" hangingPunct="1">
              <a:lnSpc>
                <a:spcPct val="120000"/>
              </a:lnSpc>
              <a:spcBef>
                <a:spcPts val="1800"/>
              </a:spcBef>
              <a:defRPr/>
            </a:pPr>
            <a:r>
              <a:rPr lang="en-US" sz="10400" b="0" dirty="0"/>
              <a:t>An </a:t>
            </a:r>
            <a:r>
              <a:rPr lang="en-US" sz="10400" b="0" dirty="0">
                <a:solidFill>
                  <a:schemeClr val="bg2"/>
                </a:solidFill>
              </a:rPr>
              <a:t>allergic reaction </a:t>
            </a:r>
            <a:r>
              <a:rPr lang="en-US" sz="10400" b="0" dirty="0"/>
              <a:t>is when the immune system mistakenly considers the allergen to be harmful and attacks the food protein. </a:t>
            </a:r>
          </a:p>
          <a:p>
            <a:pPr eaLnBrk="1" hangingPunct="1">
              <a:spcBef>
                <a:spcPts val="1800"/>
              </a:spcBef>
              <a:defRPr/>
            </a:pPr>
            <a:r>
              <a:rPr lang="en-US" sz="10400" dirty="0"/>
              <a:t>Symptoms </a:t>
            </a:r>
            <a:r>
              <a:rPr lang="en-US" sz="10400" dirty="0">
                <a:ea typeface="+mn-ea"/>
                <a:cs typeface="+mn-cs"/>
              </a:rPr>
              <a:t>include:</a:t>
            </a:r>
          </a:p>
          <a:p>
            <a:pPr marL="342900" lvl="1" indent="-342900">
              <a:lnSpc>
                <a:spcPct val="100000"/>
              </a:lnSpc>
              <a:spcBef>
                <a:spcPts val="1800"/>
              </a:spcBef>
              <a:defRPr/>
            </a:pPr>
            <a:r>
              <a:rPr lang="en-US" sz="9600" dirty="0">
                <a:solidFill>
                  <a:schemeClr val="tx2"/>
                </a:solidFill>
              </a:rPr>
              <a:t>Nausea</a:t>
            </a:r>
          </a:p>
          <a:p>
            <a:pPr marL="342900" lvl="1" indent="-342900">
              <a:lnSpc>
                <a:spcPct val="100000"/>
              </a:lnSpc>
              <a:spcBef>
                <a:spcPts val="1800"/>
              </a:spcBef>
              <a:defRPr/>
            </a:pPr>
            <a:r>
              <a:rPr lang="en-US" sz="9600" dirty="0">
                <a:solidFill>
                  <a:schemeClr val="tx2"/>
                </a:solidFill>
              </a:rPr>
              <a:t>Wheezing or shortness of breath</a:t>
            </a:r>
          </a:p>
          <a:p>
            <a:pPr marL="342900" lvl="1" indent="-342900">
              <a:lnSpc>
                <a:spcPct val="100000"/>
              </a:lnSpc>
              <a:spcBef>
                <a:spcPts val="1800"/>
              </a:spcBef>
              <a:defRPr/>
            </a:pPr>
            <a:r>
              <a:rPr lang="en-US" sz="9600" dirty="0">
                <a:solidFill>
                  <a:schemeClr val="tx2"/>
                </a:solidFill>
              </a:rPr>
              <a:t>Hives or itchy rashes</a:t>
            </a:r>
            <a:endParaRPr lang="en-US" dirty="0"/>
          </a:p>
          <a:p>
            <a:endParaRPr lang="en-US" b="0" dirty="0"/>
          </a:p>
        </p:txBody>
      </p:sp>
      <p:pic>
        <p:nvPicPr>
          <p:cNvPr id="7" name="Picture Placeholder 6" descr="A close-up of hives on a person's skin ">
            <a:extLst>
              <a:ext uri="{FF2B5EF4-FFF2-40B4-BE49-F238E27FC236}">
                <a16:creationId xmlns:a16="http://schemas.microsoft.com/office/drawing/2014/main" id="{46C1B3B0-CEDB-4B84-B45C-11978121BA6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29" r="25229"/>
          <a:stretch>
            <a:fillRect/>
          </a:stretch>
        </p:blipFill>
        <p:spPr/>
      </p:pic>
      <p:sp>
        <p:nvSpPr>
          <p:cNvPr id="4" name="Slide Number Placeholder 3"/>
          <p:cNvSpPr>
            <a:spLocks noGrp="1"/>
          </p:cNvSpPr>
          <p:nvPr>
            <p:ph type="sldNum" sz="quarter" idx="4"/>
          </p:nvPr>
        </p:nvSpPr>
        <p:spPr/>
        <p:txBody>
          <a:bodyPr/>
          <a:lstStyle/>
          <a:p>
            <a:fld id="{BF568A59-ACA4-4C70-9252-AAB755DA2F6B}" type="slidenum">
              <a:rPr lang="en-US" smtClean="0"/>
              <a:pPr/>
              <a:t>8</a:t>
            </a:fld>
            <a:endParaRPr lang="en-US" dirty="0"/>
          </a:p>
        </p:txBody>
      </p:sp>
    </p:spTree>
    <p:extLst>
      <p:ext uri="{BB962C8B-B14F-4D97-AF65-F5344CB8AC3E}">
        <p14:creationId xmlns:p14="http://schemas.microsoft.com/office/powerpoint/2010/main" val="149839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 Allergens: The Big Nine</a:t>
            </a:r>
          </a:p>
        </p:txBody>
      </p:sp>
      <p:sp>
        <p:nvSpPr>
          <p:cNvPr id="4" name="Content Placeholder 3"/>
          <p:cNvSpPr>
            <a:spLocks noGrp="1"/>
          </p:cNvSpPr>
          <p:nvPr>
            <p:ph sz="half" idx="1"/>
          </p:nvPr>
        </p:nvSpPr>
        <p:spPr/>
        <p:txBody>
          <a:bodyPr>
            <a:normAutofit lnSpcReduction="10000"/>
          </a:bodyPr>
          <a:lstStyle/>
          <a:p>
            <a:pPr marL="457200" lvl="1" indent="-457200">
              <a:lnSpc>
                <a:spcPct val="100000"/>
              </a:lnSpc>
              <a:spcBef>
                <a:spcPts val="900"/>
              </a:spcBef>
              <a:buFont typeface="+mj-lt"/>
              <a:buAutoNum type="arabicPeriod"/>
              <a:defRPr/>
            </a:pPr>
            <a:r>
              <a:rPr lang="en-US" sz="2600" b="1" dirty="0"/>
              <a:t>Milk</a:t>
            </a:r>
          </a:p>
          <a:p>
            <a:pPr marL="457200" lvl="1" indent="-457200">
              <a:lnSpc>
                <a:spcPct val="100000"/>
              </a:lnSpc>
              <a:spcBef>
                <a:spcPts val="900"/>
              </a:spcBef>
              <a:buFont typeface="+mj-lt"/>
              <a:buAutoNum type="arabicPeriod"/>
              <a:defRPr/>
            </a:pPr>
            <a:r>
              <a:rPr lang="en-US" sz="2600" b="1" dirty="0"/>
              <a:t>Soy</a:t>
            </a:r>
          </a:p>
          <a:p>
            <a:pPr marL="457200" lvl="1" indent="-457200">
              <a:lnSpc>
                <a:spcPct val="100000"/>
              </a:lnSpc>
              <a:spcBef>
                <a:spcPts val="900"/>
              </a:spcBef>
              <a:buFont typeface="+mj-lt"/>
              <a:buAutoNum type="arabicPeriod"/>
              <a:defRPr/>
            </a:pPr>
            <a:r>
              <a:rPr lang="en-US" sz="2600" b="1" dirty="0"/>
              <a:t>Eggs</a:t>
            </a:r>
          </a:p>
          <a:p>
            <a:pPr marL="457200" lvl="1" indent="-457200">
              <a:lnSpc>
                <a:spcPct val="100000"/>
              </a:lnSpc>
              <a:spcBef>
                <a:spcPts val="900"/>
              </a:spcBef>
              <a:buFont typeface="+mj-lt"/>
              <a:buAutoNum type="arabicPeriod"/>
              <a:defRPr/>
            </a:pPr>
            <a:r>
              <a:rPr lang="en-US" sz="2600" b="1" dirty="0"/>
              <a:t>Wheat</a:t>
            </a:r>
          </a:p>
          <a:p>
            <a:pPr marL="457200" lvl="1" indent="-457200">
              <a:lnSpc>
                <a:spcPct val="100000"/>
              </a:lnSpc>
              <a:spcBef>
                <a:spcPts val="900"/>
              </a:spcBef>
              <a:buFont typeface="+mj-lt"/>
              <a:buAutoNum type="arabicPeriod"/>
              <a:defRPr/>
            </a:pPr>
            <a:r>
              <a:rPr lang="en-US" sz="2600" b="1" i="0" dirty="0">
                <a:effectLst/>
              </a:rPr>
              <a:t>Fish (ex: bass, flounder, and cod) </a:t>
            </a:r>
          </a:p>
          <a:p>
            <a:pPr marL="457200" lvl="1" indent="-457200">
              <a:lnSpc>
                <a:spcPct val="100000"/>
              </a:lnSpc>
              <a:spcBef>
                <a:spcPts val="900"/>
              </a:spcBef>
              <a:buFont typeface="+mj-lt"/>
              <a:buAutoNum type="arabicPeriod"/>
              <a:defRPr/>
            </a:pPr>
            <a:r>
              <a:rPr lang="en-US" sz="2600" b="1" i="0" dirty="0">
                <a:effectLst/>
              </a:rPr>
              <a:t>Crustacean shellfish</a:t>
            </a:r>
          </a:p>
          <a:p>
            <a:pPr marL="457200" lvl="1" indent="-457200">
              <a:lnSpc>
                <a:spcPct val="100000"/>
              </a:lnSpc>
              <a:spcBef>
                <a:spcPts val="900"/>
              </a:spcBef>
              <a:buFont typeface="+mj-lt"/>
              <a:buAutoNum type="arabicPeriod"/>
              <a:defRPr/>
            </a:pPr>
            <a:r>
              <a:rPr lang="en-US" sz="2600" b="1" i="0" dirty="0">
                <a:effectLst/>
              </a:rPr>
              <a:t>Peanuts</a:t>
            </a:r>
          </a:p>
          <a:p>
            <a:pPr marL="457200" lvl="1" indent="-457200">
              <a:lnSpc>
                <a:spcPct val="100000"/>
              </a:lnSpc>
              <a:spcBef>
                <a:spcPts val="900"/>
              </a:spcBef>
              <a:buFont typeface="+mj-lt"/>
              <a:buAutoNum type="arabicPeriod"/>
              <a:defRPr/>
            </a:pPr>
            <a:r>
              <a:rPr lang="en-US" sz="2600" b="1" i="0" dirty="0">
                <a:effectLst/>
              </a:rPr>
              <a:t>Tree nuts (ex: walnuts and pecans) </a:t>
            </a:r>
          </a:p>
          <a:p>
            <a:pPr marL="457200" lvl="1" indent="-457200">
              <a:lnSpc>
                <a:spcPct val="100000"/>
              </a:lnSpc>
              <a:spcBef>
                <a:spcPts val="900"/>
              </a:spcBef>
              <a:buFont typeface="+mj-lt"/>
              <a:buAutoNum type="arabicPeriod"/>
              <a:defRPr/>
            </a:pPr>
            <a:r>
              <a:rPr lang="en-US" sz="2600" b="1" i="0" dirty="0">
                <a:effectLst/>
              </a:rPr>
              <a:t>Sesame </a:t>
            </a:r>
          </a:p>
          <a:p>
            <a:pPr marL="0" lvl="1" indent="0">
              <a:lnSpc>
                <a:spcPct val="100000"/>
              </a:lnSpc>
              <a:spcBef>
                <a:spcPts val="900"/>
              </a:spcBef>
              <a:buNone/>
              <a:defRPr/>
            </a:pPr>
            <a:endParaRPr lang="en-US" b="1" i="0" dirty="0">
              <a:effectLst/>
              <a:latin typeface="Arial" panose="020B0604020202020204" pitchFamily="34" charset="0"/>
            </a:endParaRPr>
          </a:p>
        </p:txBody>
      </p:sp>
      <p:pic>
        <p:nvPicPr>
          <p:cNvPr id="11" name="Picture Placeholder 10" descr="A block of fresh tofu and a pile of edamame">
            <a:extLst>
              <a:ext uri="{FF2B5EF4-FFF2-40B4-BE49-F238E27FC236}">
                <a16:creationId xmlns:a16="http://schemas.microsoft.com/office/drawing/2014/main" id="{0D37D6BE-6419-4CDD-BE93-E55DC7DF823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63" b="7763"/>
          <a:stretch>
            <a:fillRect/>
          </a:stretch>
        </p:blipFill>
        <p:spPr/>
      </p:pic>
      <p:pic>
        <p:nvPicPr>
          <p:cNvPr id="13" name="Picture Placeholder 12" descr="A cooked crab, lobster, and shrimp">
            <a:extLst>
              <a:ext uri="{FF2B5EF4-FFF2-40B4-BE49-F238E27FC236}">
                <a16:creationId xmlns:a16="http://schemas.microsoft.com/office/drawing/2014/main" id="{006818C8-5994-434E-AC58-2C3379E9764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763" b="7763"/>
          <a:stretch>
            <a:fillRect/>
          </a:stretch>
        </p:blipFill>
        <p:spPr/>
      </p:pic>
      <p:sp>
        <p:nvSpPr>
          <p:cNvPr id="6" name="Slide Number Placeholder 5"/>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570175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otx" id="{FBCFE6BD-3E01-40BA-B4DB-1B6F1BA2244B}" vid="{635EFAEE-ADD9-479F-BC3C-10D3218722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CE456B-60B3-4065-8B18-701303040695}">
  <ds:schemaRefs>
    <ds:schemaRef ds:uri="http://schemas.microsoft.com/office/2006/metadata/properties"/>
    <ds:schemaRef ds:uri="http://purl.org/dc/terms/"/>
    <ds:schemaRef ds:uri="d9905d2b-a45b-4f19-8572-4568a650575a"/>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70ae7cf-2779-4335-b55d-ddf3266fd9bb"/>
    <ds:schemaRef ds:uri="http://purl.org/dc/elements/1.1/"/>
    <ds:schemaRef ds:uri="0699a2d1-f722-4bc9-b681-3096a3e6fb5d"/>
    <ds:schemaRef ds:uri="39a14e40-c4a8-44a4-a127-e20d0e40849e"/>
    <ds:schemaRef ds:uri="025a8e30-16c8-46cc-8130-1c05399c7bac"/>
    <ds:schemaRef ds:uri="f94cd8c1-9eae-40b3-ad76-514c920d55f5"/>
  </ds:schemaRefs>
</ds:datastoreItem>
</file>

<file path=customXml/itemProps2.xml><?xml version="1.0" encoding="utf-8"?>
<ds:datastoreItem xmlns:ds="http://schemas.openxmlformats.org/officeDocument/2006/customXml" ds:itemID="{9A9C00A1-CC7E-4BED-88A5-6119C6F36455}">
  <ds:schemaRefs>
    <ds:schemaRef ds:uri="http://schemas.microsoft.com/sharepoint/v3/contenttype/forms"/>
  </ds:schemaRefs>
</ds:datastoreItem>
</file>

<file path=customXml/itemProps3.xml><?xml version="1.0" encoding="utf-8"?>
<ds:datastoreItem xmlns:ds="http://schemas.openxmlformats.org/officeDocument/2006/customXml" ds:itemID="{DEA37FAB-FB40-42AF-8E7A-401592DF146F}"/>
</file>

<file path=docProps/app.xml><?xml version="1.0" encoding="utf-8"?>
<Properties xmlns="http://schemas.openxmlformats.org/officeDocument/2006/extended-properties" xmlns:vt="http://schemas.openxmlformats.org/officeDocument/2006/docPropsVTypes">
  <Template>Office Theme</Template>
  <TotalTime>44</TotalTime>
  <Words>1406</Words>
  <Application>Microsoft Office PowerPoint</Application>
  <PresentationFormat>Widescreen</PresentationFormat>
  <Paragraphs>176</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Mincho</vt:lpstr>
      <vt:lpstr>Arial</vt:lpstr>
      <vt:lpstr>Calibri</vt:lpstr>
      <vt:lpstr>Symbol</vt:lpstr>
      <vt:lpstr>Times New Roman</vt:lpstr>
      <vt:lpstr>Wingdings</vt:lpstr>
      <vt:lpstr>Office Theme</vt:lpstr>
      <vt:lpstr>3</vt:lpstr>
      <vt:lpstr>Learning Objectives </vt:lpstr>
      <vt:lpstr>3.1 Physical Contaminants </vt:lpstr>
      <vt:lpstr>Physical Contaminants </vt:lpstr>
      <vt:lpstr>Chemical Contaminants </vt:lpstr>
      <vt:lpstr>Chemical Contaminants Continued   </vt:lpstr>
      <vt:lpstr>3.2 Deliberate Contamination of Food </vt:lpstr>
      <vt:lpstr>3.3 Food Allergens </vt:lpstr>
      <vt:lpstr>Common Food Allergens: The Big Nine</vt:lpstr>
      <vt:lpstr>Preventing Allergic Reactions: Service  </vt:lpstr>
      <vt:lpstr>Preventing Allergic Reactions: Kitchen  </vt:lpstr>
      <vt:lpstr>Preventing Allergic Reactions </vt:lpstr>
      <vt:lpstr>Discussion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Julia Norma McKenna</dc:creator>
  <cp:lastModifiedBy>Matthew Haas</cp:lastModifiedBy>
  <cp:revision>2</cp:revision>
  <dcterms:created xsi:type="dcterms:W3CDTF">2022-01-13T19:36:04Z</dcterms:created>
  <dcterms:modified xsi:type="dcterms:W3CDTF">2023-07-27T20:12:50Z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ArticulateGUID">
    <vt:lpwstr>8259FDCF-F857-4FDC-8FE9-28F0F3975B64</vt:lpwstr>
  </property>
  <property fmtid="{D5CDD505-2E9C-101B-9397-08002B2CF9AE}" pid="11" name="ArticulatePath">
    <vt:lpwstr>https://nra-my.sharepoint.com/personal/tschlender_restaurant_org/Documents/ServSafe2022_Update_in_2023/Coursebook/PPTs/Coursebook_8E-Ch03_Powerpoint</vt:lpwstr>
  </property>
</Properties>
</file>