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9" r:id="rId5"/>
    <p:sldId id="270" r:id="rId6"/>
    <p:sldId id="258" r:id="rId7"/>
    <p:sldId id="273" r:id="rId8"/>
    <p:sldId id="277" r:id="rId9"/>
    <p:sldId id="279" r:id="rId10"/>
    <p:sldId id="281" r:id="rId11"/>
    <p:sldId id="282" r:id="rId12"/>
    <p:sldId id="278" r:id="rId13"/>
    <p:sldId id="288" r:id="rId14"/>
    <p:sldId id="286" r:id="rId15"/>
    <p:sldId id="289" r:id="rId16"/>
    <p:sldId id="259" r:id="rId17"/>
    <p:sldId id="265" r:id="rId18"/>
    <p:sldId id="287" r:id="rId19"/>
    <p:sldId id="274" r:id="rId20"/>
    <p:sldId id="27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4B40F-3A77-BE79-CDB9-EF127E4C0F66}" name="Alyssa Beer" initials="AB" userId="S::abeer@restaurant.org::70d1b027-2e30-4425-a264-75cdd89f79d9" providerId="AD"/>
  <p188:author id="{F51019E4-1678-D151-20AD-C9A3492C1DF1}" name="Julia Norma McKenna" initials="JNM" userId="S::mckenna9@uwm.edu::44715e86-cb5a-45b2-9cd7-b549a0dab8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6" autoAdjust="0"/>
    <p:restoredTop sz="85987" autoAdjust="0"/>
  </p:normalViewPr>
  <p:slideViewPr>
    <p:cSldViewPr snapToGrid="0">
      <p:cViewPr varScale="1">
        <p:scale>
          <a:sx n="79" d="100"/>
          <a:sy n="79" d="100"/>
        </p:scale>
        <p:origin x="696" y="90"/>
      </p:cViewPr>
      <p:guideLst/>
    </p:cSldViewPr>
  </p:slideViewPr>
  <p:outlineViewPr>
    <p:cViewPr>
      <p:scale>
        <a:sx n="33" d="100"/>
        <a:sy n="33" d="100"/>
      </p:scale>
      <p:origin x="0" y="-12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Schlender" userId="64f9bbbf-2722-4773-a1f1-fce13cc478f1" providerId="ADAL" clId="{7A86F2A6-33A8-479E-9DB5-26EC0406B85C}"/>
    <pc:docChg chg="custSel modSld replTag">
      <pc:chgData name="Todd Schlender" userId="64f9bbbf-2722-4773-a1f1-fce13cc478f1" providerId="ADAL" clId="{7A86F2A6-33A8-479E-9DB5-26EC0406B85C}" dt="2023-07-07T15:05:36.973" v="5"/>
      <pc:docMkLst>
        <pc:docMk/>
      </pc:docMkLst>
      <pc:sldChg chg="replTag delTag modNotesTx">
        <pc:chgData name="Todd Schlender" userId="64f9bbbf-2722-4773-a1f1-fce13cc478f1" providerId="ADAL" clId="{7A86F2A6-33A8-479E-9DB5-26EC0406B85C}" dt="2023-07-07T15:05:36.973" v="5"/>
        <pc:sldMkLst>
          <pc:docMk/>
          <pc:sldMk cId="1885755929" sldId="270"/>
        </pc:sldMkLst>
      </pc:sldChg>
    </pc:docChg>
  </pc:docChgLst>
  <pc:docChgLst>
    <pc:chgData name="Matthew Haas" userId="S::mhaas@restaurant.org::700aa1c5-fa11-4911-b2cc-ea30f7499a80" providerId="AD" clId="Web-{75D7CBBC-43A8-5F06-F28A-387A52B22BD3}"/>
    <pc:docChg chg="modSld">
      <pc:chgData name="Matthew Haas" userId="S::mhaas@restaurant.org::700aa1c5-fa11-4911-b2cc-ea30f7499a80" providerId="AD" clId="Web-{75D7CBBC-43A8-5F06-F28A-387A52B22BD3}" dt="2022-02-25T20:54:52.227" v="0"/>
      <pc:docMkLst>
        <pc:docMk/>
      </pc:docMkLst>
      <pc:sldChg chg="modSp">
        <pc:chgData name="Matthew Haas" userId="S::mhaas@restaurant.org::700aa1c5-fa11-4911-b2cc-ea30f7499a80" providerId="AD" clId="Web-{75D7CBBC-43A8-5F06-F28A-387A52B22BD3}" dt="2022-02-25T20:54:52.227" v="0"/>
        <pc:sldMkLst>
          <pc:docMk/>
          <pc:sldMk cId="3919065111" sldId="269"/>
        </pc:sldMkLst>
        <pc:picChg chg="mod">
          <ac:chgData name="Matthew Haas" userId="S::mhaas@restaurant.org::700aa1c5-fa11-4911-b2cc-ea30f7499a80" providerId="AD" clId="Web-{75D7CBBC-43A8-5F06-F28A-387A52B22BD3}" dt="2022-02-25T20:54:52.227" v="0"/>
          <ac:picMkLst>
            <pc:docMk/>
            <pc:sldMk cId="3919065111" sldId="269"/>
            <ac:picMk id="3" creationId="{2CE7AE00-6490-47F9-BA1E-DA8EB8C97E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r>
              <a:rPr lang="en-US" dirty="0"/>
              <a:t>Please review the </a:t>
            </a:r>
            <a:r>
              <a:rPr lang="en-US" i="1" dirty="0"/>
              <a:t>Coursebook Instructor Change Document </a:t>
            </a:r>
            <a:r>
              <a:rPr lang="en-US" dirty="0"/>
              <a:t>for important information on 2022 FDA Food Code changes related to this chapter. </a:t>
            </a:r>
            <a:r>
              <a:rPr lang="en-US"/>
              <a:t>More information can be found at www.ServSafe.com/Academic</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2</a:t>
            </a:fld>
            <a:endParaRPr lang="en-US"/>
          </a:p>
        </p:txBody>
      </p:sp>
    </p:spTree>
    <p:extLst>
      <p:ext uri="{BB962C8B-B14F-4D97-AF65-F5344CB8AC3E}">
        <p14:creationId xmlns:p14="http://schemas.microsoft.com/office/powerpoint/2010/main" val="294451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211651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31214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188955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r>
              <a:rPr lang="en-US" dirty="0"/>
              <a:t>Pictures (from top left) 1. Hair restraints 2. Clean clothing 3. Aprons 4. Jewelry </a:t>
            </a:r>
          </a:p>
          <a:p>
            <a:r>
              <a:rPr lang="en-US" b="1" dirty="0"/>
              <a:t>Activity: </a:t>
            </a:r>
            <a:r>
              <a:rPr lang="en-US" dirty="0"/>
              <a:t>Food Safety Anti-Vision Board </a:t>
            </a:r>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112163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3837441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r>
              <a:rPr lang="en-US" b="1" dirty="0"/>
              <a:t>Knowledge Check </a:t>
            </a:r>
          </a:p>
          <a:p>
            <a:pPr marL="228600" indent="-228600">
              <a:buAutoNum type="arabicPeriod"/>
            </a:pPr>
            <a:r>
              <a:rPr lang="en-US" b="0" i="0" dirty="0">
                <a:effectLst/>
                <a:latin typeface="Arial" panose="020B0604020202020204" pitchFamily="34" charset="0"/>
              </a:rPr>
              <a:t>What are the steps for proper handwashing?</a:t>
            </a:r>
          </a:p>
          <a:p>
            <a:pPr marL="228600" indent="-228600">
              <a:buAutoNum type="arabicPeriod"/>
            </a:pPr>
            <a:r>
              <a:rPr lang="en-US" b="0" i="0" dirty="0">
                <a:effectLst/>
                <a:latin typeface="Arial" panose="020B0604020202020204" pitchFamily="34" charset="0"/>
              </a:rPr>
              <a:t>A prep cook at a restaurant located in a shopping mall has a sore throat with a fever. What action must the manager take?</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84468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Answers</a:t>
            </a:r>
          </a:p>
          <a:p>
            <a:pPr algn="l" rtl="0" fontAlgn="base"/>
            <a:r>
              <a:rPr lang="en-US" sz="1800" b="1" i="0" dirty="0">
                <a:solidFill>
                  <a:srgbClr val="000000"/>
                </a:solidFill>
                <a:effectLst/>
                <a:latin typeface="Calibri" panose="020F0502020204030204" pitchFamily="34" charset="0"/>
              </a:rPr>
              <a:t>1. What are some basic work-attire requirements</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for staff?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Staff must meet the following work attire requirements: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Wear a clean hat or other hair restraint.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Wear clean clothing daily.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Remove aprons when leaving food-preparation areas.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Remove jewelry from hands and arms before preparing food or when working around prep areas.  </a:t>
            </a:r>
            <a:endParaRPr lang="en-US" sz="1800" b="0" i="0" dirty="0">
              <a:solidFill>
                <a:srgbClr val="000000"/>
              </a:solidFill>
              <a:effectLst/>
              <a:latin typeface="verdana" panose="020B0604030504040204" pitchFamily="34" charset="0"/>
            </a:endParaRPr>
          </a:p>
          <a:p>
            <a:pPr algn="l" rtl="0" fontAlgn="base"/>
            <a:r>
              <a:rPr lang="en-US" sz="1800" b="1" i="0" dirty="0">
                <a:solidFill>
                  <a:srgbClr val="000000"/>
                </a:solidFill>
                <a:effectLst/>
                <a:latin typeface="Calibri" panose="020F0502020204030204" pitchFamily="34" charset="0"/>
              </a:rPr>
              <a:t>2. What personal behaviors can contaminate food?  </a:t>
            </a:r>
            <a:endParaRPr lang="en-US" sz="1200" b="1" i="0" dirty="0">
              <a:solidFill>
                <a:srgbClr val="000000"/>
              </a:solidFill>
              <a:effectLst/>
              <a:latin typeface="verdana" panose="020B0604030504040204" pitchFamily="34" charset="0"/>
            </a:endParaRPr>
          </a:p>
          <a:p>
            <a:pPr algn="l" rtl="0" fontAlgn="base"/>
            <a:r>
              <a:rPr lang="en-US" sz="1800" b="0" i="0" dirty="0">
                <a:solidFill>
                  <a:srgbClr val="000000"/>
                </a:solidFill>
                <a:effectLst/>
                <a:latin typeface="Calibri" panose="020F0502020204030204" pitchFamily="34" charset="0"/>
              </a:rPr>
              <a:t>The following personal behaviors can contaminate food:  </a:t>
            </a:r>
            <a:endParaRPr lang="en-US"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Wiping or touching the nose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Rubbing an ear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Scratching the scalp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Touching a pimple or an infected wound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Running fingers through the hair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None/>
            </a:pPr>
            <a:r>
              <a:rPr lang="en-US" sz="1800" b="1" i="0" dirty="0">
                <a:solidFill>
                  <a:srgbClr val="000000"/>
                </a:solidFill>
                <a:effectLst/>
                <a:latin typeface="verdana" panose="020B0604030504040204" pitchFamily="34" charset="0"/>
              </a:rPr>
              <a:t>3.</a:t>
            </a:r>
            <a:r>
              <a:rPr lang="en-US" sz="1800" b="1" i="0" dirty="0">
                <a:solidFill>
                  <a:srgbClr val="000000"/>
                </a:solidFill>
                <a:effectLst/>
                <a:latin typeface="Calibri" panose="020F0502020204030204" pitchFamily="34" charset="0"/>
              </a:rPr>
              <a:t> What are some basic guidelines for hand care?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following are some basic guidelines for hand care: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fingernails short, clean, and filed.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Do not wear false fingernails.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Do not wear nail polish.</a:t>
            </a:r>
          </a:p>
          <a:p>
            <a:pPr algn="l" rtl="0" fontAlgn="base"/>
            <a:r>
              <a:rPr lang="en-US" sz="1800" b="1" i="0" dirty="0">
                <a:solidFill>
                  <a:srgbClr val="000000"/>
                </a:solidFill>
                <a:effectLst/>
                <a:latin typeface="Calibri" panose="020F0502020204030204" pitchFamily="34" charset="0"/>
              </a:rPr>
              <a:t>4. What procedures must food handlers follow when</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using gloves?  </a:t>
            </a:r>
            <a:endParaRPr lang="en-US" sz="28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Food handlers must follow these procedures when wearing gloves to handle food: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Wash hands before putting on gloves when starting a new task.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Choose the correct glove size.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Hold gloves by the edge when putting them on. Avoid touching the glove as much as possible.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Check gloves for rips and tears after they have been put on.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Never blow into gloves.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Never roll gloves to make them easier to put on.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Never wash and reuse gloves.  </a:t>
            </a:r>
          </a:p>
          <a:p>
            <a:pPr algn="l" rtl="0" fontAlgn="base"/>
            <a:r>
              <a:rPr lang="en-US" sz="1800" b="1" i="0" dirty="0">
                <a:solidFill>
                  <a:srgbClr val="000000"/>
                </a:solidFill>
                <a:effectLst/>
                <a:latin typeface="Calibri" panose="020F0502020204030204" pitchFamily="34" charset="0"/>
              </a:rPr>
              <a:t>5. What staff health problems pose a possible threat to</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food safety? What are the appropriate actions that</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should be taken?  </a:t>
            </a:r>
            <a:endParaRPr lang="en-US" sz="28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These staff health problems pose a possible threat to food safety: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Infected wound or boil that is not properly covered. Restrict the food handler from working with exposed food, utensils, and equipment.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Sore throat with fever. Restrict the food handler from working with exposed food, utensils, and equipment. Exclude the food handler from the operation if you primarily serve a high-risk population.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Persistent sneezing, coughing, or a runny nose that causes discharge from the eyes, nose, or mouth</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Calibri" panose="020F0502020204030204" pitchFamily="34" charset="0"/>
              </a:rPr>
              <a:t>Restrict the food handler from working with exposed food, utensils, and equipment</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MS Mincho" panose="02020609040205080304" pitchFamily="49" charset="-128"/>
                <a:ea typeface="MS Mincho" panose="02020609040205080304" pitchFamily="49" charset="-128"/>
              </a:rPr>
              <a:t>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Vomiting, diarrhea, or jaundice from an infectious condition. Exclude the food handler from the operation. Food handlers who vomit or have diarrhea cannot return to work unless they have had no symptoms for at least 24 hours or have a written release from a medical practitioner. Food handlers with jaundice must be reported to the regulatory authority. Food handlers who have had jaundice for seven days or less must be excluded from the operation. They cannot return to work unless they have a written release from a medical practitioner and approval from the regulatory authority.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 foodborne illness caused by one of these pathogens and symptoms of diarrhea or vomiting: Norovirus; </a:t>
            </a:r>
            <a:r>
              <a:rPr lang="en-US" sz="1800" b="0" i="1" dirty="0">
                <a:solidFill>
                  <a:srgbClr val="000000"/>
                </a:solidFill>
                <a:effectLst/>
                <a:latin typeface="Calibri" panose="020F0502020204030204" pitchFamily="34" charset="0"/>
              </a:rPr>
              <a:t>Shigella</a:t>
            </a:r>
            <a:r>
              <a:rPr lang="en-US" sz="1800" b="0" i="0" dirty="0">
                <a:solidFill>
                  <a:srgbClr val="000000"/>
                </a:solidFill>
                <a:effectLst/>
                <a:latin typeface="Calibri" panose="020F0502020204030204" pitchFamily="34" charset="0"/>
              </a:rPr>
              <a:t> spp.; nontyphoidal </a:t>
            </a:r>
            <a:r>
              <a:rPr lang="en-US" sz="1800" b="0" i="1" dirty="0">
                <a:solidFill>
                  <a:srgbClr val="000000"/>
                </a:solidFill>
                <a:effectLst/>
                <a:latin typeface="Calibri" panose="020F0502020204030204" pitchFamily="34" charset="0"/>
              </a:rPr>
              <a:t>Salmonella</a:t>
            </a:r>
            <a:r>
              <a:rPr lang="en-US" sz="1800" b="0" i="0" dirty="0">
                <a:solidFill>
                  <a:srgbClr val="000000"/>
                </a:solidFill>
                <a:effectLst/>
                <a:latin typeface="Calibri" panose="020F0502020204030204" pitchFamily="34" charset="0"/>
              </a:rPr>
              <a:t>; or Shiga toxin-producing </a:t>
            </a:r>
            <a:r>
              <a:rPr lang="en-US" sz="1800" b="0" i="1" dirty="0">
                <a:solidFill>
                  <a:srgbClr val="000000"/>
                </a:solidFill>
                <a:effectLst/>
                <a:latin typeface="Calibri" panose="020F0502020204030204" pitchFamily="34" charset="0"/>
              </a:rPr>
              <a:t>E. coli</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Calibri" panose="020F0502020204030204" pitchFamily="34" charset="0"/>
              </a:rPr>
              <a:t>Exclude the food handler from the operation. Report the situation to the regulatory authority. Work with the medical practitioner and the local regulatory authority to determine when the employee can safely return to the operation and/or carry out regular food</a:t>
            </a:r>
            <a:r>
              <a:rPr lang="en-US" sz="1800" b="0" i="0" dirty="0">
                <a:solidFill>
                  <a:srgbClr val="000000"/>
                </a:solidFill>
                <a:effectLst/>
                <a:latin typeface="MS Mincho" panose="02020609040205080304" pitchFamily="49" charset="-128"/>
              </a:rPr>
              <a:t>-</a:t>
            </a:r>
            <a:r>
              <a:rPr lang="en-US" sz="1800" b="0" i="0" dirty="0">
                <a:solidFill>
                  <a:srgbClr val="000000"/>
                </a:solidFill>
                <a:effectLst/>
                <a:latin typeface="Calibri" panose="020F0502020204030204" pitchFamily="34" charset="0"/>
              </a:rPr>
              <a:t>handling duties.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 foodborne illness caused by one of these pathogens: Hepatitis A or </a:t>
            </a:r>
            <a:r>
              <a:rPr lang="en-US" sz="1800" b="0" i="1" dirty="0">
                <a:solidFill>
                  <a:srgbClr val="000000"/>
                </a:solidFill>
                <a:effectLst/>
                <a:latin typeface="Calibri" panose="020F0502020204030204" pitchFamily="34" charset="0"/>
              </a:rPr>
              <a:t>Salmonella</a:t>
            </a:r>
            <a:r>
              <a:rPr lang="en-US" sz="1800" b="0" i="0" dirty="0">
                <a:solidFill>
                  <a:srgbClr val="000000"/>
                </a:solidFill>
                <a:effectLst/>
                <a:latin typeface="Calibri" panose="020F0502020204030204" pitchFamily="34" charset="0"/>
              </a:rPr>
              <a:t> Typhi. Exclude the food handler from the operation. Report the situation to the regulatory authority. Some food handlers diagnosed with an illness may not experience symptoms, or their symptoms may have ended. Work with the medical practitioner and the local regulatory authority to determine whether the food handlers must be excluded from the operation or restricted from working with exposed food, utensils, and equipment. The medical practitioner and regulatory authority will also determine when the employees can safely return to the operation and/or carry out their regular food</a:t>
            </a:r>
            <a:r>
              <a:rPr lang="en-US" sz="1800" b="0" i="0" dirty="0">
                <a:solidFill>
                  <a:srgbClr val="000000"/>
                </a:solidFill>
                <a:effectLst/>
                <a:latin typeface="MS Mincho" panose="02020609040205080304" pitchFamily="49" charset="-128"/>
              </a:rPr>
              <a:t>-</a:t>
            </a:r>
            <a:r>
              <a:rPr lang="en-US" sz="1800" b="0" i="0" dirty="0">
                <a:solidFill>
                  <a:srgbClr val="000000"/>
                </a:solidFill>
                <a:effectLst/>
                <a:latin typeface="Calibri" panose="020F0502020204030204" pitchFamily="34" charset="0"/>
              </a:rPr>
              <a:t>handling duties.  </a:t>
            </a:r>
            <a:endParaRPr lang="en-US" sz="1800" b="0" i="0" dirty="0">
              <a:solidFill>
                <a:srgbClr val="000000"/>
              </a:solidFill>
              <a:effectLst/>
              <a:latin typeface="verdana" panose="020B0604030504040204" pitchFamily="34" charset="0"/>
            </a:endParaRPr>
          </a:p>
          <a:p>
            <a:pPr algn="l" rtl="0" fontAlgn="base"/>
            <a:r>
              <a:rPr lang="en-US" sz="1800" b="1" i="0" dirty="0">
                <a:solidFill>
                  <a:srgbClr val="000000"/>
                </a:solidFill>
                <a:effectLst/>
                <a:latin typeface="verdana" panose="020B0604030504040204" pitchFamily="34" charset="0"/>
              </a:rPr>
              <a:t>6. </a:t>
            </a:r>
            <a:r>
              <a:rPr lang="en-US" sz="1800" b="1" i="0" dirty="0">
                <a:solidFill>
                  <a:srgbClr val="000000"/>
                </a:solidFill>
                <a:effectLst/>
                <a:latin typeface="Calibri" panose="020F0502020204030204" pitchFamily="34" charset="0"/>
              </a:rPr>
              <a:t>When handling produce, when must single-use gloves be worn? </a:t>
            </a:r>
            <a:endParaRPr lang="en-US" sz="28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Single-use gloves should always be worn whenever handling produce that is ready-to-eat without any further washing or cooking.  Single-use gloves are not required when washing produce. They also do not need to be worn when handling ready to eat ingredients that will be cooked to the correct internal temperature. An example of this would be adding onions to a beef roast which will then be fully cooked.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17</a:t>
            </a:fld>
            <a:endParaRPr lang="en-US"/>
          </a:p>
        </p:txBody>
      </p:sp>
    </p:spTree>
    <p:extLst>
      <p:ext uri="{BB962C8B-B14F-4D97-AF65-F5344CB8AC3E}">
        <p14:creationId xmlns:p14="http://schemas.microsoft.com/office/powerpoint/2010/main" val="117297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*Section 4.1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406840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 Check </a:t>
            </a:r>
          </a:p>
          <a:p>
            <a:pPr marL="228600" indent="-228600">
              <a:buAutoNum type="arabicPeriod"/>
            </a:pPr>
            <a:r>
              <a:rPr lang="en-US" b="0" i="0" dirty="0">
                <a:effectLst/>
                <a:latin typeface="Arial" panose="020B0604020202020204" pitchFamily="34" charset="0"/>
              </a:rPr>
              <a:t>List at least five situations in which food handlers contaminate food.</a:t>
            </a:r>
          </a:p>
          <a:p>
            <a:pPr marL="228600" indent="-228600">
              <a:buAutoNum type="arabicPeriod"/>
            </a:pPr>
            <a:r>
              <a:rPr lang="en-US" b="0" i="0" dirty="0">
                <a:effectLst/>
                <a:latin typeface="Arial" panose="020B0604020202020204" pitchFamily="34" charset="0"/>
              </a:rPr>
              <a:t>As it relates to food safety, what is a carrier?</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199752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325869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27386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186428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90563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r>
              <a:rPr lang="en-US" b="0" i="0" dirty="0">
                <a:effectLst/>
                <a:latin typeface="Arial" panose="020B0604020202020204" pitchFamily="34" charset="0"/>
              </a:rPr>
              <a:t>If you primarily serve a high-risk population, NEVER handle ready-to-eat food with bare hands. </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353296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r>
              <a:rPr lang="en-US" b="0" i="0" dirty="0">
                <a:effectLst/>
                <a:latin typeface="Arial" panose="020B0604020202020204" pitchFamily="34" charset="0"/>
              </a:rPr>
              <a:t>Nail polish and false fingernails can be worn if the food handler wears single-use gloves.</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3047220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461665"/>
          </a:xfrm>
          <a:prstGeom prst="rect">
            <a:avLst/>
          </a:prstGeom>
        </p:spPr>
        <p:txBody>
          <a:bodyPr wrap="square" lIns="182880" rIns="182880">
            <a:spAutoFit/>
          </a:bodyPr>
          <a:lstStyle/>
          <a:p>
            <a:r>
              <a:rPr lang="en-US" sz="600" dirty="0"/>
              <a:t>©1986–2023 National Restaurant Association Educational Foundation (NRAEF). All rights reserved.</a:t>
            </a:r>
          </a:p>
          <a:p>
            <a:r>
              <a:rPr lang="en-US" sz="600" dirty="0"/>
              <a:t>The </a:t>
            </a:r>
            <a:r>
              <a:rPr lang="en-US" sz="600" dirty="0" err="1"/>
              <a:t>ServSafe</a:t>
            </a:r>
            <a:r>
              <a:rPr lang="en-US" sz="600" dirty="0"/>
              <a:t>®, NRAEF, National Restaurant Association and National Restaurant Association Solutions, LLC (Solutions) names and logos are registered trademarks used under license by Solutions and may not be otherwise used without the explicit written permission of the owner of each mark.</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52" r:id="rId4"/>
    <p:sldLayoutId id="2147483660" r:id="rId5"/>
    <p:sldLayoutId id="2147483663" r:id="rId6"/>
    <p:sldLayoutId id="2147483666" r:id="rId7"/>
    <p:sldLayoutId id="2147483667" r:id="rId8"/>
    <p:sldLayoutId id="2147483665" r:id="rId9"/>
    <p:sldLayoutId id="2147483664" r:id="rId10"/>
    <p:sldLayoutId id="2147483668" r:id="rId11"/>
    <p:sldLayoutId id="2147483669"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4</a:t>
            </a:r>
          </a:p>
        </p:txBody>
      </p:sp>
      <p:pic>
        <p:nvPicPr>
          <p:cNvPr id="3" name="Picture Placeholder 2" descr="A picture containing person&#10;&#10;Description automatically generated">
            <a:extLst>
              <a:ext uri="{FF2B5EF4-FFF2-40B4-BE49-F238E27FC236}">
                <a16:creationId xmlns:a16="http://schemas.microsoft.com/office/drawing/2014/main" id="{2CE7AE00-6490-47F9-BA1E-DA8EB8C97E5C}"/>
              </a:ext>
              <a:ext uri="{C183D7F6-B498-43B3-948B-1728B52AA6E4}">
                <adec:decorative xmlns:adec="http://schemas.microsoft.com/office/drawing/2017/decorative" val="0"/>
              </a:ext>
            </a:extLst>
          </p:cNvPr>
          <p:cNvPicPr>
            <a:picLocks noGrp="1" noChangeAspect="1"/>
          </p:cNvPicPr>
          <p:nvPr>
            <p:ph type="pic" sz="quarter" idx="10"/>
          </p:nvPr>
        </p:nvPicPr>
        <p:blipFill>
          <a:blip r:embed="rId2"/>
          <a:srcRect l="363" r="363"/>
          <a:stretch>
            <a:fillRect/>
          </a:stretch>
        </p:blipFill>
        <p:spPr>
          <a:xfrm>
            <a:off x="0" y="0"/>
            <a:ext cx="7543800" cy="6858000"/>
          </a:xfrm>
        </p:spPr>
      </p:pic>
      <p:sp>
        <p:nvSpPr>
          <p:cNvPr id="7" name="Text Placeholder 6"/>
          <p:cNvSpPr>
            <a:spLocks noGrp="1"/>
          </p:cNvSpPr>
          <p:nvPr>
            <p:ph type="body" sz="quarter" idx="11"/>
          </p:nvPr>
        </p:nvSpPr>
        <p:spPr/>
        <p:txBody>
          <a:bodyPr/>
          <a:lstStyle/>
          <a:p>
            <a:r>
              <a:rPr lang="en-US" dirty="0"/>
              <a:t>The Safe Food Handler </a:t>
            </a:r>
          </a:p>
        </p:txBody>
      </p:sp>
    </p:spTree>
    <p:extLst>
      <p:ext uri="{BB962C8B-B14F-4D97-AF65-F5344CB8AC3E}">
        <p14:creationId xmlns:p14="http://schemas.microsoft.com/office/powerpoint/2010/main" val="391906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Hand Care </a:t>
            </a:r>
          </a:p>
        </p:txBody>
      </p:sp>
      <p:sp>
        <p:nvSpPr>
          <p:cNvPr id="4" name="Content Placeholder 3"/>
          <p:cNvSpPr>
            <a:spLocks noGrp="1"/>
          </p:cNvSpPr>
          <p:nvPr>
            <p:ph sz="half" idx="1"/>
          </p:nvPr>
        </p:nvSpPr>
        <p:spPr/>
        <p:txBody>
          <a:bodyPr>
            <a:noAutofit/>
          </a:bodyPr>
          <a:lstStyle/>
          <a:p>
            <a:pPr>
              <a:spcBef>
                <a:spcPts val="1800"/>
              </a:spcBef>
            </a:pPr>
            <a:r>
              <a:rPr lang="en-US" sz="2600" dirty="0"/>
              <a:t>Fingernails </a:t>
            </a:r>
          </a:p>
          <a:p>
            <a:pPr marL="457200" indent="-457200">
              <a:spcBef>
                <a:spcPts val="1800"/>
              </a:spcBef>
              <a:buFont typeface="Arial" panose="020B0604020202020204" pitchFamily="34" charset="0"/>
              <a:buChar char="•"/>
            </a:pPr>
            <a:r>
              <a:rPr lang="en-US" sz="2600" b="0" dirty="0"/>
              <a:t>Keep fingernails short and clean.</a:t>
            </a:r>
          </a:p>
          <a:p>
            <a:pPr marL="457200" indent="-457200">
              <a:spcBef>
                <a:spcPts val="1800"/>
              </a:spcBef>
              <a:buFont typeface="Arial" panose="020B0604020202020204" pitchFamily="34" charset="0"/>
              <a:buChar char="•"/>
            </a:pPr>
            <a:r>
              <a:rPr lang="en-US" sz="2600" b="0" dirty="0"/>
              <a:t>Avoid nail polish and false fingernails.</a:t>
            </a:r>
          </a:p>
          <a:p>
            <a:pPr>
              <a:spcBef>
                <a:spcPts val="1800"/>
              </a:spcBef>
            </a:pPr>
            <a:r>
              <a:rPr lang="en-US" sz="2600" dirty="0"/>
              <a:t>Infected wounds or boils</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Cover to prevent pathogens from contaminating food and food-contact surfaces.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How an infected wound or boil is covered depends on where it is located.</a:t>
            </a:r>
            <a:endParaRPr lang="en-US" sz="2600" dirty="0"/>
          </a:p>
        </p:txBody>
      </p:sp>
      <p:pic>
        <p:nvPicPr>
          <p:cNvPr id="11" name="Picture Placeholder 10" descr="A hand with short, clean fingernails ">
            <a:extLst>
              <a:ext uri="{FF2B5EF4-FFF2-40B4-BE49-F238E27FC236}">
                <a16:creationId xmlns:a16="http://schemas.microsoft.com/office/drawing/2014/main" id="{E24E99B8-C046-4865-89BD-EDA73E56B99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102" b="6102"/>
          <a:stretch>
            <a:fillRect/>
          </a:stretch>
        </p:blipFill>
        <p:spPr/>
      </p:pic>
      <p:pic>
        <p:nvPicPr>
          <p:cNvPr id="13" name="Picture Placeholder 12" descr="An impermeable bandage over an upper-arm wound">
            <a:extLst>
              <a:ext uri="{FF2B5EF4-FFF2-40B4-BE49-F238E27FC236}">
                <a16:creationId xmlns:a16="http://schemas.microsoft.com/office/drawing/2014/main" id="{1E3411D8-0CE9-43EF-A54D-E92ED763B56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10" b="3510"/>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10</a:t>
            </a:fld>
            <a:endParaRPr lang="en-US" dirty="0"/>
          </a:p>
        </p:txBody>
      </p:sp>
    </p:spTree>
    <p:extLst>
      <p:ext uri="{BB962C8B-B14F-4D97-AF65-F5344CB8AC3E}">
        <p14:creationId xmlns:p14="http://schemas.microsoft.com/office/powerpoint/2010/main" val="274096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969313-0053-4CFE-A1A3-0EB3B75E5BAA}"/>
              </a:ext>
            </a:extLst>
          </p:cNvPr>
          <p:cNvSpPr>
            <a:spLocks noGrp="1"/>
          </p:cNvSpPr>
          <p:nvPr>
            <p:ph type="title"/>
          </p:nvPr>
        </p:nvSpPr>
        <p:spPr/>
        <p:txBody>
          <a:bodyPr/>
          <a:lstStyle/>
          <a:p>
            <a:r>
              <a:rPr lang="en-US" dirty="0"/>
              <a:t>Single-Use Gloves </a:t>
            </a:r>
          </a:p>
        </p:txBody>
      </p:sp>
      <p:sp>
        <p:nvSpPr>
          <p:cNvPr id="7" name="Content Placeholder 6">
            <a:extLst>
              <a:ext uri="{FF2B5EF4-FFF2-40B4-BE49-F238E27FC236}">
                <a16:creationId xmlns:a16="http://schemas.microsoft.com/office/drawing/2014/main" id="{C0DD7BC9-8048-4C5E-975F-424301BBEF6C}"/>
              </a:ext>
            </a:extLst>
          </p:cNvPr>
          <p:cNvSpPr>
            <a:spLocks noGrp="1"/>
          </p:cNvSpPr>
          <p:nvPr>
            <p:ph sz="half" idx="1"/>
          </p:nvPr>
        </p:nvSpPr>
        <p:spPr>
          <a:xfrm>
            <a:off x="612648" y="1554480"/>
            <a:ext cx="5483352" cy="4351338"/>
          </a:xfrm>
        </p:spPr>
        <p:txBody>
          <a:bodyPr>
            <a:normAutofit lnSpcReduction="10000"/>
          </a:bodyPr>
          <a:lstStyle/>
          <a:p>
            <a:pPr marL="457200" indent="-457200">
              <a:spcBef>
                <a:spcPts val="1800"/>
              </a:spcBef>
              <a:buFont typeface="Arial" panose="020B0604020202020204" pitchFamily="34" charset="0"/>
              <a:buChar char="•"/>
            </a:pPr>
            <a:r>
              <a:rPr lang="en-US" dirty="0"/>
              <a:t>Never use in place of handwashing.</a:t>
            </a:r>
          </a:p>
          <a:p>
            <a:pPr marL="457200" indent="-457200">
              <a:spcBef>
                <a:spcPts val="1800"/>
              </a:spcBef>
              <a:buFont typeface="Arial" panose="020B0604020202020204" pitchFamily="34" charset="0"/>
              <a:buChar char="•"/>
            </a:pPr>
            <a:r>
              <a:rPr lang="en-US" dirty="0"/>
              <a:t>Use when handling </a:t>
            </a:r>
            <a:r>
              <a:rPr lang="en-US" dirty="0">
                <a:solidFill>
                  <a:schemeClr val="bg2"/>
                </a:solidFill>
              </a:rPr>
              <a:t>ready-to-eat food.</a:t>
            </a:r>
          </a:p>
          <a:p>
            <a:pPr marL="457200" indent="-457200">
              <a:spcBef>
                <a:spcPts val="1800"/>
              </a:spcBef>
              <a:buFont typeface="Arial" panose="020B0604020202020204" pitchFamily="34" charset="0"/>
              <a:buChar char="•"/>
            </a:pPr>
            <a:r>
              <a:rPr lang="en-US" dirty="0"/>
              <a:t>Use only gloves approved for foodservice. </a:t>
            </a:r>
          </a:p>
          <a:p>
            <a:pPr marL="457200" indent="-457200">
              <a:spcBef>
                <a:spcPts val="1800"/>
              </a:spcBef>
              <a:buFont typeface="Arial" panose="020B0604020202020204" pitchFamily="34" charset="0"/>
              <a:buChar char="•"/>
            </a:pPr>
            <a:r>
              <a:rPr lang="en-US" dirty="0"/>
              <a:t>Supply different types, multiple sizes, and latex alternatives. </a:t>
            </a:r>
          </a:p>
        </p:txBody>
      </p:sp>
      <p:pic>
        <p:nvPicPr>
          <p:cNvPr id="9" name="Picture Placeholder 8" descr="Hands assembling ham and cheese sandwiches while wearing single-use gloves&#10;">
            <a:extLst>
              <a:ext uri="{FF2B5EF4-FFF2-40B4-BE49-F238E27FC236}">
                <a16:creationId xmlns:a16="http://schemas.microsoft.com/office/drawing/2014/main" id="{7DFEE7C6-C669-4B9D-8EC5-1847E2DFFBC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1162" b="21162"/>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304396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969313-0053-4CFE-A1A3-0EB3B75E5BAA}"/>
              </a:ext>
            </a:extLst>
          </p:cNvPr>
          <p:cNvSpPr>
            <a:spLocks noGrp="1"/>
          </p:cNvSpPr>
          <p:nvPr>
            <p:ph type="title"/>
          </p:nvPr>
        </p:nvSpPr>
        <p:spPr/>
        <p:txBody>
          <a:bodyPr/>
          <a:lstStyle/>
          <a:p>
            <a:r>
              <a:rPr lang="en-US" dirty="0"/>
              <a:t>Using Single-Use Gloves </a:t>
            </a:r>
          </a:p>
        </p:txBody>
      </p:sp>
      <p:sp>
        <p:nvSpPr>
          <p:cNvPr id="7" name="Content Placeholder 6">
            <a:extLst>
              <a:ext uri="{FF2B5EF4-FFF2-40B4-BE49-F238E27FC236}">
                <a16:creationId xmlns:a16="http://schemas.microsoft.com/office/drawing/2014/main" id="{C0DD7BC9-8048-4C5E-975F-424301BBEF6C}"/>
              </a:ext>
            </a:extLst>
          </p:cNvPr>
          <p:cNvSpPr>
            <a:spLocks noGrp="1"/>
          </p:cNvSpPr>
          <p:nvPr>
            <p:ph idx="1"/>
          </p:nvPr>
        </p:nvSpPr>
        <p:spPr>
          <a:xfrm>
            <a:off x="609600" y="1623060"/>
            <a:ext cx="4955177" cy="4351338"/>
          </a:xfrm>
        </p:spPr>
        <p:txBody>
          <a:bodyPr>
            <a:noAutofit/>
          </a:bodyPr>
          <a:lstStyle/>
          <a:p>
            <a:r>
              <a:rPr lang="en-US" sz="2600" dirty="0"/>
              <a:t>Guidelines for using single-use gloves include:</a:t>
            </a:r>
          </a:p>
          <a:p>
            <a:pPr marL="342900" lvl="1" indent="-342900">
              <a:lnSpc>
                <a:spcPct val="100000"/>
              </a:lnSpc>
              <a:spcBef>
                <a:spcPts val="900"/>
              </a:spcBef>
              <a:defRPr/>
            </a:pPr>
            <a:r>
              <a:rPr lang="en-US" sz="2600" dirty="0">
                <a:solidFill>
                  <a:schemeClr val="tx2"/>
                </a:solidFill>
              </a:rPr>
              <a:t>Wash hands before putting on gloves. </a:t>
            </a:r>
          </a:p>
          <a:p>
            <a:pPr marL="342900" lvl="1" indent="-342900">
              <a:lnSpc>
                <a:spcPct val="100000"/>
              </a:lnSpc>
              <a:spcBef>
                <a:spcPts val="900"/>
              </a:spcBef>
              <a:defRPr/>
            </a:pPr>
            <a:r>
              <a:rPr lang="en-US" sz="2600" dirty="0">
                <a:solidFill>
                  <a:schemeClr val="tx2"/>
                </a:solidFill>
              </a:rPr>
              <a:t>Select the correct size.</a:t>
            </a:r>
          </a:p>
          <a:p>
            <a:pPr marL="342900" lvl="1" indent="-342900">
              <a:lnSpc>
                <a:spcPct val="100000"/>
              </a:lnSpc>
              <a:spcBef>
                <a:spcPts val="900"/>
              </a:spcBef>
              <a:defRPr/>
            </a:pPr>
            <a:r>
              <a:rPr lang="en-US" sz="2600" dirty="0">
                <a:solidFill>
                  <a:schemeClr val="tx2"/>
                </a:solidFill>
              </a:rPr>
              <a:t>Hold gloves by the edge when putting them on.</a:t>
            </a:r>
          </a:p>
          <a:p>
            <a:pPr marL="342900" lvl="1" indent="-342900">
              <a:lnSpc>
                <a:spcPct val="100000"/>
              </a:lnSpc>
              <a:spcBef>
                <a:spcPts val="900"/>
              </a:spcBef>
              <a:defRPr/>
            </a:pPr>
            <a:endParaRPr lang="en-US" sz="2600" dirty="0">
              <a:solidFill>
                <a:schemeClr val="tx2"/>
              </a:solidFill>
            </a:endParaRPr>
          </a:p>
        </p:txBody>
      </p:sp>
      <p:sp>
        <p:nvSpPr>
          <p:cNvPr id="2" name="Content Placeholder 1">
            <a:extLst>
              <a:ext uri="{FF2B5EF4-FFF2-40B4-BE49-F238E27FC236}">
                <a16:creationId xmlns:a16="http://schemas.microsoft.com/office/drawing/2014/main" id="{E15CAD0B-D80C-4E3E-904A-CDB4937EC316}"/>
              </a:ext>
            </a:extLst>
          </p:cNvPr>
          <p:cNvSpPr>
            <a:spLocks noGrp="1"/>
          </p:cNvSpPr>
          <p:nvPr>
            <p:ph idx="10"/>
          </p:nvPr>
        </p:nvSpPr>
        <p:spPr>
          <a:xfrm>
            <a:off x="6096000" y="1554480"/>
            <a:ext cx="5486400" cy="4801870"/>
          </a:xfrm>
        </p:spPr>
        <p:txBody>
          <a:bodyPr>
            <a:normAutofit/>
          </a:bodyPr>
          <a:lstStyle/>
          <a:p>
            <a:pPr marL="0" lvl="1" indent="0">
              <a:lnSpc>
                <a:spcPct val="100000"/>
              </a:lnSpc>
              <a:spcBef>
                <a:spcPts val="900"/>
              </a:spcBef>
              <a:buNone/>
              <a:defRPr/>
            </a:pPr>
            <a:r>
              <a:rPr lang="en-US" sz="2600" b="1" dirty="0">
                <a:solidFill>
                  <a:schemeClr val="tx2"/>
                </a:solidFill>
              </a:rPr>
              <a:t>Situations when a food handler should change gloves include: </a:t>
            </a:r>
          </a:p>
          <a:p>
            <a:pPr marL="342900" lvl="1" indent="-342900">
              <a:lnSpc>
                <a:spcPct val="100000"/>
              </a:lnSpc>
              <a:spcBef>
                <a:spcPts val="900"/>
              </a:spcBef>
              <a:defRPr/>
            </a:pPr>
            <a:r>
              <a:rPr lang="en-US" sz="2600" b="0" i="0" dirty="0">
                <a:solidFill>
                  <a:schemeClr val="tx2"/>
                </a:solidFill>
                <a:effectLst/>
                <a:latin typeface="Arial" panose="020B0604020202020204" pitchFamily="34" charset="0"/>
              </a:rPr>
              <a:t>Before beginning a new task </a:t>
            </a:r>
          </a:p>
          <a:p>
            <a:pPr marL="342900" lvl="1" indent="-342900">
              <a:lnSpc>
                <a:spcPct val="100000"/>
              </a:lnSpc>
              <a:spcBef>
                <a:spcPts val="900"/>
              </a:spcBef>
              <a:defRPr/>
            </a:pPr>
            <a:r>
              <a:rPr lang="en-US" sz="2600" b="0" i="0" dirty="0">
                <a:solidFill>
                  <a:schemeClr val="tx2"/>
                </a:solidFill>
                <a:effectLst/>
                <a:latin typeface="Arial" panose="020B0604020202020204" pitchFamily="34" charset="0"/>
              </a:rPr>
              <a:t>Between handling raw meat, seafood, or poultry and ready-to-eat food </a:t>
            </a:r>
          </a:p>
          <a:p>
            <a:pPr marL="342900" lvl="1" indent="-342900">
              <a:lnSpc>
                <a:spcPct val="100000"/>
              </a:lnSpc>
              <a:spcBef>
                <a:spcPts val="900"/>
              </a:spcBef>
              <a:defRPr/>
            </a:pPr>
            <a:r>
              <a:rPr lang="en-US" sz="2600" b="0" i="0" dirty="0">
                <a:solidFill>
                  <a:schemeClr val="tx2"/>
                </a:solidFill>
                <a:effectLst/>
                <a:latin typeface="Arial" panose="020B0604020202020204" pitchFamily="34" charset="0"/>
              </a:rPr>
              <a:t>After four hours of continuous use </a:t>
            </a:r>
            <a:endParaRPr lang="en-US" sz="2600" dirty="0">
              <a:solidFill>
                <a:schemeClr val="tx2"/>
              </a:solidFill>
            </a:endParaRP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12</a:t>
            </a:fld>
            <a:endParaRPr lang="en-US" dirty="0"/>
          </a:p>
        </p:txBody>
      </p:sp>
    </p:spTree>
    <p:extLst>
      <p:ext uri="{BB962C8B-B14F-4D97-AF65-F5344CB8AC3E}">
        <p14:creationId xmlns:p14="http://schemas.microsoft.com/office/powerpoint/2010/main" val="106329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Good Personal Hygiene Practices </a:t>
            </a:r>
          </a:p>
        </p:txBody>
      </p:sp>
      <p:sp>
        <p:nvSpPr>
          <p:cNvPr id="3" name="Content Placeholder 2"/>
          <p:cNvSpPr>
            <a:spLocks noGrp="1"/>
          </p:cNvSpPr>
          <p:nvPr>
            <p:ph sz="half" idx="1"/>
          </p:nvPr>
        </p:nvSpPr>
        <p:spPr/>
        <p:txBody>
          <a:bodyPr>
            <a:normAutofit/>
          </a:bodyPr>
          <a:lstStyle/>
          <a:p>
            <a:r>
              <a:rPr lang="en-US" dirty="0"/>
              <a:t>Develop staff policies for </a:t>
            </a:r>
          </a:p>
          <a:p>
            <a:pPr marL="457200" indent="-457200">
              <a:lnSpc>
                <a:spcPct val="110000"/>
              </a:lnSpc>
              <a:spcBef>
                <a:spcPts val="1800"/>
              </a:spcBef>
              <a:buFont typeface="Arial" panose="020B0604020202020204" pitchFamily="34" charset="0"/>
              <a:buChar char="•"/>
            </a:pPr>
            <a:r>
              <a:rPr lang="en-US" b="0" dirty="0"/>
              <a:t>Personal cleanliness </a:t>
            </a:r>
          </a:p>
          <a:p>
            <a:pPr marL="457200" indent="-457200">
              <a:lnSpc>
                <a:spcPct val="110000"/>
              </a:lnSpc>
              <a:spcBef>
                <a:spcPts val="1800"/>
              </a:spcBef>
              <a:buFont typeface="Arial" panose="020B0604020202020204" pitchFamily="34" charset="0"/>
              <a:buChar char="•"/>
            </a:pPr>
            <a:r>
              <a:rPr lang="en-US" b="0" dirty="0"/>
              <a:t>Correct work attire</a:t>
            </a:r>
          </a:p>
          <a:p>
            <a:pPr marL="457200" indent="-457200">
              <a:lnSpc>
                <a:spcPct val="110000"/>
              </a:lnSpc>
              <a:spcBef>
                <a:spcPts val="1800"/>
              </a:spcBef>
              <a:buFont typeface="Arial" panose="020B0604020202020204" pitchFamily="34" charset="0"/>
              <a:buChar char="•"/>
            </a:pPr>
            <a:r>
              <a:rPr lang="en-US" b="0" dirty="0"/>
              <a:t>Eating, drinking, smoking, and chewing gum or tobacco </a:t>
            </a:r>
          </a:p>
          <a:p>
            <a:pPr marL="457200" indent="-457200">
              <a:buFont typeface="Arial" panose="020B0604020202020204" pitchFamily="34" charset="0"/>
              <a:buChar char="•"/>
            </a:pPr>
            <a:endParaRPr lang="en-US" dirty="0"/>
          </a:p>
        </p:txBody>
      </p:sp>
      <p:pic>
        <p:nvPicPr>
          <p:cNvPr id="9" name="Picture Placeholder 8" descr="A chef in a kitchen drinking from a covered container with a lid and a straw">
            <a:extLst>
              <a:ext uri="{FF2B5EF4-FFF2-40B4-BE49-F238E27FC236}">
                <a16:creationId xmlns:a16="http://schemas.microsoft.com/office/drawing/2014/main" id="{1E46D1DE-983F-45E8-9D7F-815EDFE7450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306" r="10306"/>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13</a:t>
            </a:fld>
            <a:endParaRPr lang="en-US"/>
          </a:p>
        </p:txBody>
      </p:sp>
    </p:spTree>
    <p:extLst>
      <p:ext uri="{BB962C8B-B14F-4D97-AF65-F5344CB8AC3E}">
        <p14:creationId xmlns:p14="http://schemas.microsoft.com/office/powerpoint/2010/main" val="195920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 Attire Guidelines </a:t>
            </a:r>
          </a:p>
        </p:txBody>
      </p:sp>
      <p:pic>
        <p:nvPicPr>
          <p:cNvPr id="9" name="Picture Placeholder 8" descr="A food handler wearing a beard restraint over a beard ">
            <a:extLst>
              <a:ext uri="{FF2B5EF4-FFF2-40B4-BE49-F238E27FC236}">
                <a16:creationId xmlns:a16="http://schemas.microsoft.com/office/drawing/2014/main" id="{E4B53F14-912D-479A-AE42-7F3A8D2F7E3B}"/>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4605" r="4605"/>
          <a:stretch>
            <a:fillRect/>
          </a:stretch>
        </p:blipFill>
        <p:spPr/>
      </p:pic>
      <p:pic>
        <p:nvPicPr>
          <p:cNvPr id="11" name="Picture Placeholder 10" descr="A food handler putting on a clean chef coat">
            <a:extLst>
              <a:ext uri="{FF2B5EF4-FFF2-40B4-BE49-F238E27FC236}">
                <a16:creationId xmlns:a16="http://schemas.microsoft.com/office/drawing/2014/main" id="{C9348DD6-B4F8-495A-9E80-D9654DFE206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533" b="3533"/>
          <a:stretch>
            <a:fillRect/>
          </a:stretch>
        </p:blipFill>
        <p:spPr/>
      </p:pic>
      <p:pic>
        <p:nvPicPr>
          <p:cNvPr id="13" name="Picture Placeholder 12" descr="A food handler hanging up an apron &#10;">
            <a:extLst>
              <a:ext uri="{FF2B5EF4-FFF2-40B4-BE49-F238E27FC236}">
                <a16:creationId xmlns:a16="http://schemas.microsoft.com/office/drawing/2014/main" id="{EC56107B-644E-466B-A86C-972E775570B7}"/>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4605" r="4605"/>
          <a:stretch>
            <a:fillRect/>
          </a:stretch>
        </p:blipFill>
        <p:spPr/>
      </p:pic>
      <p:pic>
        <p:nvPicPr>
          <p:cNvPr id="15" name="Picture Placeholder 14" descr="A close-up of a person's hands removing bracelets from their wrist">
            <a:extLst>
              <a:ext uri="{FF2B5EF4-FFF2-40B4-BE49-F238E27FC236}">
                <a16:creationId xmlns:a16="http://schemas.microsoft.com/office/drawing/2014/main" id="{95E1B4C7-E1FF-4BB0-B56C-B09256E6FB84}"/>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4605" r="4605"/>
          <a:stretch>
            <a:fillRect/>
          </a:stretch>
        </p:blipFill>
        <p:spPr/>
      </p:pic>
      <p:sp>
        <p:nvSpPr>
          <p:cNvPr id="7" name="Slide Number Placeholder 6"/>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304893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Health Issues </a:t>
            </a:r>
          </a:p>
        </p:txBody>
      </p:sp>
      <p:sp>
        <p:nvSpPr>
          <p:cNvPr id="3" name="Content Placeholder 2"/>
          <p:cNvSpPr>
            <a:spLocks noGrp="1"/>
          </p:cNvSpPr>
          <p:nvPr>
            <p:ph sz="half" idx="1"/>
          </p:nvPr>
        </p:nvSpPr>
        <p:spPr/>
        <p:txBody>
          <a:bodyPr>
            <a:normAutofit fontScale="92500"/>
          </a:bodyPr>
          <a:lstStyle/>
          <a:p>
            <a:r>
              <a:rPr lang="en-US" sz="3000" dirty="0"/>
              <a:t>Staff must tell you if they are sick</a:t>
            </a:r>
          </a:p>
          <a:p>
            <a:pPr marL="457200" indent="-457200">
              <a:spcBef>
                <a:spcPts val="2400"/>
              </a:spcBef>
              <a:buFont typeface="Arial" panose="020B0604020202020204" pitchFamily="34" charset="0"/>
              <a:buChar char="•"/>
            </a:pPr>
            <a:r>
              <a:rPr lang="en-US" b="0" dirty="0"/>
              <a:t>Before they come to work</a:t>
            </a:r>
          </a:p>
          <a:p>
            <a:pPr marL="457200" indent="-457200">
              <a:spcBef>
                <a:spcPts val="2400"/>
              </a:spcBef>
              <a:buFont typeface="Arial" panose="020B0604020202020204" pitchFamily="34" charset="0"/>
              <a:buChar char="•"/>
            </a:pPr>
            <a:r>
              <a:rPr lang="en-US" b="0" dirty="0"/>
              <a:t>If they get sick while working</a:t>
            </a:r>
          </a:p>
          <a:p>
            <a:pPr marL="457200" indent="-457200">
              <a:spcBef>
                <a:spcPts val="2400"/>
              </a:spcBef>
              <a:buFont typeface="Arial" panose="020B0604020202020204" pitchFamily="34" charset="0"/>
              <a:buChar char="•"/>
            </a:pPr>
            <a:r>
              <a:rPr lang="en-US" b="0" dirty="0"/>
              <a:t>If they or someone they live with has been diagnosed with an illness from a “Big Six” pathogen. </a:t>
            </a:r>
          </a:p>
          <a:p>
            <a:endParaRPr lang="en-US" dirty="0"/>
          </a:p>
          <a:p>
            <a:endParaRPr lang="en-US" dirty="0"/>
          </a:p>
          <a:p>
            <a:endParaRPr lang="en-US" dirty="0"/>
          </a:p>
        </p:txBody>
      </p:sp>
      <p:pic>
        <p:nvPicPr>
          <p:cNvPr id="8" name="Picture Placeholder 7" descr="A food handler preparing lettuce while holding their stomach and wincing &#10;">
            <a:extLst>
              <a:ext uri="{FF2B5EF4-FFF2-40B4-BE49-F238E27FC236}">
                <a16:creationId xmlns:a16="http://schemas.microsoft.com/office/drawing/2014/main" id="{EF5F9A83-8348-4B16-9E2D-8F9B1C3387F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962" b="3962"/>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152904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Watching for Staff Illness </a:t>
            </a:r>
          </a:p>
        </p:txBody>
      </p:sp>
      <p:sp>
        <p:nvSpPr>
          <p:cNvPr id="3" name="Content Placeholder 2"/>
          <p:cNvSpPr>
            <a:spLocks noGrp="1"/>
          </p:cNvSpPr>
          <p:nvPr>
            <p:ph idx="1"/>
          </p:nvPr>
        </p:nvSpPr>
        <p:spPr/>
        <p:txBody>
          <a:bodyPr>
            <a:normAutofit/>
          </a:bodyPr>
          <a:lstStyle/>
          <a:p>
            <a:pPr>
              <a:spcBef>
                <a:spcPts val="2400"/>
              </a:spcBef>
            </a:pPr>
            <a:r>
              <a:rPr lang="en-US" dirty="0"/>
              <a:t>Monitor staff for signs of illness including: </a:t>
            </a:r>
          </a:p>
          <a:p>
            <a:pPr marL="457200" indent="-457200">
              <a:spcBef>
                <a:spcPts val="2400"/>
              </a:spcBef>
              <a:buFont typeface="Arial" panose="020B0604020202020204" pitchFamily="34" charset="0"/>
              <a:buChar char="•"/>
            </a:pPr>
            <a:r>
              <a:rPr lang="en-US" sz="2600" b="0" i="0" dirty="0">
                <a:effectLst/>
                <a:latin typeface="Arial" panose="020B0604020202020204" pitchFamily="34" charset="0"/>
              </a:rPr>
              <a:t>Vomiting </a:t>
            </a:r>
          </a:p>
          <a:p>
            <a:pPr marL="457200" indent="-457200">
              <a:spcBef>
                <a:spcPts val="2400"/>
              </a:spcBef>
              <a:buFont typeface="Arial" panose="020B0604020202020204" pitchFamily="34" charset="0"/>
              <a:buChar char="•"/>
            </a:pPr>
            <a:r>
              <a:rPr lang="en-US" sz="2600" b="0" i="0" dirty="0">
                <a:effectLst/>
                <a:latin typeface="Arial" panose="020B0604020202020204" pitchFamily="34" charset="0"/>
              </a:rPr>
              <a:t>Excessive trips to the bathroom </a:t>
            </a:r>
          </a:p>
          <a:p>
            <a:pPr marL="457200" indent="-457200">
              <a:spcBef>
                <a:spcPts val="2400"/>
              </a:spcBef>
              <a:buFont typeface="Arial" panose="020B0604020202020204" pitchFamily="34" charset="0"/>
              <a:buChar char="•"/>
            </a:pPr>
            <a:r>
              <a:rPr lang="en-US" sz="2600" b="0" i="0" dirty="0">
                <a:effectLst/>
                <a:latin typeface="Arial" panose="020B0604020202020204" pitchFamily="34" charset="0"/>
              </a:rPr>
              <a:t>Jaundice</a:t>
            </a:r>
          </a:p>
          <a:p>
            <a:pPr marL="457200" indent="-457200">
              <a:spcBef>
                <a:spcPts val="2400"/>
              </a:spcBef>
              <a:buFont typeface="Arial" panose="020B0604020202020204" pitchFamily="34" charset="0"/>
              <a:buChar char="•"/>
            </a:pPr>
            <a:r>
              <a:rPr lang="en-US" sz="2600" b="0" i="0" dirty="0">
                <a:effectLst/>
                <a:latin typeface="Arial" panose="020B0604020202020204" pitchFamily="34" charset="0"/>
              </a:rPr>
              <a:t>Persistent nasal discharge and sneezing </a:t>
            </a:r>
            <a:endParaRPr lang="en-US" sz="2600" dirty="0"/>
          </a:p>
        </p:txBody>
      </p:sp>
      <p:sp>
        <p:nvSpPr>
          <p:cNvPr id="4" name="Content Placeholder 3"/>
          <p:cNvSpPr>
            <a:spLocks noGrp="1"/>
          </p:cNvSpPr>
          <p:nvPr>
            <p:ph idx="10"/>
          </p:nvPr>
        </p:nvSpPr>
        <p:spPr/>
        <p:txBody>
          <a:bodyPr/>
          <a:lstStyle/>
          <a:p>
            <a:r>
              <a:rPr lang="en-US" dirty="0"/>
              <a:t>Work with your regulatory authority to determine which symptoms require an employee to be </a:t>
            </a:r>
            <a:r>
              <a:rPr lang="en-US" dirty="0">
                <a:solidFill>
                  <a:schemeClr val="bg2"/>
                </a:solidFill>
              </a:rPr>
              <a:t>restricted or excluded </a:t>
            </a:r>
            <a:r>
              <a:rPr lang="en-US" dirty="0"/>
              <a:t>from the operation. </a:t>
            </a:r>
          </a:p>
        </p:txBody>
      </p:sp>
      <p:sp>
        <p:nvSpPr>
          <p:cNvPr id="5" name="Slide Number Placeholder 4"/>
          <p:cNvSpPr>
            <a:spLocks noGrp="1"/>
          </p:cNvSpPr>
          <p:nvPr>
            <p:ph type="sldNum" sz="quarter" idx="4"/>
          </p:nvPr>
        </p:nvSpPr>
        <p:spPr/>
        <p:txBody>
          <a:bodyPr/>
          <a:lstStyle/>
          <a:p>
            <a:fld id="{BF568A59-ACA4-4C70-9252-AAB755DA2F6B}" type="slidenum">
              <a:rPr lang="en-US" smtClean="0"/>
              <a:pPr/>
              <a:t>16</a:t>
            </a:fld>
            <a:endParaRPr lang="en-US"/>
          </a:p>
        </p:txBody>
      </p:sp>
    </p:spTree>
    <p:extLst>
      <p:ext uri="{BB962C8B-B14F-4D97-AF65-F5344CB8AC3E}">
        <p14:creationId xmlns:p14="http://schemas.microsoft.com/office/powerpoint/2010/main" val="99106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2D2A-40FB-42AE-ADD5-B19A05FF6050}"/>
              </a:ext>
            </a:extLst>
          </p:cNvPr>
          <p:cNvSpPr>
            <a:spLocks noGrp="1"/>
          </p:cNvSpPr>
          <p:nvPr>
            <p:ph type="title" idx="4294967295"/>
          </p:nvPr>
        </p:nvSpPr>
        <p:spPr>
          <a:xfrm>
            <a:off x="152400" y="-549276"/>
            <a:ext cx="11887200" cy="549276"/>
          </a:xfrm>
        </p:spPr>
        <p:txBody>
          <a:bodyPr vert="horz" lIns="457200" tIns="45720" rIns="457200" bIns="45720" rtlCol="0" anchor="b">
            <a:normAutofit/>
          </a:bodyPr>
          <a:lstStyle/>
          <a:p>
            <a:r>
              <a:rPr lang="en-US" dirty="0"/>
              <a:t>Discussion Questions </a:t>
            </a:r>
          </a:p>
        </p:txBody>
      </p:sp>
      <p:sp>
        <p:nvSpPr>
          <p:cNvPr id="6" name="Content Placeholder 5"/>
          <p:cNvSpPr>
            <a:spLocks noGrp="1"/>
          </p:cNvSpPr>
          <p:nvPr>
            <p:ph idx="1"/>
          </p:nvPr>
        </p:nvSpPr>
        <p:spPr>
          <a:xfrm>
            <a:off x="609600" y="1636776"/>
            <a:ext cx="10972800" cy="4479354"/>
          </a:xfrm>
        </p:spPr>
        <p:txBody>
          <a:bodyPr>
            <a:normAutofit fontScale="85000" lnSpcReduction="20000"/>
          </a:bodyPr>
          <a:lstStyle/>
          <a:p>
            <a:r>
              <a:rPr lang="en-US" b="0" i="0" dirty="0">
                <a:effectLst/>
                <a:latin typeface="Arial" panose="020B0604020202020204" pitchFamily="34" charset="0"/>
              </a:rPr>
              <a:t>What are some basic work attire requirements for staff? </a:t>
            </a:r>
          </a:p>
          <a:p>
            <a:r>
              <a:rPr lang="en-US" b="0" i="0" dirty="0">
                <a:effectLst/>
                <a:latin typeface="Arial" panose="020B0604020202020204" pitchFamily="34" charset="0"/>
              </a:rPr>
              <a:t>What personal behaviors can contaminate food? </a:t>
            </a:r>
          </a:p>
          <a:p>
            <a:r>
              <a:rPr lang="en-US" b="0" i="0" dirty="0">
                <a:effectLst/>
                <a:latin typeface="Arial" panose="020B0604020202020204" pitchFamily="34" charset="0"/>
              </a:rPr>
              <a:t>What are some basic guidelines for hand care?</a:t>
            </a:r>
          </a:p>
          <a:p>
            <a:r>
              <a:rPr lang="en-US" b="0" i="0" dirty="0">
                <a:effectLst/>
                <a:latin typeface="Arial" panose="020B0604020202020204" pitchFamily="34" charset="0"/>
              </a:rPr>
              <a:t>What procedures must food handlers follow when using gloves? </a:t>
            </a:r>
            <a:endParaRPr lang="en-US" b="0" dirty="0">
              <a:latin typeface="Arial" panose="020B0604020202020204" pitchFamily="34" charset="0"/>
            </a:endParaRPr>
          </a:p>
          <a:p>
            <a:pPr>
              <a:lnSpc>
                <a:spcPct val="120000"/>
              </a:lnSpc>
            </a:pPr>
            <a:r>
              <a:rPr lang="en-US" b="0" i="0" dirty="0">
                <a:effectLst/>
                <a:latin typeface="Arial" panose="020B0604020202020204" pitchFamily="34" charset="0"/>
              </a:rPr>
              <a:t>What staff health problems pose a possible threat to food safety? What are the appropriate actions that should be taken? </a:t>
            </a:r>
            <a:endParaRPr lang="en-US" b="0" dirty="0">
              <a:latin typeface="Arial" panose="020B0604020202020204" pitchFamily="34" charset="0"/>
            </a:endParaRPr>
          </a:p>
          <a:p>
            <a:r>
              <a:rPr lang="en-US" b="0" i="0" dirty="0">
                <a:effectLst/>
                <a:latin typeface="Arial" panose="020B0604020202020204" pitchFamily="34" charset="0"/>
              </a:rPr>
              <a:t>When handling produce, when must single-use gloves be worn?</a:t>
            </a:r>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17</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526473" y="1454331"/>
            <a:ext cx="11055927" cy="4752505"/>
          </a:xfrm>
        </p:spPr>
        <p:txBody>
          <a:bodyPr>
            <a:normAutofit fontScale="92500" lnSpcReduction="20000"/>
          </a:bodyPr>
          <a:lstStyle/>
          <a:p>
            <a:pPr>
              <a:spcBef>
                <a:spcPts val="2400"/>
              </a:spcBef>
            </a:pPr>
            <a:r>
              <a:rPr lang="en-US" dirty="0"/>
              <a:t>After completing this chapter, students should be able to:</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Describe the requirements for personal hygiene and cleanliness.</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Describe how food handlers contaminate food and how to prevent contamination.</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Identify proper handwashing techniques and procedures and hand care requirements.</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Explain the importance of avoiding bare hand contact with ready-to-eat food.</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Identify criteria for excluding staff from the operation or restricting them from working with or around food.</a:t>
            </a:r>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2</a:t>
            </a:fld>
            <a:endParaRPr lang="en-US"/>
          </a:p>
        </p:txBody>
      </p:sp>
    </p:spTree>
    <p:custDataLst>
      <p:tags r:id="rId1"/>
    </p:custDataLst>
    <p:extLst>
      <p:ext uri="{BB962C8B-B14F-4D97-AF65-F5344CB8AC3E}">
        <p14:creationId xmlns:p14="http://schemas.microsoft.com/office/powerpoint/2010/main" val="188575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4.1 How Food Handlers Contaminate Food </a:t>
            </a:r>
          </a:p>
        </p:txBody>
      </p:sp>
      <p:sp>
        <p:nvSpPr>
          <p:cNvPr id="4" name="Content Placeholder 3"/>
          <p:cNvSpPr>
            <a:spLocks noGrp="1"/>
          </p:cNvSpPr>
          <p:nvPr>
            <p:ph sz="half" idx="1"/>
          </p:nvPr>
        </p:nvSpPr>
        <p:spPr>
          <a:xfrm>
            <a:off x="612647" y="1554480"/>
            <a:ext cx="7512450" cy="4654730"/>
          </a:xfrm>
        </p:spPr>
        <p:txBody>
          <a:bodyPr>
            <a:noAutofit/>
          </a:bodyPr>
          <a:lstStyle/>
          <a:p>
            <a:pPr>
              <a:spcBef>
                <a:spcPts val="1800"/>
              </a:spcBef>
            </a:pPr>
            <a:r>
              <a:rPr lang="en-US" sz="2600" i="0" dirty="0">
                <a:effectLst/>
                <a:latin typeface="Arial" panose="020B0604020202020204" pitchFamily="34" charset="0"/>
              </a:rPr>
              <a:t>Food handlers can </a:t>
            </a:r>
            <a:r>
              <a:rPr lang="en-US" sz="2600" i="0" dirty="0">
                <a:solidFill>
                  <a:schemeClr val="bg2"/>
                </a:solidFill>
                <a:effectLst/>
                <a:latin typeface="Arial" panose="020B0604020202020204" pitchFamily="34" charset="0"/>
              </a:rPr>
              <a:t>contaminate</a:t>
            </a:r>
            <a:r>
              <a:rPr lang="en-US" sz="2600" i="0" dirty="0">
                <a:effectLst/>
                <a:latin typeface="Arial" panose="020B0604020202020204" pitchFamily="34" charset="0"/>
              </a:rPr>
              <a:t> food when:</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They have symptoms of a foodborne illness.</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They have wounds or boils that contain a pathogen.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They have contact with a person who is ill.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They use the restroom and do not wash their hands. </a:t>
            </a:r>
          </a:p>
        </p:txBody>
      </p:sp>
      <p:pic>
        <p:nvPicPr>
          <p:cNvPr id="7" name="Picture Placeholder 6" descr="A server sneezing directly over a salad ">
            <a:extLst>
              <a:ext uri="{FF2B5EF4-FFF2-40B4-BE49-F238E27FC236}">
                <a16:creationId xmlns:a16="http://schemas.microsoft.com/office/drawing/2014/main" id="{EE79B102-2DDB-4964-90A5-548C3199828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714" r="12714"/>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3</a:t>
            </a:fld>
            <a:endParaRPr lang="en-US" dirty="0"/>
          </a:p>
        </p:txBody>
      </p:sp>
    </p:spTree>
    <p:extLst>
      <p:ext uri="{BB962C8B-B14F-4D97-AF65-F5344CB8AC3E}">
        <p14:creationId xmlns:p14="http://schemas.microsoft.com/office/powerpoint/2010/main" val="223699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Not Transmitted through Food  </a:t>
            </a:r>
          </a:p>
        </p:txBody>
      </p:sp>
      <p:sp>
        <p:nvSpPr>
          <p:cNvPr id="3" name="Content Placeholder 2"/>
          <p:cNvSpPr>
            <a:spLocks noGrp="1"/>
          </p:cNvSpPr>
          <p:nvPr>
            <p:ph idx="1"/>
          </p:nvPr>
        </p:nvSpPr>
        <p:spPr>
          <a:xfrm>
            <a:off x="526473" y="1554480"/>
            <a:ext cx="11055927" cy="4652356"/>
          </a:xfrm>
        </p:spPr>
        <p:txBody>
          <a:bodyPr>
            <a:normAutofit/>
          </a:bodyPr>
          <a:lstStyle/>
          <a:p>
            <a:r>
              <a:rPr lang="en-US" dirty="0"/>
              <a:t>Diseases such as HIV/AIDS, Hepatitis B and C, and tuberculosis are not spread through food.</a:t>
            </a:r>
          </a:p>
          <a:p>
            <a:pPr marL="114300" lvl="1" indent="0" eaLnBrk="1" hangingPunct="1">
              <a:buNone/>
              <a:defRPr/>
            </a:pPr>
            <a:endParaRPr lang="en-US" sz="2800" dirty="0">
              <a:solidFill>
                <a:schemeClr val="tx2"/>
              </a:solidFill>
            </a:endParaRPr>
          </a:p>
          <a:p>
            <a:pPr marL="114300" lvl="1" indent="0" eaLnBrk="1" hangingPunct="1">
              <a:buNone/>
              <a:defRPr/>
            </a:pPr>
            <a:r>
              <a:rPr lang="en-US" sz="2800" b="1" dirty="0">
                <a:solidFill>
                  <a:schemeClr val="bg2"/>
                </a:solidFill>
              </a:rPr>
              <a:t>Americans with Disabilities Act </a:t>
            </a:r>
            <a:r>
              <a:rPr lang="en-US" sz="2800" b="1" dirty="0">
                <a:solidFill>
                  <a:schemeClr val="tx2"/>
                </a:solidFill>
              </a:rPr>
              <a:t>(ADA) provides employees with civil-rights protections.</a:t>
            </a:r>
          </a:p>
          <a:p>
            <a:pPr marL="919163" lvl="2" indent="-457200" eaLnBrk="1" hangingPunct="1">
              <a:defRPr/>
            </a:pPr>
            <a:r>
              <a:rPr lang="en-US" sz="2800" dirty="0">
                <a:solidFill>
                  <a:schemeClr val="tx2"/>
                </a:solidFill>
              </a:rPr>
              <a:t>Employees cannot be fired or transferred because of their disease.</a:t>
            </a:r>
          </a:p>
          <a:p>
            <a:pPr marL="919163" lvl="2" indent="-457200" eaLnBrk="1" hangingPunct="1">
              <a:defRPr/>
            </a:pPr>
            <a:r>
              <a:rPr lang="en-US" sz="2800" dirty="0">
                <a:solidFill>
                  <a:schemeClr val="tx2"/>
                </a:solidFill>
              </a:rPr>
              <a:t>Employers must maintain the confidentiality of any staff member who has an illness that is not foodborne.</a:t>
            </a:r>
          </a:p>
          <a:p>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122006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4.2 A Good Personal Hygiene Program </a:t>
            </a:r>
          </a:p>
        </p:txBody>
      </p:sp>
      <p:sp>
        <p:nvSpPr>
          <p:cNvPr id="4" name="Content Placeholder 3"/>
          <p:cNvSpPr>
            <a:spLocks noGrp="1"/>
          </p:cNvSpPr>
          <p:nvPr>
            <p:ph sz="half" idx="1"/>
          </p:nvPr>
        </p:nvSpPr>
        <p:spPr>
          <a:xfrm>
            <a:off x="612648" y="1554480"/>
            <a:ext cx="5483352" cy="4512688"/>
          </a:xfrm>
        </p:spPr>
        <p:txBody>
          <a:bodyPr>
            <a:normAutofit/>
          </a:bodyPr>
          <a:lstStyle/>
          <a:p>
            <a:pPr marL="0" lvl="1" indent="0" eaLnBrk="1" hangingPunct="1">
              <a:buNone/>
              <a:defRPr/>
            </a:pPr>
            <a:r>
              <a:rPr lang="en-US" sz="2800" b="1" dirty="0">
                <a:solidFill>
                  <a:schemeClr val="tx2"/>
                </a:solidFill>
              </a:rPr>
              <a:t>An operation’s personal hygiene program should include: </a:t>
            </a:r>
          </a:p>
          <a:p>
            <a:pPr marL="347472" lvl="1" indent="-347472" eaLnBrk="1" hangingPunct="1">
              <a:defRPr/>
            </a:pPr>
            <a:r>
              <a:rPr lang="en-US" sz="2600" dirty="0">
                <a:solidFill>
                  <a:schemeClr val="tx2"/>
                </a:solidFill>
              </a:rPr>
              <a:t>Creating personal hygiene policies</a:t>
            </a:r>
          </a:p>
          <a:p>
            <a:pPr marL="347472" lvl="1" indent="-347472" eaLnBrk="1" hangingPunct="1">
              <a:defRPr/>
            </a:pPr>
            <a:r>
              <a:rPr lang="en-US" sz="2600" dirty="0">
                <a:solidFill>
                  <a:schemeClr val="tx2"/>
                </a:solidFill>
              </a:rPr>
              <a:t>Training and retraining food handlers on policies</a:t>
            </a:r>
          </a:p>
          <a:p>
            <a:pPr marL="347472" lvl="1" indent="-347472" eaLnBrk="1" hangingPunct="1">
              <a:defRPr/>
            </a:pPr>
            <a:r>
              <a:rPr lang="en-US" sz="2600" dirty="0">
                <a:solidFill>
                  <a:schemeClr val="tx2"/>
                </a:solidFill>
              </a:rPr>
              <a:t>Modeling correct behavior at all times</a:t>
            </a:r>
          </a:p>
          <a:p>
            <a:pPr marL="347472" lvl="1" indent="-347472" eaLnBrk="1" hangingPunct="1">
              <a:defRPr/>
            </a:pPr>
            <a:r>
              <a:rPr lang="en-US" sz="2600" dirty="0">
                <a:solidFill>
                  <a:schemeClr val="tx2"/>
                </a:solidFill>
              </a:rPr>
              <a:t>Revising policies when laws or science change</a:t>
            </a:r>
          </a:p>
          <a:p>
            <a:endParaRPr lang="en-US" dirty="0"/>
          </a:p>
        </p:txBody>
      </p:sp>
      <p:pic>
        <p:nvPicPr>
          <p:cNvPr id="8" name="Picture Placeholder 7" descr="A manager models good personal hygiene to a food handler by wearing a hat and single-use gloves while preparing a tray of chicken salad sandwiches">
            <a:extLst>
              <a:ext uri="{FF2B5EF4-FFF2-40B4-BE49-F238E27FC236}">
                <a16:creationId xmlns:a16="http://schemas.microsoft.com/office/drawing/2014/main" id="{E423D4B0-5B96-448B-B127-A88138FEF42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306" r="10306"/>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5</a:t>
            </a:fld>
            <a:endParaRPr lang="en-US" dirty="0"/>
          </a:p>
        </p:txBody>
      </p:sp>
    </p:spTree>
    <p:extLst>
      <p:ext uri="{BB962C8B-B14F-4D97-AF65-F5344CB8AC3E}">
        <p14:creationId xmlns:p14="http://schemas.microsoft.com/office/powerpoint/2010/main" val="411082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Handwashing  </a:t>
            </a:r>
          </a:p>
        </p:txBody>
      </p:sp>
      <p:sp>
        <p:nvSpPr>
          <p:cNvPr id="3" name="Content Placeholder 2"/>
          <p:cNvSpPr>
            <a:spLocks noGrp="1"/>
          </p:cNvSpPr>
          <p:nvPr>
            <p:ph idx="1"/>
          </p:nvPr>
        </p:nvSpPr>
        <p:spPr>
          <a:xfrm>
            <a:off x="701040" y="1554480"/>
            <a:ext cx="5486400" cy="4526280"/>
          </a:xfrm>
        </p:spPr>
        <p:txBody>
          <a:bodyPr>
            <a:normAutofit fontScale="92500"/>
          </a:bodyPr>
          <a:lstStyle/>
          <a:p>
            <a:pPr>
              <a:spcBef>
                <a:spcPts val="1800"/>
              </a:spcBef>
            </a:pPr>
            <a:r>
              <a:rPr lang="en-US" dirty="0"/>
              <a:t>How to properly wash hands: </a:t>
            </a:r>
          </a:p>
          <a:p>
            <a:pPr marL="514350" indent="-514350">
              <a:spcBef>
                <a:spcPts val="1800"/>
              </a:spcBef>
              <a:buAutoNum type="arabicPeriod"/>
            </a:pPr>
            <a:r>
              <a:rPr lang="en-US" b="0" dirty="0"/>
              <a:t>Wet hands and arms.</a:t>
            </a:r>
          </a:p>
          <a:p>
            <a:pPr marL="514350" indent="-514350">
              <a:spcBef>
                <a:spcPts val="1800"/>
              </a:spcBef>
              <a:buAutoNum type="arabicPeriod"/>
            </a:pPr>
            <a:r>
              <a:rPr lang="en-US" b="0" dirty="0"/>
              <a:t>Apply soap. </a:t>
            </a:r>
          </a:p>
          <a:p>
            <a:pPr marL="514350" indent="-514350">
              <a:spcBef>
                <a:spcPts val="1800"/>
              </a:spcBef>
              <a:buAutoNum type="arabicPeriod"/>
            </a:pPr>
            <a:r>
              <a:rPr lang="en-US" sz="2800" b="0" dirty="0"/>
              <a:t>Scrub hands and arms vigorously for 10-15 seconds.</a:t>
            </a:r>
          </a:p>
          <a:p>
            <a:pPr marL="514350" indent="-514350">
              <a:spcBef>
                <a:spcPts val="1800"/>
              </a:spcBef>
              <a:buAutoNum type="arabicPeriod"/>
            </a:pPr>
            <a:r>
              <a:rPr lang="en-US" sz="2800" b="0" dirty="0"/>
              <a:t>Rinse hands and arms thoroughly.</a:t>
            </a:r>
            <a:endParaRPr lang="en-US" b="0" dirty="0"/>
          </a:p>
          <a:p>
            <a:pPr marL="514350" indent="-514350">
              <a:spcBef>
                <a:spcPts val="1800"/>
              </a:spcBef>
              <a:buAutoNum type="arabicPeriod"/>
            </a:pPr>
            <a:r>
              <a:rPr lang="en-US" sz="2800" b="0" dirty="0"/>
              <a:t>Dry hands and ar</a:t>
            </a:r>
            <a:r>
              <a:rPr lang="en-US" b="0" dirty="0"/>
              <a:t>ms. </a:t>
            </a:r>
            <a:endParaRPr lang="en-US" sz="2800" b="0" dirty="0"/>
          </a:p>
          <a:p>
            <a:pPr marL="514350" indent="-514350">
              <a:buAutoNum type="arabicPeriod"/>
            </a:pPr>
            <a:endParaRPr lang="en-US" dirty="0"/>
          </a:p>
        </p:txBody>
      </p:sp>
      <p:sp>
        <p:nvSpPr>
          <p:cNvPr id="5" name="Content Placeholder 4">
            <a:extLst>
              <a:ext uri="{FF2B5EF4-FFF2-40B4-BE49-F238E27FC236}">
                <a16:creationId xmlns:a16="http://schemas.microsoft.com/office/drawing/2014/main" id="{BAC331B7-CDA2-4B32-A5A6-1027DE293CBD}"/>
              </a:ext>
            </a:extLst>
          </p:cNvPr>
          <p:cNvSpPr>
            <a:spLocks noGrp="1"/>
          </p:cNvSpPr>
          <p:nvPr>
            <p:ph idx="10"/>
          </p:nvPr>
        </p:nvSpPr>
        <p:spPr>
          <a:xfrm>
            <a:off x="6287588" y="1554480"/>
            <a:ext cx="5752012" cy="4351338"/>
          </a:xfrm>
        </p:spPr>
        <p:txBody>
          <a:bodyPr>
            <a:normAutofit/>
          </a:bodyPr>
          <a:lstStyle/>
          <a:p>
            <a:r>
              <a:rPr lang="en-US" sz="2800" dirty="0">
                <a:solidFill>
                  <a:schemeClr val="bg2"/>
                </a:solidFill>
              </a:rPr>
              <a:t>The whole process should take at least 20 seconds. </a:t>
            </a:r>
          </a:p>
          <a:p>
            <a:r>
              <a:rPr lang="en-US" sz="2800" dirty="0"/>
              <a:t>Wash hands only in a sink designated for handwashing.</a:t>
            </a:r>
          </a:p>
          <a:p>
            <a:r>
              <a:rPr lang="en-US" i="0" dirty="0">
                <a:effectLst/>
                <a:latin typeface="Arial" panose="020B0604020202020204" pitchFamily="34" charset="0"/>
              </a:rPr>
              <a:t>Only use </a:t>
            </a:r>
            <a:r>
              <a:rPr lang="en-US" i="0" dirty="0">
                <a:solidFill>
                  <a:schemeClr val="bg2"/>
                </a:solidFill>
                <a:effectLst/>
                <a:latin typeface="Arial" panose="020B0604020202020204" pitchFamily="34" charset="0"/>
              </a:rPr>
              <a:t>hand antiseptics </a:t>
            </a:r>
            <a:r>
              <a:rPr lang="en-US" i="0" dirty="0">
                <a:effectLst/>
                <a:latin typeface="Arial" panose="020B0604020202020204" pitchFamily="34" charset="0"/>
              </a:rPr>
              <a:t>after handwashing. NEVER use them in place of it. </a:t>
            </a:r>
            <a:endParaRPr lang="en-US" sz="2800" dirty="0">
              <a:solidFill>
                <a:schemeClr val="bg2"/>
              </a:solidFill>
            </a:endParaRPr>
          </a:p>
          <a:p>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422211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When to Wash Hands</a:t>
            </a:r>
          </a:p>
        </p:txBody>
      </p:sp>
      <p:sp>
        <p:nvSpPr>
          <p:cNvPr id="4" name="Content Placeholder 3"/>
          <p:cNvSpPr>
            <a:spLocks noGrp="1"/>
          </p:cNvSpPr>
          <p:nvPr>
            <p:ph sz="half" idx="1"/>
          </p:nvPr>
        </p:nvSpPr>
        <p:spPr/>
        <p:txBody>
          <a:bodyPr/>
          <a:lstStyle/>
          <a:p>
            <a:pPr marL="0" indent="0" eaLnBrk="1" hangingPunct="1">
              <a:defRPr/>
            </a:pPr>
            <a:r>
              <a:rPr lang="en-US" dirty="0">
                <a:cs typeface="+mn-cs"/>
              </a:rPr>
              <a:t>Food handlers must wash their hands </a:t>
            </a:r>
            <a:r>
              <a:rPr lang="en-US" dirty="0">
                <a:solidFill>
                  <a:schemeClr val="bg2"/>
                </a:solidFill>
                <a:cs typeface="+mn-cs"/>
              </a:rPr>
              <a:t>before</a:t>
            </a:r>
            <a:r>
              <a:rPr lang="en-US" dirty="0">
                <a:cs typeface="+mn-cs"/>
              </a:rPr>
              <a:t>:</a:t>
            </a:r>
          </a:p>
          <a:p>
            <a:pPr marL="347472" lvl="1" indent="-347472" eaLnBrk="1" hangingPunct="1">
              <a:lnSpc>
                <a:spcPct val="100000"/>
              </a:lnSpc>
              <a:spcBef>
                <a:spcPts val="900"/>
              </a:spcBef>
              <a:defRPr/>
            </a:pPr>
            <a:r>
              <a:rPr lang="en-US" sz="2800" dirty="0">
                <a:solidFill>
                  <a:schemeClr val="tx2"/>
                </a:solidFill>
              </a:rPr>
              <a:t>Preparing food</a:t>
            </a:r>
          </a:p>
          <a:p>
            <a:pPr marL="347472" lvl="1" indent="-347472" eaLnBrk="1" hangingPunct="1">
              <a:lnSpc>
                <a:spcPct val="100000"/>
              </a:lnSpc>
              <a:spcBef>
                <a:spcPts val="900"/>
              </a:spcBef>
              <a:defRPr/>
            </a:pPr>
            <a:r>
              <a:rPr lang="en-US" sz="2800" dirty="0">
                <a:solidFill>
                  <a:schemeClr val="tx2"/>
                </a:solidFill>
              </a:rPr>
              <a:t>Working with clean equipment and utensils</a:t>
            </a:r>
          </a:p>
          <a:p>
            <a:pPr marL="347472" lvl="1" indent="-347472" eaLnBrk="1" hangingPunct="1">
              <a:lnSpc>
                <a:spcPct val="100000"/>
              </a:lnSpc>
              <a:spcBef>
                <a:spcPts val="900"/>
              </a:spcBef>
              <a:defRPr/>
            </a:pPr>
            <a:r>
              <a:rPr lang="en-US" sz="2800" dirty="0">
                <a:solidFill>
                  <a:schemeClr val="tx2"/>
                </a:solidFill>
              </a:rPr>
              <a:t>Putting on single-use gloves</a:t>
            </a:r>
          </a:p>
          <a:p>
            <a:endParaRPr lang="en-US" dirty="0"/>
          </a:p>
        </p:txBody>
      </p:sp>
      <p:pic>
        <p:nvPicPr>
          <p:cNvPr id="7" name="Picture Placeholder 6" descr="A food handler is washing hands at a a designated handwashing sink. &#10;">
            <a:extLst>
              <a:ext uri="{FF2B5EF4-FFF2-40B4-BE49-F238E27FC236}">
                <a16:creationId xmlns:a16="http://schemas.microsoft.com/office/drawing/2014/main" id="{4214A4EF-7937-456A-8D33-65F26206784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509" r="16509"/>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401879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Wash Hands  </a:t>
            </a:r>
          </a:p>
        </p:txBody>
      </p:sp>
      <p:sp>
        <p:nvSpPr>
          <p:cNvPr id="3" name="Content Placeholder 2"/>
          <p:cNvSpPr>
            <a:spLocks noGrp="1"/>
          </p:cNvSpPr>
          <p:nvPr>
            <p:ph sz="half" idx="1"/>
          </p:nvPr>
        </p:nvSpPr>
        <p:spPr>
          <a:xfrm>
            <a:off x="612648" y="1554480"/>
            <a:ext cx="7320390" cy="4351338"/>
          </a:xfrm>
        </p:spPr>
        <p:txBody>
          <a:bodyPr>
            <a:normAutofit/>
          </a:bodyPr>
          <a:lstStyle/>
          <a:p>
            <a:pPr marL="0" indent="0" eaLnBrk="1" hangingPunct="1">
              <a:defRPr/>
            </a:pPr>
            <a:r>
              <a:rPr lang="en-US" dirty="0">
                <a:cs typeface="+mn-cs"/>
              </a:rPr>
              <a:t>Activities </a:t>
            </a:r>
            <a:r>
              <a:rPr lang="en-US" dirty="0">
                <a:solidFill>
                  <a:schemeClr val="bg2"/>
                </a:solidFill>
                <a:cs typeface="+mn-cs"/>
              </a:rPr>
              <a:t>after</a:t>
            </a:r>
            <a:r>
              <a:rPr lang="en-US" dirty="0">
                <a:cs typeface="+mn-cs"/>
              </a:rPr>
              <a:t> which a food handler must wash their hands include: </a:t>
            </a:r>
          </a:p>
          <a:p>
            <a:pPr lvl="1" eaLnBrk="1" hangingPunct="1">
              <a:defRPr/>
            </a:pPr>
            <a:r>
              <a:rPr lang="en-US" sz="2600" dirty="0">
                <a:solidFill>
                  <a:schemeClr val="tx2"/>
                </a:solidFill>
              </a:rPr>
              <a:t>Using the restroom</a:t>
            </a:r>
          </a:p>
          <a:p>
            <a:pPr lvl="1" eaLnBrk="1" hangingPunct="1">
              <a:defRPr/>
            </a:pPr>
            <a:r>
              <a:rPr lang="en-US" sz="2600" dirty="0">
                <a:solidFill>
                  <a:schemeClr val="tx2"/>
                </a:solidFill>
              </a:rPr>
              <a:t>Touching the body or clothing</a:t>
            </a:r>
          </a:p>
          <a:p>
            <a:pPr lvl="1" eaLnBrk="1" hangingPunct="1">
              <a:defRPr/>
            </a:pPr>
            <a:r>
              <a:rPr lang="en-US" sz="2600" dirty="0">
                <a:solidFill>
                  <a:schemeClr val="tx2"/>
                </a:solidFill>
              </a:rPr>
              <a:t>Eating, drinking, or smoking</a:t>
            </a:r>
          </a:p>
          <a:p>
            <a:pPr lvl="1" eaLnBrk="1" hangingPunct="1">
              <a:defRPr/>
            </a:pPr>
            <a:r>
              <a:rPr lang="en-US" sz="2600" dirty="0">
                <a:solidFill>
                  <a:schemeClr val="tx2"/>
                </a:solidFill>
              </a:rPr>
              <a:t>Handling soiled items</a:t>
            </a:r>
          </a:p>
          <a:p>
            <a:pPr lvl="1" eaLnBrk="1" hangingPunct="1">
              <a:defRPr/>
            </a:pPr>
            <a:r>
              <a:rPr lang="en-US" sz="2600" dirty="0">
                <a:solidFill>
                  <a:schemeClr val="tx2"/>
                </a:solidFill>
              </a:rPr>
              <a:t>Handling raw meat, seafood, or poultry</a:t>
            </a:r>
          </a:p>
          <a:p>
            <a:pPr lvl="1">
              <a:defRPr/>
            </a:pPr>
            <a:r>
              <a:rPr lang="en-US" sz="2600" dirty="0">
                <a:solidFill>
                  <a:schemeClr val="tx2"/>
                </a:solidFill>
              </a:rPr>
              <a:t>Changing tasks</a:t>
            </a:r>
          </a:p>
          <a:p>
            <a:pPr lvl="1">
              <a:defRPr/>
            </a:pPr>
            <a:r>
              <a:rPr lang="en-US" sz="2600" dirty="0">
                <a:solidFill>
                  <a:schemeClr val="tx2"/>
                </a:solidFill>
              </a:rPr>
              <a:t>Using electronic devices</a:t>
            </a:r>
          </a:p>
          <a:p>
            <a:endParaRPr lang="en-US" dirty="0"/>
          </a:p>
        </p:txBody>
      </p:sp>
      <p:pic>
        <p:nvPicPr>
          <p:cNvPr id="7" name="Picture Placeholder 6" descr="A pair of hands holding a cell phone">
            <a:extLst>
              <a:ext uri="{FF2B5EF4-FFF2-40B4-BE49-F238E27FC236}">
                <a16:creationId xmlns:a16="http://schemas.microsoft.com/office/drawing/2014/main" id="{4326675D-8B14-452A-9D0D-D8A678547B8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316" r="25316"/>
          <a:stretch>
            <a:fillRect/>
          </a:stretch>
        </p:blipFill>
        <p:spPr/>
      </p:pic>
      <p:sp>
        <p:nvSpPr>
          <p:cNvPr id="4" name="Slide Number Placeholder 3"/>
          <p:cNvSpPr>
            <a:spLocks noGrp="1"/>
          </p:cNvSpPr>
          <p:nvPr>
            <p:ph type="sldNum" sz="quarter" idx="4"/>
          </p:nvPr>
        </p:nvSpPr>
        <p:spPr/>
        <p:txBody>
          <a:bodyPr/>
          <a:lstStyle/>
          <a:p>
            <a:fld id="{BF568A59-ACA4-4C70-9252-AAB755DA2F6B}" type="slidenum">
              <a:rPr lang="en-US" smtClean="0"/>
              <a:pPr/>
              <a:t>8</a:t>
            </a:fld>
            <a:endParaRPr lang="en-US" dirty="0"/>
          </a:p>
        </p:txBody>
      </p:sp>
    </p:spTree>
    <p:extLst>
      <p:ext uri="{BB962C8B-B14F-4D97-AF65-F5344CB8AC3E}">
        <p14:creationId xmlns:p14="http://schemas.microsoft.com/office/powerpoint/2010/main" val="348434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mj-cs"/>
              </a:rPr>
              <a:t>Bare-Hand Contact with Ready-to-Eat Food</a:t>
            </a:r>
            <a:endParaRPr lang="en-US" dirty="0"/>
          </a:p>
        </p:txBody>
      </p:sp>
      <p:sp>
        <p:nvSpPr>
          <p:cNvPr id="4" name="Content Placeholder 3"/>
          <p:cNvSpPr>
            <a:spLocks noGrp="1"/>
          </p:cNvSpPr>
          <p:nvPr>
            <p:ph sz="half" idx="1"/>
          </p:nvPr>
        </p:nvSpPr>
        <p:spPr/>
        <p:txBody>
          <a:bodyPr>
            <a:normAutofit/>
          </a:bodyPr>
          <a:lstStyle/>
          <a:p>
            <a:pPr>
              <a:spcBef>
                <a:spcPts val="1800"/>
              </a:spcBef>
            </a:pPr>
            <a:r>
              <a:rPr lang="en-US" dirty="0"/>
              <a:t>Avoid bare-hand contact with ready-to-eat food unless it</a:t>
            </a:r>
          </a:p>
          <a:p>
            <a:pPr marL="457200" indent="-457200">
              <a:spcBef>
                <a:spcPts val="1800"/>
              </a:spcBef>
              <a:buFont typeface="Arial" panose="020B0604020202020204" pitchFamily="34" charset="0"/>
              <a:buChar char="•"/>
            </a:pPr>
            <a:r>
              <a:rPr lang="en-US" sz="2600" b="0" dirty="0"/>
              <a:t>is in a dish that does not contain raw meat, seafood, or poultry and the dish will be cooked to at least 145˚F (63˚C).</a:t>
            </a:r>
          </a:p>
          <a:p>
            <a:pPr marL="457200" indent="-457200">
              <a:spcBef>
                <a:spcPts val="1800"/>
              </a:spcBef>
              <a:buFont typeface="Arial" panose="020B0604020202020204" pitchFamily="34" charset="0"/>
              <a:buChar char="•"/>
            </a:pPr>
            <a:r>
              <a:rPr lang="en-US" sz="2600" b="0" dirty="0"/>
              <a:t>is in a dish containing raw meat, seafood, or poultry and the dish will be cooked to the required minimum internal temperature of the raw item.</a:t>
            </a:r>
            <a:endParaRPr lang="en-US" sz="2600" dirty="0"/>
          </a:p>
        </p:txBody>
      </p:sp>
      <p:pic>
        <p:nvPicPr>
          <p:cNvPr id="8" name="Picture Placeholder 7" descr="Chef seasoning raw poultry with bare hands &#10;">
            <a:extLst>
              <a:ext uri="{FF2B5EF4-FFF2-40B4-BE49-F238E27FC236}">
                <a16:creationId xmlns:a16="http://schemas.microsoft.com/office/drawing/2014/main" id="{122D0DFF-C8BD-4B54-9CD1-F38B40D71FB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2219968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otx" id="{FBCFE6BD-3E01-40BA-B4DB-1B6F1BA2244B}" vid="{635EFAEE-ADD9-479F-BC3C-10D3218722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Props1.xml><?xml version="1.0" encoding="utf-8"?>
<ds:datastoreItem xmlns:ds="http://schemas.openxmlformats.org/officeDocument/2006/customXml" ds:itemID="{C989C350-46D7-4F2E-941C-D6B5298F9C0C}"/>
</file>

<file path=customXml/itemProps2.xml><?xml version="1.0" encoding="utf-8"?>
<ds:datastoreItem xmlns:ds="http://schemas.openxmlformats.org/officeDocument/2006/customXml" ds:itemID="{9A9C00A1-CC7E-4BED-88A5-6119C6F36455}">
  <ds:schemaRefs>
    <ds:schemaRef ds:uri="http://schemas.microsoft.com/sharepoint/v3/contenttype/forms"/>
  </ds:schemaRefs>
</ds:datastoreItem>
</file>

<file path=customXml/itemProps3.xml><?xml version="1.0" encoding="utf-8"?>
<ds:datastoreItem xmlns:ds="http://schemas.openxmlformats.org/officeDocument/2006/customXml" ds:itemID="{AECE456B-60B3-4065-8B18-701303040695}">
  <ds:schemaRefs>
    <ds:schemaRef ds:uri="http://purl.org/dc/dcmitype/"/>
    <ds:schemaRef ds:uri="http://schemas.openxmlformats.org/package/2006/metadata/core-properties"/>
    <ds:schemaRef ds:uri="d9905d2b-a45b-4f19-8572-4568a650575a"/>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670ae7cf-2779-4335-b55d-ddf3266fd9bb"/>
    <ds:schemaRef ds:uri="http://www.w3.org/XML/1998/namespace"/>
    <ds:schemaRef ds:uri="0699a2d1-f722-4bc9-b681-3096a3e6fb5d"/>
    <ds:schemaRef ds:uri="39a14e40-c4a8-44a4-a127-e20d0e40849e"/>
    <ds:schemaRef ds:uri="025a8e30-16c8-46cc-8130-1c05399c7bac"/>
    <ds:schemaRef ds:uri="f94cd8c1-9eae-40b3-ad76-514c920d55f5"/>
  </ds:schemaRefs>
</ds:datastoreItem>
</file>

<file path=docProps/app.xml><?xml version="1.0" encoding="utf-8"?>
<Properties xmlns="http://schemas.openxmlformats.org/officeDocument/2006/extended-properties" xmlns:vt="http://schemas.openxmlformats.org/officeDocument/2006/docPropsVTypes">
  <Template>Office Theme</Template>
  <TotalTime>75</TotalTime>
  <Words>1837</Words>
  <Application>Microsoft Office PowerPoint</Application>
  <PresentationFormat>Widescreen</PresentationFormat>
  <Paragraphs>211</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Mincho</vt:lpstr>
      <vt:lpstr>Arial</vt:lpstr>
      <vt:lpstr>Calibri</vt:lpstr>
      <vt:lpstr>Segoe UI</vt:lpstr>
      <vt:lpstr>verdana</vt:lpstr>
      <vt:lpstr>Office Theme</vt:lpstr>
      <vt:lpstr>4</vt:lpstr>
      <vt:lpstr>Learning Objectives </vt:lpstr>
      <vt:lpstr>4.1 How Food Handlers Contaminate Food </vt:lpstr>
      <vt:lpstr>Diseases Not Transmitted through Food  </vt:lpstr>
      <vt:lpstr>4.2 A Good Personal Hygiene Program </vt:lpstr>
      <vt:lpstr>Handwashing  </vt:lpstr>
      <vt:lpstr>When to Wash Hands</vt:lpstr>
      <vt:lpstr>When to Wash Hands  </vt:lpstr>
      <vt:lpstr>Bare-Hand Contact with Ready-to-Eat Food</vt:lpstr>
      <vt:lpstr>Hand Care </vt:lpstr>
      <vt:lpstr>Single-Use Gloves </vt:lpstr>
      <vt:lpstr>Using Single-Use Gloves </vt:lpstr>
      <vt:lpstr>Other Good Personal Hygiene Practices </vt:lpstr>
      <vt:lpstr>Work Attire Guidelines </vt:lpstr>
      <vt:lpstr>Reporting Health Issues </vt:lpstr>
      <vt:lpstr>Watching for Staff Illness </vt:lpstr>
      <vt:lpstr>Discussion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dc:title>
  <dc:creator>Julia Norma McKenna</dc:creator>
  <cp:lastModifiedBy>Matthew Haas</cp:lastModifiedBy>
  <cp:revision>12</cp:revision>
  <dcterms:created xsi:type="dcterms:W3CDTF">2022-01-17T21:46:08Z</dcterms:created>
  <dcterms:modified xsi:type="dcterms:W3CDTF">2023-07-27T20:09:25Z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ArticulateGUID">
    <vt:lpwstr>C0A30B79-2ABD-41BD-8008-D147E18D31EF</vt:lpwstr>
  </property>
  <property fmtid="{D5CDD505-2E9C-101B-9397-08002B2CF9AE}" pid="11" name="ArticulatePath">
    <vt:lpwstr>https://nra-my.sharepoint.com/personal/tschlender_restaurant_org/Documents/ServSafe2022_Update_in_2023/Coursebook/PPTs/Coursebook_8E-Ch04_Powerpoint</vt:lpwstr>
  </property>
</Properties>
</file>