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9" r:id="rId5"/>
    <p:sldId id="278" r:id="rId6"/>
    <p:sldId id="279" r:id="rId7"/>
    <p:sldId id="259" r:id="rId8"/>
    <p:sldId id="281" r:id="rId9"/>
    <p:sldId id="280" r:id="rId10"/>
    <p:sldId id="282" r:id="rId11"/>
    <p:sldId id="283" r:id="rId12"/>
    <p:sldId id="284" r:id="rId13"/>
    <p:sldId id="285" r:id="rId14"/>
    <p:sldId id="286" r:id="rId15"/>
    <p:sldId id="287" r:id="rId16"/>
    <p:sldId id="288" r:id="rId17"/>
    <p:sldId id="289" r:id="rId18"/>
    <p:sldId id="272"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9" autoAdjust="0"/>
    <p:restoredTop sz="81633" autoAdjust="0"/>
  </p:normalViewPr>
  <p:slideViewPr>
    <p:cSldViewPr snapToGrid="0">
      <p:cViewPr varScale="1">
        <p:scale>
          <a:sx n="75" d="100"/>
          <a:sy n="75" d="100"/>
        </p:scale>
        <p:origin x="4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Beer" userId="70d1b027-2e30-4425-a264-75cdd89f79d9" providerId="ADAL" clId="{A45916BE-9C14-46FB-88A2-C98AFB101FFA}"/>
    <pc:docChg chg="modSld">
      <pc:chgData name="Alyssa Beer" userId="70d1b027-2e30-4425-a264-75cdd89f79d9" providerId="ADAL" clId="{A45916BE-9C14-46FB-88A2-C98AFB101FFA}" dt="2022-01-31T22:31:21.806" v="13" actId="113"/>
      <pc:docMkLst>
        <pc:docMk/>
      </pc:docMkLst>
      <pc:sldChg chg="modNotesTx">
        <pc:chgData name="Alyssa Beer" userId="70d1b027-2e30-4425-a264-75cdd89f79d9" providerId="ADAL" clId="{A45916BE-9C14-46FB-88A2-C98AFB101FFA}" dt="2022-01-31T22:31:21.806" v="13" actId="113"/>
        <pc:sldMkLst>
          <pc:docMk/>
          <pc:sldMk cId="2577222163" sldId="272"/>
        </pc:sldMkLst>
      </pc:sldChg>
    </pc:docChg>
  </pc:docChgLst>
  <pc:docChgLst>
    <pc:chgData name="Todd Schlender" userId="64f9bbbf-2722-4773-a1f1-fce13cc478f1" providerId="ADAL" clId="{CE999809-5CC0-4FD9-91AE-DFE8B376E2F6}"/>
    <pc:docChg chg="custSel modSld replTag">
      <pc:chgData name="Todd Schlender" userId="64f9bbbf-2722-4773-a1f1-fce13cc478f1" providerId="ADAL" clId="{CE999809-5CC0-4FD9-91AE-DFE8B376E2F6}" dt="2023-07-07T15:05:55.601" v="5"/>
      <pc:docMkLst>
        <pc:docMk/>
      </pc:docMkLst>
      <pc:sldChg chg="replTag delTag modNotesTx">
        <pc:chgData name="Todd Schlender" userId="64f9bbbf-2722-4773-a1f1-fce13cc478f1" providerId="ADAL" clId="{CE999809-5CC0-4FD9-91AE-DFE8B376E2F6}" dt="2023-07-07T15:05:55.601" v="5"/>
        <pc:sldMkLst>
          <pc:docMk/>
          <pc:sldMk cId="1287318928"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a:t>
            </a:fld>
            <a:endParaRPr lang="en-US"/>
          </a:p>
        </p:txBody>
      </p:sp>
    </p:spTree>
    <p:extLst>
      <p:ext uri="{BB962C8B-B14F-4D97-AF65-F5344CB8AC3E}">
        <p14:creationId xmlns:p14="http://schemas.microsoft.com/office/powerpoint/2010/main" val="2583193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11</a:t>
            </a:fld>
            <a:endParaRPr lang="en-US"/>
          </a:p>
        </p:txBody>
      </p:sp>
    </p:spTree>
    <p:extLst>
      <p:ext uri="{BB962C8B-B14F-4D97-AF65-F5344CB8AC3E}">
        <p14:creationId xmlns:p14="http://schemas.microsoft.com/office/powerpoint/2010/main" val="234558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a:p>
        </p:txBody>
      </p:sp>
    </p:spTree>
    <p:extLst>
      <p:ext uri="{BB962C8B-B14F-4D97-AF65-F5344CB8AC3E}">
        <p14:creationId xmlns:p14="http://schemas.microsoft.com/office/powerpoint/2010/main" val="176907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13</a:t>
            </a:fld>
            <a:endParaRPr lang="en-US"/>
          </a:p>
        </p:txBody>
      </p:sp>
    </p:spTree>
    <p:extLst>
      <p:ext uri="{BB962C8B-B14F-4D97-AF65-F5344CB8AC3E}">
        <p14:creationId xmlns:p14="http://schemas.microsoft.com/office/powerpoint/2010/main" val="4025718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effectLst/>
                <a:latin typeface="Arial" panose="020B0604020202020204" pitchFamily="34" charset="0"/>
              </a:rPr>
              <a:t>Knowledge Check</a:t>
            </a:r>
          </a:p>
          <a:p>
            <a:pPr marL="228600" indent="-228600">
              <a:buAutoNum type="arabicPeriod"/>
            </a:pPr>
            <a:r>
              <a:rPr lang="en-US" b="0" i="0" dirty="0">
                <a:effectLst/>
                <a:latin typeface="Arial" panose="020B0604020202020204" pitchFamily="34" charset="0"/>
              </a:rPr>
              <a:t>What is one example of a produce item that is considered to be a TCS food? </a:t>
            </a:r>
          </a:p>
          <a:p>
            <a:pPr marL="228600" indent="-228600">
              <a:buAutoNum type="arabicPeriod"/>
            </a:pPr>
            <a:r>
              <a:rPr lang="en-US" b="0" i="0" dirty="0">
                <a:effectLst/>
                <a:latin typeface="Arial" panose="020B0604020202020204" pitchFamily="34" charset="0"/>
              </a:rPr>
              <a:t>Do all fruits and vegetables need to be stored at 41°F (5°C) or lower?</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14</a:t>
            </a:fld>
            <a:endParaRPr lang="en-US"/>
          </a:p>
        </p:txBody>
      </p:sp>
    </p:spTree>
    <p:extLst>
      <p:ext uri="{BB962C8B-B14F-4D97-AF65-F5344CB8AC3E}">
        <p14:creationId xmlns:p14="http://schemas.microsoft.com/office/powerpoint/2010/main" val="2603349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1. </a:t>
            </a:r>
            <a:r>
              <a:rPr lang="en-US" b="1" i="0" dirty="0">
                <a:effectLst/>
                <a:latin typeface="Arial" panose="020B0604020202020204" pitchFamily="34" charset="0"/>
              </a:rPr>
              <a:t>What is the recommended top-to-bottom order for storing the following food in the same cooler: raw trout, an uncooked beef roast, raw chicken, pecan pie, and raw ground beef? </a:t>
            </a:r>
            <a:endParaRPr lang="en-US" b="1" dirty="0"/>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The recommended top-to-bottom order for storing the items in the same cooler is: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Pecan pie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Raw trout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Uncooked beef roast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Raw ground beef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Raw chicken </a:t>
            </a:r>
          </a:p>
          <a:p>
            <a:pPr marL="0" marR="0" lvl="0" indent="0" algn="l"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b="1" dirty="0">
                <a:effectLst/>
                <a:latin typeface="Calibri" panose="020F0502020204030204" pitchFamily="34" charset="0"/>
                <a:ea typeface="MS Mincho" panose="02020609040205080304" pitchFamily="49" charset="-128"/>
              </a:rPr>
              <a:t>2. </a:t>
            </a:r>
            <a:r>
              <a:rPr lang="en-US" sz="4000" b="1" i="0" dirty="0">
                <a:effectLst/>
                <a:latin typeface="Arial" panose="020B0604020202020204" pitchFamily="34" charset="0"/>
              </a:rPr>
              <a:t>What are the requirements for storing live shellfish? </a:t>
            </a:r>
          </a:p>
          <a:p>
            <a:pPr marL="0" marR="0" lvl="0" indent="0" fontAlgn="base">
              <a:spcBef>
                <a:spcPts val="0"/>
              </a:spcBef>
              <a:spcAft>
                <a:spcPts val="0"/>
              </a:spcAft>
              <a:buSzPts val="1000"/>
              <a:buFont typeface="Symbol" panose="05050102010706020507" pitchFamily="18" charset="2"/>
              <a:buNone/>
              <a:tabLst>
                <a:tab pos="457200" algn="l"/>
              </a:tabLst>
            </a:pPr>
            <a:r>
              <a:rPr lang="en-US" sz="1800" dirty="0">
                <a:effectLst/>
                <a:latin typeface="Calibri" panose="020F0502020204030204" pitchFamily="34" charset="0"/>
                <a:ea typeface="Times New Roman" panose="02020603050405020304" pitchFamily="18" charset="0"/>
              </a:rPr>
              <a:t>Live shellfish must be stored in its original container at an air temperature of 41°F (5°C) or lower. </a:t>
            </a:r>
            <a:r>
              <a:rPr lang="en-US" sz="1800" dirty="0" err="1">
                <a:effectLst/>
                <a:latin typeface="Calibri" panose="020F0502020204030204" pitchFamily="34" charset="0"/>
                <a:ea typeface="Times New Roman" panose="02020603050405020304" pitchFamily="18" charset="0"/>
              </a:rPr>
              <a:t>Shellstock</a:t>
            </a:r>
            <a:r>
              <a:rPr lang="en-US" sz="1800" dirty="0">
                <a:effectLst/>
                <a:latin typeface="Calibri" panose="020F0502020204030204" pitchFamily="34" charset="0"/>
                <a:ea typeface="Times New Roman" panose="02020603050405020304" pitchFamily="18" charset="0"/>
              </a:rPr>
              <a:t> identification tags must be kept on file for 90 days from the date the last shellfish was sold or served from the container. </a:t>
            </a:r>
            <a:endParaRPr lang="en-US" sz="1800" dirty="0">
              <a:effectLst/>
              <a:latin typeface="Calibri" panose="020F0502020204030204" pitchFamily="34" charset="0"/>
              <a:ea typeface="MS Mincho" panose="02020609040205080304" pitchFamily="49" charset="-128"/>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rPr>
              <a:t>3.</a:t>
            </a:r>
            <a:r>
              <a:rPr lang="en-US" sz="1800" b="1" dirty="0">
                <a:effectLst/>
                <a:latin typeface="MS Mincho" panose="02020609040205080304" pitchFamily="49" charset="-128"/>
                <a:ea typeface="Times New Roman" panose="02020603050405020304" pitchFamily="18" charset="0"/>
                <a:cs typeface="Segoe UI" panose="020B0502040204020203" pitchFamily="34" charset="0"/>
              </a:rPr>
              <a:t> </a:t>
            </a:r>
            <a:r>
              <a:rPr lang="en-US" sz="4000" b="1" i="0" dirty="0">
                <a:effectLst/>
                <a:latin typeface="Arial" panose="020B0604020202020204" pitchFamily="34" charset="0"/>
              </a:rPr>
              <a:t>Explain the labeling requirements for food packaged on-site for retail sale. </a:t>
            </a:r>
            <a:endParaRPr lang="en-US" sz="1800" b="1" dirty="0">
              <a:effectLst/>
              <a:latin typeface="MS Mincho" panose="02020609040205080304" pitchFamily="49" charset="-128"/>
              <a:ea typeface="Times New Roman" panose="02020603050405020304" pitchFamily="18" charset="0"/>
              <a:cs typeface="Segoe UI" panose="020B0502040204020203" pitchFamily="34" charset="0"/>
            </a:endParaRP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The label must include the following information: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Common name of the food or a statement that clearly identifies it</a:t>
            </a:r>
            <a:r>
              <a:rPr lang="en-US" sz="1800" dirty="0">
                <a:effectLst/>
                <a:latin typeface="MS Mincho" panose="02020609040205080304" pitchFamily="49" charset="-128"/>
                <a:ea typeface="Times New Roman" panose="02020603050405020304" pitchFamily="18" charset="0"/>
                <a:cs typeface="Segoe UI" panose="020B0502040204020203"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Quantity of the food.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Ingredients and sub-ingredients in descending order by weight</a:t>
            </a:r>
            <a:r>
              <a:rPr lang="en-US" sz="1800" dirty="0">
                <a:effectLst/>
                <a:latin typeface="MS Mincho" panose="02020609040205080304" pitchFamily="49" charset="-128"/>
                <a:ea typeface="Times New Roman" panose="02020603050405020304" pitchFamily="18" charset="0"/>
                <a:cs typeface="Segoe UI" panose="020B0502040204020203" pitchFamily="34" charset="0"/>
              </a:rPr>
              <a:t> </a:t>
            </a:r>
            <a:r>
              <a:rPr lang="en-US" sz="1800" dirty="0">
                <a:effectLst/>
                <a:latin typeface="Calibri" panose="020F0502020204030204" pitchFamily="34" charset="0"/>
                <a:ea typeface="MS Mincho" panose="02020609040205080304" pitchFamily="49" charset="-128"/>
              </a:rPr>
              <a:t>if the item contains two or more ingredients.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Artificial colors and flavors</a:t>
            </a:r>
            <a:r>
              <a:rPr lang="en-US" sz="1800" dirty="0">
                <a:effectLst/>
                <a:latin typeface="MS Mincho" panose="02020609040205080304" pitchFamily="49" charset="-128"/>
                <a:ea typeface="Times New Roman" panose="02020603050405020304" pitchFamily="18" charset="0"/>
                <a:cs typeface="Segoe UI" panose="020B0502040204020203"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Chemical preservatives</a:t>
            </a:r>
            <a:r>
              <a:rPr lang="en-US" sz="1800" dirty="0">
                <a:effectLst/>
                <a:latin typeface="MS Mincho" panose="02020609040205080304" pitchFamily="49" charset="-128"/>
                <a:ea typeface="Times New Roman" panose="02020603050405020304" pitchFamily="18" charset="0"/>
                <a:cs typeface="Segoe UI" panose="020B0502040204020203"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Name and place of business of the manufacturer, packer, or distributor.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Source of each major food allergen contained in the food. This is not necessary if the source is already part of the common name of the ingredient.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b="1" dirty="0">
                <a:effectLst/>
                <a:latin typeface="Times New Roman" panose="02020603050405020304" pitchFamily="18" charset="0"/>
                <a:ea typeface="Times New Roman" panose="02020603050405020304" pitchFamily="18" charset="0"/>
              </a:rPr>
              <a:t>4. </a:t>
            </a:r>
            <a:r>
              <a:rPr lang="en-US" sz="4000" b="1" i="0" dirty="0">
                <a:effectLst/>
                <a:latin typeface="Arial" panose="020B0604020202020204" pitchFamily="34" charset="0"/>
              </a:rPr>
              <a:t>What is the maximum time that TCS food that was prepped in-house may be stored?</a:t>
            </a:r>
            <a:endParaRPr lang="en-US" sz="1800" b="1" dirty="0">
              <a:effectLst/>
              <a:latin typeface="Times New Roman" panose="02020603050405020304" pitchFamily="18" charset="0"/>
              <a:ea typeface="Times New Roman" panose="02020603050405020304" pitchFamily="18" charset="0"/>
            </a:endParaRPr>
          </a:p>
          <a:p>
            <a:pPr marL="0" marR="0" lvl="0" indent="0" fontAlgn="base">
              <a:spcBef>
                <a:spcPts val="0"/>
              </a:spcBef>
              <a:spcAft>
                <a:spcPts val="0"/>
              </a:spcAft>
              <a:buSzPts val="1000"/>
              <a:buFont typeface="Symbol" panose="05050102010706020507" pitchFamily="18" charset="2"/>
              <a:buNone/>
              <a:tabLst>
                <a:tab pos="457200" algn="l"/>
              </a:tabLst>
            </a:pPr>
            <a:r>
              <a:rPr lang="en-US" sz="1800" dirty="0">
                <a:effectLst/>
                <a:highlight>
                  <a:srgbClr val="00FF00"/>
                </a:highlight>
                <a:latin typeface="Calibri" panose="020F0502020204030204" pitchFamily="34" charset="0"/>
                <a:ea typeface="MS Mincho" panose="02020609040205080304" pitchFamily="49" charset="-128"/>
              </a:rPr>
              <a:t>TCS food was prepped in-house can be stored for only seven days if held at 41°F (5°C) or lower. After that, it must be discarded.</a:t>
            </a:r>
            <a:r>
              <a:rPr lang="en-US" sz="1800" dirty="0">
                <a:effectLst/>
                <a:latin typeface="Calibri" panose="020F0502020204030204" pitchFamily="34" charset="0"/>
                <a:ea typeface="MS Mincho" panose="02020609040205080304" pitchFamily="49" charset="-128"/>
              </a:rPr>
              <a: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C429607-C4A6-4C2D-8D0F-A21533BAE4D7}" type="slidenum">
              <a:rPr lang="en-US" smtClean="0"/>
              <a:t>15</a:t>
            </a:fld>
            <a:endParaRPr lang="en-US"/>
          </a:p>
        </p:txBody>
      </p:sp>
    </p:spTree>
    <p:extLst>
      <p:ext uri="{BB962C8B-B14F-4D97-AF65-F5344CB8AC3E}">
        <p14:creationId xmlns:p14="http://schemas.microsoft.com/office/powerpoint/2010/main" val="267390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r>
              <a:rPr lang="en-US" dirty="0"/>
              <a:t>Please review the </a:t>
            </a:r>
            <a:r>
              <a:rPr lang="en-US" i="1" dirty="0"/>
              <a:t>Coursebook Instructor Change Document </a:t>
            </a:r>
            <a:r>
              <a:rPr lang="en-US" dirty="0"/>
              <a:t>for important information on 2022 FDA Food Code changes related to this chapter. </a:t>
            </a:r>
            <a:r>
              <a:rPr lang="en-US"/>
              <a:t>More information can be found at www.ServSafe.com/Academic</a:t>
            </a:r>
          </a:p>
          <a:p>
            <a:endParaRPr lang="en-US"/>
          </a:p>
        </p:txBody>
      </p:sp>
      <p:sp>
        <p:nvSpPr>
          <p:cNvPr id="4" name="Slide Number Placeholder 3"/>
          <p:cNvSpPr>
            <a:spLocks noGrp="1"/>
          </p:cNvSpPr>
          <p:nvPr>
            <p:ph type="sldNum" sz="quarter" idx="5"/>
          </p:nvPr>
        </p:nvSpPr>
        <p:spPr/>
        <p:txBody>
          <a:bodyPr/>
          <a:lstStyle/>
          <a:p>
            <a:fld id="{BC429607-C4A6-4C2D-8D0F-A21533BAE4D7}" type="slidenum">
              <a:rPr lang="en-US" smtClean="0"/>
              <a:t>2</a:t>
            </a:fld>
            <a:endParaRPr lang="en-US"/>
          </a:p>
        </p:txBody>
      </p:sp>
    </p:spTree>
    <p:extLst>
      <p:ext uri="{BB962C8B-B14F-4D97-AF65-F5344CB8AC3E}">
        <p14:creationId xmlns:p14="http://schemas.microsoft.com/office/powerpoint/2010/main" val="177516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3</a:t>
            </a:fld>
            <a:endParaRPr lang="en-US"/>
          </a:p>
        </p:txBody>
      </p:sp>
    </p:spTree>
    <p:extLst>
      <p:ext uri="{BB962C8B-B14F-4D97-AF65-F5344CB8AC3E}">
        <p14:creationId xmlns:p14="http://schemas.microsoft.com/office/powerpoint/2010/main" val="189259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a:p>
        </p:txBody>
      </p:sp>
    </p:spTree>
    <p:extLst>
      <p:ext uri="{BB962C8B-B14F-4D97-AF65-F5344CB8AC3E}">
        <p14:creationId xmlns:p14="http://schemas.microsoft.com/office/powerpoint/2010/main" val="41089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5</a:t>
            </a:fld>
            <a:endParaRPr lang="en-US"/>
          </a:p>
        </p:txBody>
      </p:sp>
    </p:spTree>
    <p:extLst>
      <p:ext uri="{BB962C8B-B14F-4D97-AF65-F5344CB8AC3E}">
        <p14:creationId xmlns:p14="http://schemas.microsoft.com/office/powerpoint/2010/main" val="3415153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a:p>
        </p:txBody>
      </p:sp>
    </p:spTree>
    <p:extLst>
      <p:ext uri="{BB962C8B-B14F-4D97-AF65-F5344CB8AC3E}">
        <p14:creationId xmlns:p14="http://schemas.microsoft.com/office/powerpoint/2010/main" val="242657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r>
              <a:rPr lang="en-US" b="1" i="0" dirty="0">
                <a:effectLst/>
                <a:latin typeface="Arial" panose="020B0604020202020204" pitchFamily="34" charset="0"/>
              </a:rPr>
              <a:t>Activity: </a:t>
            </a:r>
            <a:r>
              <a:rPr lang="en-US" b="0" i="0" dirty="0">
                <a:effectLst/>
                <a:latin typeface="Arial" panose="020B0604020202020204" pitchFamily="34" charset="0"/>
              </a:rPr>
              <a:t>Stock the Cooler </a:t>
            </a:r>
          </a:p>
          <a:p>
            <a:r>
              <a:rPr lang="en-US" b="1" i="0" dirty="0">
                <a:effectLst/>
                <a:latin typeface="Arial" panose="020B0604020202020204" pitchFamily="34" charset="0"/>
              </a:rPr>
              <a:t>Knowledge Check</a:t>
            </a:r>
          </a:p>
          <a:p>
            <a:pPr marL="228600" indent="-228600">
              <a:buAutoNum type="arabicPeriod"/>
            </a:pPr>
            <a:r>
              <a:rPr lang="en-US" b="0" i="0" dirty="0">
                <a:effectLst/>
                <a:latin typeface="Arial" panose="020B0604020202020204" pitchFamily="34" charset="0"/>
              </a:rPr>
              <a:t>When must food be date marked?</a:t>
            </a:r>
          </a:p>
          <a:p>
            <a:pPr marL="228600" indent="-228600">
              <a:buAutoNum type="arabicPeriod"/>
            </a:pPr>
            <a:r>
              <a:rPr lang="en-US" b="0" i="0" dirty="0">
                <a:effectLst/>
                <a:latin typeface="Arial" panose="020B0604020202020204" pitchFamily="34" charset="0"/>
              </a:rPr>
              <a:t>Explain the FIFO method of stock rotation. </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7</a:t>
            </a:fld>
            <a:endParaRPr lang="en-US"/>
          </a:p>
        </p:txBody>
      </p:sp>
    </p:spTree>
    <p:extLst>
      <p:ext uri="{BB962C8B-B14F-4D97-AF65-F5344CB8AC3E}">
        <p14:creationId xmlns:p14="http://schemas.microsoft.com/office/powerpoint/2010/main" val="379951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a:p>
        </p:txBody>
      </p:sp>
    </p:spTree>
    <p:extLst>
      <p:ext uri="{BB962C8B-B14F-4D97-AF65-F5344CB8AC3E}">
        <p14:creationId xmlns:p14="http://schemas.microsoft.com/office/powerpoint/2010/main" val="43465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10</a:t>
            </a:fld>
            <a:endParaRPr lang="en-US"/>
          </a:p>
        </p:txBody>
      </p:sp>
    </p:spTree>
    <p:extLst>
      <p:ext uri="{BB962C8B-B14F-4D97-AF65-F5344CB8AC3E}">
        <p14:creationId xmlns:p14="http://schemas.microsoft.com/office/powerpoint/2010/main" val="2670298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dirty="0" err="1"/>
              <a:t>Ch</a:t>
            </a:r>
            <a:r>
              <a:rPr lang="en-US" dirty="0"/>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endParaRPr lang="en-US" dirty="0"/>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461665"/>
          </a:xfrm>
          <a:prstGeom prst="rect">
            <a:avLst/>
          </a:prstGeom>
        </p:spPr>
        <p:txBody>
          <a:bodyPr wrap="square" lIns="182880" rIns="182880">
            <a:spAutoFit/>
          </a:bodyPr>
          <a:lstStyle/>
          <a:p>
            <a:r>
              <a:rPr lang="en-US" sz="600" dirty="0"/>
              <a:t>©1986–2023 National Restaurant Association Educational Foundation (NRAEF). All rights reserved.</a:t>
            </a:r>
          </a:p>
          <a:p>
            <a:r>
              <a:rPr lang="en-US" sz="600" dirty="0"/>
              <a:t>The </a:t>
            </a:r>
            <a:r>
              <a:rPr lang="en-US" sz="600" dirty="0" err="1"/>
              <a:t>ServSafe</a:t>
            </a:r>
            <a:r>
              <a:rPr lang="en-US" sz="600" dirty="0"/>
              <a:t>®, NRAEF, National Restaurant Association and National Restaurant Association Solutions, LLC (Solutions) names and logos are registered trademarks used under license by Solutions and may not be otherwise used without the explicit written permission of the owner of each mark.</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dirty="0">
                <a:solidFill>
                  <a:schemeClr val="bg1"/>
                </a:solidFill>
                <a:latin typeface="+mj-lt"/>
              </a:rPr>
              <a:t>SERVSAFE</a:t>
            </a:r>
            <a:r>
              <a:rPr lang="en-US" sz="2600" b="1" spc="-50" baseline="0" dirty="0">
                <a:solidFill>
                  <a:schemeClr val="bg2"/>
                </a:solidFill>
                <a:latin typeface="+mj-lt"/>
              </a:rPr>
              <a:t> COURSEBOOK</a:t>
            </a:r>
          </a:p>
          <a:p>
            <a:pPr algn="r"/>
            <a:r>
              <a:rPr lang="en-US" sz="1800" b="1" dirty="0">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dirty="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ext Header">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008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9" name="Picture Placeholder 11"/>
          <p:cNvSpPr>
            <a:spLocks noGrp="1"/>
          </p:cNvSpPr>
          <p:nvPr>
            <p:ph type="pic" sz="quarter" idx="14"/>
          </p:nvPr>
        </p:nvSpPr>
        <p:spPr>
          <a:xfrm>
            <a:off x="612648" y="1216152"/>
            <a:ext cx="2286000" cy="1097280"/>
          </a:xfrm>
          <a:ln>
            <a:solidFill>
              <a:schemeClr val="tx2"/>
            </a:solidFill>
          </a:ln>
        </p:spPr>
        <p:txBody>
          <a:bodyPr/>
          <a:lstStyle/>
          <a:p>
            <a:r>
              <a:rPr lang="en-US"/>
              <a:t>Click icon to add picture</a:t>
            </a:r>
            <a:endParaRPr lang="en-US" dirty="0"/>
          </a:p>
        </p:txBody>
      </p:sp>
      <p:sp>
        <p:nvSpPr>
          <p:cNvPr id="12" name="Content Placeholder 2"/>
          <p:cNvSpPr>
            <a:spLocks noGrp="1"/>
          </p:cNvSpPr>
          <p:nvPr>
            <p:ph idx="15"/>
          </p:nvPr>
        </p:nvSpPr>
        <p:spPr>
          <a:xfrm>
            <a:off x="3502152" y="1216152"/>
            <a:ext cx="8083296" cy="109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9541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73" r:id="rId4"/>
    <p:sldLayoutId id="2147483652" r:id="rId5"/>
    <p:sldLayoutId id="2147483660" r:id="rId6"/>
    <p:sldLayoutId id="2147483663" r:id="rId7"/>
    <p:sldLayoutId id="2147483666" r:id="rId8"/>
    <p:sldLayoutId id="2147483667" r:id="rId9"/>
    <p:sldLayoutId id="2147483665" r:id="rId10"/>
    <p:sldLayoutId id="2147483664" r:id="rId11"/>
    <p:sldLayoutId id="2147483668" r:id="rId12"/>
    <p:sldLayoutId id="2147483669"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7</a:t>
            </a:r>
          </a:p>
        </p:txBody>
      </p:sp>
      <p:pic>
        <p:nvPicPr>
          <p:cNvPr id="3" name="Picture Placeholder 2">
            <a:extLst>
              <a:ext uri="{FF2B5EF4-FFF2-40B4-BE49-F238E27FC236}">
                <a16:creationId xmlns:a16="http://schemas.microsoft.com/office/drawing/2014/main" id="{27D04B47-5D43-4E7C-A83E-7FA531815F3B}"/>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02" r="602"/>
          <a:stretch>
            <a:fillRect/>
          </a:stretch>
        </p:blipFill>
        <p:spPr/>
      </p:pic>
      <p:sp>
        <p:nvSpPr>
          <p:cNvPr id="7" name="Text Placeholder 6"/>
          <p:cNvSpPr>
            <a:spLocks noGrp="1"/>
          </p:cNvSpPr>
          <p:nvPr>
            <p:ph type="body" sz="quarter" idx="11"/>
          </p:nvPr>
        </p:nvSpPr>
        <p:spPr/>
        <p:txBody>
          <a:bodyPr/>
          <a:lstStyle/>
          <a:p>
            <a:r>
              <a:rPr lang="en-US" dirty="0"/>
              <a:t>The Flow of Food: Storage </a:t>
            </a:r>
          </a:p>
        </p:txBody>
      </p:sp>
    </p:spTree>
    <p:extLst>
      <p:ext uri="{BB962C8B-B14F-4D97-AF65-F5344CB8AC3E}">
        <p14:creationId xmlns:p14="http://schemas.microsoft.com/office/powerpoint/2010/main" val="391906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lose up of three fresh clams">
            <a:extLst>
              <a:ext uri="{FF2B5EF4-FFF2-40B4-BE49-F238E27FC236}">
                <a16:creationId xmlns:a16="http://schemas.microsoft.com/office/drawing/2014/main" id="{917516FE-532A-4599-A0E9-02178D78534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143" r="25143"/>
          <a:stretch>
            <a:fillRect/>
          </a:stretch>
        </p:blipFill>
        <p:spPr/>
      </p:pic>
      <p:sp>
        <p:nvSpPr>
          <p:cNvPr id="3" name="Title 2">
            <a:extLst>
              <a:ext uri="{FF2B5EF4-FFF2-40B4-BE49-F238E27FC236}">
                <a16:creationId xmlns:a16="http://schemas.microsoft.com/office/drawing/2014/main" id="{81FF6418-4B6E-45AF-9ACF-CD29F8BCC29B}"/>
              </a:ext>
            </a:extLst>
          </p:cNvPr>
          <p:cNvSpPr>
            <a:spLocks noGrp="1"/>
          </p:cNvSpPr>
          <p:nvPr>
            <p:ph type="title"/>
          </p:nvPr>
        </p:nvSpPr>
        <p:spPr/>
        <p:txBody>
          <a:bodyPr/>
          <a:lstStyle/>
          <a:p>
            <a:r>
              <a:rPr lang="en-US" dirty="0"/>
              <a:t>Storing Specific Types of Food </a:t>
            </a:r>
          </a:p>
        </p:txBody>
      </p:sp>
      <p:sp>
        <p:nvSpPr>
          <p:cNvPr id="4" name="Content Placeholder 3">
            <a:extLst>
              <a:ext uri="{FF2B5EF4-FFF2-40B4-BE49-F238E27FC236}">
                <a16:creationId xmlns:a16="http://schemas.microsoft.com/office/drawing/2014/main" id="{A93169BC-8C56-4EA1-8F2F-F453DA69264D}"/>
              </a:ext>
            </a:extLst>
          </p:cNvPr>
          <p:cNvSpPr>
            <a:spLocks noGrp="1"/>
          </p:cNvSpPr>
          <p:nvPr>
            <p:ph sz="half" idx="1"/>
          </p:nvPr>
        </p:nvSpPr>
        <p:spPr>
          <a:xfrm>
            <a:off x="612648" y="1413165"/>
            <a:ext cx="7114032" cy="4701308"/>
          </a:xfrm>
        </p:spPr>
        <p:txBody>
          <a:bodyPr>
            <a:normAutofit lnSpcReduction="10000"/>
          </a:bodyPr>
          <a:lstStyle/>
          <a:p>
            <a:pPr>
              <a:spcBef>
                <a:spcPts val="1800"/>
              </a:spcBef>
            </a:pPr>
            <a:r>
              <a:rPr lang="en-US" u="sng" dirty="0"/>
              <a:t>Shellfish</a:t>
            </a:r>
          </a:p>
          <a:p>
            <a:pPr>
              <a:spcBef>
                <a:spcPts val="1800"/>
              </a:spcBef>
            </a:pPr>
            <a:r>
              <a:rPr lang="en-US" dirty="0">
                <a:solidFill>
                  <a:schemeClr val="bg2"/>
                </a:solidFill>
              </a:rPr>
              <a:t>Temperature</a:t>
            </a:r>
          </a:p>
          <a:p>
            <a:pPr marL="457200" indent="-457200">
              <a:spcBef>
                <a:spcPts val="1800"/>
              </a:spcBef>
              <a:buFont typeface="Arial" panose="020B0604020202020204" pitchFamily="34" charset="0"/>
              <a:buChar char="•"/>
            </a:pPr>
            <a:r>
              <a:rPr lang="en-US" sz="2600" b="0" kern="1200" dirty="0">
                <a:latin typeface="+mj-lt"/>
                <a:ea typeface="ＭＳ Ｐゴシック" charset="0"/>
                <a:cs typeface="+mn-cs"/>
              </a:rPr>
              <a:t>Internal temperature of 41ºF or lower (shucked) </a:t>
            </a:r>
          </a:p>
          <a:p>
            <a:pPr marL="457200" indent="-457200">
              <a:spcBef>
                <a:spcPts val="1800"/>
              </a:spcBef>
              <a:buFont typeface="Arial" panose="020B0604020202020204" pitchFamily="34" charset="0"/>
              <a:buChar char="•"/>
            </a:pPr>
            <a:r>
              <a:rPr lang="en-US" sz="2600" b="0" kern="1200" dirty="0">
                <a:latin typeface="+mj-lt"/>
                <a:ea typeface="ＭＳ Ｐゴシック" charset="0"/>
                <a:cs typeface="+mn-cs"/>
              </a:rPr>
              <a:t>Air temperature of 41ºF or lower (live) </a:t>
            </a:r>
            <a:endParaRPr lang="en-US" sz="2600" b="0" dirty="0"/>
          </a:p>
          <a:p>
            <a:pPr>
              <a:spcBef>
                <a:spcPts val="1800"/>
              </a:spcBef>
            </a:pPr>
            <a:r>
              <a:rPr lang="en-US" dirty="0">
                <a:solidFill>
                  <a:schemeClr val="bg2"/>
                </a:solidFill>
              </a:rPr>
              <a:t>Containers/Location </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Store live shellfish in original container.</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Do not remove the </a:t>
            </a:r>
            <a:r>
              <a:rPr lang="en-US" sz="2600" b="0" i="0" dirty="0" err="1">
                <a:effectLst/>
                <a:latin typeface="Arial" panose="020B0604020202020204" pitchFamily="34" charset="0"/>
              </a:rPr>
              <a:t>shellstock</a:t>
            </a:r>
            <a:r>
              <a:rPr lang="en-US" sz="2600" b="0" i="0" dirty="0">
                <a:effectLst/>
                <a:latin typeface="Arial" panose="020B0604020202020204" pitchFamily="34" charset="0"/>
              </a:rPr>
              <a:t> tag from the container.</a:t>
            </a:r>
            <a:endParaRPr lang="en-US" sz="2600" dirty="0">
              <a:solidFill>
                <a:schemeClr val="bg2"/>
              </a:solidFill>
            </a:endParaRPr>
          </a:p>
        </p:txBody>
      </p:sp>
      <p:sp>
        <p:nvSpPr>
          <p:cNvPr id="5" name="Slide Number Placeholder 4">
            <a:extLst>
              <a:ext uri="{FF2B5EF4-FFF2-40B4-BE49-F238E27FC236}">
                <a16:creationId xmlns:a16="http://schemas.microsoft.com/office/drawing/2014/main" id="{8FE485AB-E4DD-4604-88FB-95F6F1D599BD}"/>
              </a:ext>
            </a:extLst>
          </p:cNvPr>
          <p:cNvSpPr>
            <a:spLocks noGrp="1"/>
          </p:cNvSpPr>
          <p:nvPr>
            <p:ph type="sldNum" sz="quarter" idx="4"/>
          </p:nvPr>
        </p:nvSpPr>
        <p:spPr/>
        <p:txBody>
          <a:bodyPr/>
          <a:lstStyle/>
          <a:p>
            <a:fld id="{BF568A59-ACA4-4C70-9252-AAB755DA2F6B}" type="slidenum">
              <a:rPr lang="en-US" smtClean="0"/>
              <a:pPr/>
              <a:t>10</a:t>
            </a:fld>
            <a:endParaRPr lang="en-US"/>
          </a:p>
        </p:txBody>
      </p:sp>
    </p:spTree>
    <p:extLst>
      <p:ext uri="{BB962C8B-B14F-4D97-AF65-F5344CB8AC3E}">
        <p14:creationId xmlns:p14="http://schemas.microsoft.com/office/powerpoint/2010/main" val="407303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flat of fresh shell eggs ">
            <a:extLst>
              <a:ext uri="{FF2B5EF4-FFF2-40B4-BE49-F238E27FC236}">
                <a16:creationId xmlns:a16="http://schemas.microsoft.com/office/drawing/2014/main" id="{7679F6E4-F443-47C2-B5A1-8940AC5E774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640" r="22640"/>
          <a:stretch>
            <a:fillRect/>
          </a:stretch>
        </p:blipFill>
        <p:spPr/>
      </p:pic>
      <p:sp>
        <p:nvSpPr>
          <p:cNvPr id="3" name="Title 2">
            <a:extLst>
              <a:ext uri="{FF2B5EF4-FFF2-40B4-BE49-F238E27FC236}">
                <a16:creationId xmlns:a16="http://schemas.microsoft.com/office/drawing/2014/main" id="{81FF6418-4B6E-45AF-9ACF-CD29F8BCC29B}"/>
              </a:ext>
            </a:extLst>
          </p:cNvPr>
          <p:cNvSpPr>
            <a:spLocks noGrp="1"/>
          </p:cNvSpPr>
          <p:nvPr>
            <p:ph type="title"/>
          </p:nvPr>
        </p:nvSpPr>
        <p:spPr/>
        <p:txBody>
          <a:bodyPr/>
          <a:lstStyle/>
          <a:p>
            <a:r>
              <a:rPr lang="en-US" dirty="0"/>
              <a:t>Storing Specific Types of Food </a:t>
            </a:r>
          </a:p>
        </p:txBody>
      </p:sp>
      <p:sp>
        <p:nvSpPr>
          <p:cNvPr id="4" name="Content Placeholder 3">
            <a:extLst>
              <a:ext uri="{FF2B5EF4-FFF2-40B4-BE49-F238E27FC236}">
                <a16:creationId xmlns:a16="http://schemas.microsoft.com/office/drawing/2014/main" id="{A93169BC-8C56-4EA1-8F2F-F453DA69264D}"/>
              </a:ext>
            </a:extLst>
          </p:cNvPr>
          <p:cNvSpPr>
            <a:spLocks noGrp="1"/>
          </p:cNvSpPr>
          <p:nvPr>
            <p:ph sz="half" idx="1"/>
          </p:nvPr>
        </p:nvSpPr>
        <p:spPr>
          <a:xfrm>
            <a:off x="612648" y="1413165"/>
            <a:ext cx="7114032" cy="4701308"/>
          </a:xfrm>
        </p:spPr>
        <p:txBody>
          <a:bodyPr>
            <a:normAutofit/>
          </a:bodyPr>
          <a:lstStyle/>
          <a:p>
            <a:pPr>
              <a:spcBef>
                <a:spcPts val="1800"/>
              </a:spcBef>
            </a:pPr>
            <a:r>
              <a:rPr lang="en-US" u="sng" dirty="0"/>
              <a:t>Eggs</a:t>
            </a:r>
          </a:p>
          <a:p>
            <a:pPr>
              <a:spcBef>
                <a:spcPts val="1800"/>
              </a:spcBef>
            </a:pPr>
            <a:r>
              <a:rPr lang="en-US" dirty="0">
                <a:solidFill>
                  <a:schemeClr val="bg2"/>
                </a:solidFill>
              </a:rPr>
              <a:t>Temperature</a:t>
            </a:r>
          </a:p>
          <a:p>
            <a:pPr marL="457200" indent="-457200">
              <a:spcBef>
                <a:spcPts val="1800"/>
              </a:spcBef>
              <a:buFont typeface="Arial" panose="020B0604020202020204" pitchFamily="34" charset="0"/>
              <a:buChar char="•"/>
            </a:pPr>
            <a:r>
              <a:rPr lang="en-US" sz="2600" b="0" kern="1200" dirty="0">
                <a:latin typeface="+mj-lt"/>
                <a:ea typeface="ＭＳ Ｐゴシック" charset="0"/>
                <a:cs typeface="+mn-cs"/>
              </a:rPr>
              <a:t>Air temperature of 45ºF or lower </a:t>
            </a:r>
          </a:p>
          <a:p>
            <a:pPr>
              <a:spcBef>
                <a:spcPts val="1800"/>
              </a:spcBef>
            </a:pPr>
            <a:r>
              <a:rPr lang="en-US" dirty="0">
                <a:solidFill>
                  <a:schemeClr val="bg2"/>
                </a:solidFill>
              </a:rPr>
              <a:t>Containers/Location </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Do not wash before storing. </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Keep shell eggs in cold storage and take out only as many as needed for immediate use.</a:t>
            </a:r>
            <a:endParaRPr lang="en-US" sz="2600" dirty="0">
              <a:solidFill>
                <a:schemeClr val="bg2"/>
              </a:solidFill>
            </a:endParaRPr>
          </a:p>
        </p:txBody>
      </p:sp>
      <p:sp>
        <p:nvSpPr>
          <p:cNvPr id="5" name="Slide Number Placeholder 4">
            <a:extLst>
              <a:ext uri="{FF2B5EF4-FFF2-40B4-BE49-F238E27FC236}">
                <a16:creationId xmlns:a16="http://schemas.microsoft.com/office/drawing/2014/main" id="{8FE485AB-E4DD-4604-88FB-95F6F1D599BD}"/>
              </a:ext>
            </a:extLst>
          </p:cNvPr>
          <p:cNvSpPr>
            <a:spLocks noGrp="1"/>
          </p:cNvSpPr>
          <p:nvPr>
            <p:ph type="sldNum" sz="quarter" idx="4"/>
          </p:nvPr>
        </p:nvSpPr>
        <p:spPr/>
        <p:txBody>
          <a:bodyPr/>
          <a:lstStyle/>
          <a:p>
            <a:fld id="{BF568A59-ACA4-4C70-9252-AAB755DA2F6B}" type="slidenum">
              <a:rPr lang="en-US" smtClean="0"/>
              <a:pPr/>
              <a:t>11</a:t>
            </a:fld>
            <a:endParaRPr lang="en-US"/>
          </a:p>
        </p:txBody>
      </p:sp>
    </p:spTree>
    <p:extLst>
      <p:ext uri="{BB962C8B-B14F-4D97-AF65-F5344CB8AC3E}">
        <p14:creationId xmlns:p14="http://schemas.microsoft.com/office/powerpoint/2010/main" val="350413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raw whole chicken ">
            <a:extLst>
              <a:ext uri="{FF2B5EF4-FFF2-40B4-BE49-F238E27FC236}">
                <a16:creationId xmlns:a16="http://schemas.microsoft.com/office/drawing/2014/main" id="{D1F03436-C4BF-44B5-9FFF-7A48A79F3325}"/>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7023" b="-17023"/>
          <a:stretch/>
        </p:blipFill>
        <p:spPr>
          <a:xfrm>
            <a:off x="8321040" y="1554480"/>
            <a:ext cx="3246120" cy="4351337"/>
          </a:xfrm>
        </p:spPr>
      </p:pic>
      <p:sp>
        <p:nvSpPr>
          <p:cNvPr id="3" name="Title 2">
            <a:extLst>
              <a:ext uri="{FF2B5EF4-FFF2-40B4-BE49-F238E27FC236}">
                <a16:creationId xmlns:a16="http://schemas.microsoft.com/office/drawing/2014/main" id="{81FF6418-4B6E-45AF-9ACF-CD29F8BCC29B}"/>
              </a:ext>
            </a:extLst>
          </p:cNvPr>
          <p:cNvSpPr>
            <a:spLocks noGrp="1"/>
          </p:cNvSpPr>
          <p:nvPr>
            <p:ph type="title"/>
          </p:nvPr>
        </p:nvSpPr>
        <p:spPr/>
        <p:txBody>
          <a:bodyPr/>
          <a:lstStyle/>
          <a:p>
            <a:r>
              <a:rPr lang="en-US" dirty="0"/>
              <a:t>Storing Specific Types of Food </a:t>
            </a:r>
          </a:p>
        </p:txBody>
      </p:sp>
      <p:sp>
        <p:nvSpPr>
          <p:cNvPr id="4" name="Content Placeholder 3">
            <a:extLst>
              <a:ext uri="{FF2B5EF4-FFF2-40B4-BE49-F238E27FC236}">
                <a16:creationId xmlns:a16="http://schemas.microsoft.com/office/drawing/2014/main" id="{A93169BC-8C56-4EA1-8F2F-F453DA69264D}"/>
              </a:ext>
            </a:extLst>
          </p:cNvPr>
          <p:cNvSpPr>
            <a:spLocks noGrp="1"/>
          </p:cNvSpPr>
          <p:nvPr>
            <p:ph sz="half" idx="1"/>
          </p:nvPr>
        </p:nvSpPr>
        <p:spPr>
          <a:xfrm>
            <a:off x="612648" y="1413165"/>
            <a:ext cx="7114032" cy="4701308"/>
          </a:xfrm>
        </p:spPr>
        <p:txBody>
          <a:bodyPr>
            <a:normAutofit lnSpcReduction="10000"/>
          </a:bodyPr>
          <a:lstStyle/>
          <a:p>
            <a:pPr>
              <a:spcBef>
                <a:spcPts val="1800"/>
              </a:spcBef>
            </a:pPr>
            <a:r>
              <a:rPr lang="en-US" u="sng" dirty="0"/>
              <a:t>Poultry </a:t>
            </a:r>
          </a:p>
          <a:p>
            <a:pPr>
              <a:spcBef>
                <a:spcPts val="1800"/>
              </a:spcBef>
            </a:pPr>
            <a:r>
              <a:rPr lang="en-US" dirty="0">
                <a:solidFill>
                  <a:schemeClr val="bg2"/>
                </a:solidFill>
              </a:rPr>
              <a:t>Temperature</a:t>
            </a:r>
          </a:p>
          <a:p>
            <a:pPr marL="457200" indent="-457200">
              <a:spcBef>
                <a:spcPts val="1800"/>
              </a:spcBef>
              <a:buFont typeface="Arial" panose="020B0604020202020204" pitchFamily="34" charset="0"/>
              <a:buChar char="•"/>
            </a:pPr>
            <a:r>
              <a:rPr lang="en-US" sz="2600" b="0" kern="1200" dirty="0">
                <a:latin typeface="+mj-lt"/>
                <a:ea typeface="ＭＳ Ｐゴシック" charset="0"/>
                <a:cs typeface="+mn-cs"/>
              </a:rPr>
              <a:t>Internal temperature of 41ºF or lower (fresh)</a:t>
            </a:r>
          </a:p>
          <a:p>
            <a:pPr>
              <a:spcBef>
                <a:spcPts val="1800"/>
              </a:spcBef>
            </a:pPr>
            <a:r>
              <a:rPr lang="en-US" dirty="0">
                <a:solidFill>
                  <a:schemeClr val="bg2"/>
                </a:solidFill>
              </a:rPr>
              <a:t>Containers/Location </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If the poultry has been removed from its original packaging, place it in an airtight container or wrap it in airtight material.</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Ice-packed poultry can be stored in a cooler as is.</a:t>
            </a:r>
            <a:endParaRPr lang="en-US" sz="2600" dirty="0"/>
          </a:p>
        </p:txBody>
      </p:sp>
      <p:sp>
        <p:nvSpPr>
          <p:cNvPr id="5" name="Slide Number Placeholder 4">
            <a:extLst>
              <a:ext uri="{FF2B5EF4-FFF2-40B4-BE49-F238E27FC236}">
                <a16:creationId xmlns:a16="http://schemas.microsoft.com/office/drawing/2014/main" id="{8FE485AB-E4DD-4604-88FB-95F6F1D599BD}"/>
              </a:ext>
            </a:extLst>
          </p:cNvPr>
          <p:cNvSpPr>
            <a:spLocks noGrp="1"/>
          </p:cNvSpPr>
          <p:nvPr>
            <p:ph type="sldNum" sz="quarter" idx="4"/>
          </p:nvPr>
        </p:nvSpPr>
        <p:spPr/>
        <p:txBody>
          <a:bodyPr/>
          <a:lstStyle/>
          <a:p>
            <a:fld id="{BF568A59-ACA4-4C70-9252-AAB755DA2F6B}" type="slidenum">
              <a:rPr lang="en-US" smtClean="0"/>
              <a:pPr/>
              <a:t>12</a:t>
            </a:fld>
            <a:endParaRPr lang="en-US"/>
          </a:p>
        </p:txBody>
      </p:sp>
    </p:spTree>
    <p:extLst>
      <p:ext uri="{BB962C8B-B14F-4D97-AF65-F5344CB8AC3E}">
        <p14:creationId xmlns:p14="http://schemas.microsoft.com/office/powerpoint/2010/main" val="42699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le of various types of produce.">
            <a:extLst>
              <a:ext uri="{FF2B5EF4-FFF2-40B4-BE49-F238E27FC236}">
                <a16:creationId xmlns:a16="http://schemas.microsoft.com/office/drawing/2014/main" id="{6019380A-3052-47FB-B721-CB19747EA098}"/>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29544" b="-29544"/>
          <a:stretch/>
        </p:blipFill>
        <p:spPr/>
      </p:pic>
      <p:sp>
        <p:nvSpPr>
          <p:cNvPr id="3" name="Title 2">
            <a:extLst>
              <a:ext uri="{FF2B5EF4-FFF2-40B4-BE49-F238E27FC236}">
                <a16:creationId xmlns:a16="http://schemas.microsoft.com/office/drawing/2014/main" id="{81FF6418-4B6E-45AF-9ACF-CD29F8BCC29B}"/>
              </a:ext>
            </a:extLst>
          </p:cNvPr>
          <p:cNvSpPr>
            <a:spLocks noGrp="1"/>
          </p:cNvSpPr>
          <p:nvPr>
            <p:ph type="title"/>
          </p:nvPr>
        </p:nvSpPr>
        <p:spPr/>
        <p:txBody>
          <a:bodyPr/>
          <a:lstStyle/>
          <a:p>
            <a:r>
              <a:rPr lang="en-US" dirty="0"/>
              <a:t>Storing Specific Types of Food </a:t>
            </a:r>
          </a:p>
        </p:txBody>
      </p:sp>
      <p:sp>
        <p:nvSpPr>
          <p:cNvPr id="4" name="Content Placeholder 3">
            <a:extLst>
              <a:ext uri="{FF2B5EF4-FFF2-40B4-BE49-F238E27FC236}">
                <a16:creationId xmlns:a16="http://schemas.microsoft.com/office/drawing/2014/main" id="{A93169BC-8C56-4EA1-8F2F-F453DA69264D}"/>
              </a:ext>
            </a:extLst>
          </p:cNvPr>
          <p:cNvSpPr>
            <a:spLocks noGrp="1"/>
          </p:cNvSpPr>
          <p:nvPr>
            <p:ph sz="half" idx="1"/>
          </p:nvPr>
        </p:nvSpPr>
        <p:spPr>
          <a:xfrm>
            <a:off x="612648" y="1413165"/>
            <a:ext cx="7072007" cy="4701308"/>
          </a:xfrm>
        </p:spPr>
        <p:txBody>
          <a:bodyPr>
            <a:normAutofit fontScale="92500"/>
          </a:bodyPr>
          <a:lstStyle/>
          <a:p>
            <a:pPr>
              <a:spcBef>
                <a:spcPts val="1800"/>
              </a:spcBef>
            </a:pPr>
            <a:r>
              <a:rPr lang="en-US" u="sng" dirty="0"/>
              <a:t>Fresh Produce  </a:t>
            </a:r>
          </a:p>
          <a:p>
            <a:pPr>
              <a:spcBef>
                <a:spcPts val="1800"/>
              </a:spcBef>
            </a:pPr>
            <a:r>
              <a:rPr lang="en-US" dirty="0">
                <a:solidFill>
                  <a:schemeClr val="bg2"/>
                </a:solidFill>
              </a:rPr>
              <a:t>Temperature</a:t>
            </a:r>
          </a:p>
          <a:p>
            <a:pPr marL="457200" indent="-457200">
              <a:spcBef>
                <a:spcPts val="1800"/>
              </a:spcBef>
              <a:buFont typeface="Arial" panose="020B0604020202020204" pitchFamily="34" charset="0"/>
              <a:buChar char="•"/>
            </a:pPr>
            <a:r>
              <a:rPr lang="en-US" b="0" kern="1200" dirty="0">
                <a:ea typeface="ＭＳ Ｐゴシック" charset="0"/>
                <a:cs typeface="+mn-cs"/>
              </a:rPr>
              <a:t>TCS foods: 41ºF or lower</a:t>
            </a:r>
          </a:p>
          <a:p>
            <a:pPr marL="457200" indent="-457200">
              <a:spcBef>
                <a:spcPts val="1800"/>
              </a:spcBef>
              <a:buFont typeface="Arial" panose="020B0604020202020204" pitchFamily="34" charset="0"/>
              <a:buChar char="•"/>
            </a:pPr>
            <a:r>
              <a:rPr lang="en-US" b="0" kern="1200" dirty="0">
                <a:ea typeface="ＭＳ Ｐゴシック" charset="0"/>
                <a:cs typeface="+mn-cs"/>
              </a:rPr>
              <a:t>Whole citrus, squash, eggplants, root vegetables: </a:t>
            </a:r>
            <a:r>
              <a:rPr lang="en-US" b="0" i="0" dirty="0">
                <a:effectLst/>
              </a:rPr>
              <a:t>60°F to 70°F</a:t>
            </a:r>
            <a:endParaRPr lang="en-US" b="0" kern="1200" dirty="0">
              <a:ea typeface="ＭＳ Ｐゴシック" charset="0"/>
              <a:cs typeface="+mn-cs"/>
            </a:endParaRPr>
          </a:p>
          <a:p>
            <a:pPr>
              <a:spcBef>
                <a:spcPts val="1800"/>
              </a:spcBef>
            </a:pPr>
            <a:r>
              <a:rPr lang="en-US" dirty="0">
                <a:solidFill>
                  <a:schemeClr val="bg2"/>
                </a:solidFill>
              </a:rPr>
              <a:t>Containers/Location </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Whole citrus, root vegetables, etc</a:t>
            </a:r>
            <a:r>
              <a:rPr lang="en-US" sz="2600" b="0" dirty="0">
                <a:latin typeface="Arial" panose="020B0604020202020204" pitchFamily="34" charset="0"/>
              </a:rPr>
              <a:t>. can be in dry storage with well-ventilated containers. </a:t>
            </a:r>
            <a:endParaRPr lang="en-US" sz="2600" b="0" i="0" dirty="0">
              <a:effectLst/>
              <a:latin typeface="Arial" panose="020B0604020202020204" pitchFamily="34" charset="0"/>
            </a:endParaRP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Do not wash most produce before storage.</a:t>
            </a:r>
          </a:p>
          <a:p>
            <a:pPr marL="457200" indent="-457200">
              <a:spcBef>
                <a:spcPts val="1800"/>
              </a:spcBef>
              <a:buFont typeface="Arial" panose="020B0604020202020204" pitchFamily="34" charset="0"/>
              <a:buChar char="•"/>
            </a:pPr>
            <a:endParaRPr lang="en-US" sz="2600" dirty="0"/>
          </a:p>
        </p:txBody>
      </p:sp>
      <p:sp>
        <p:nvSpPr>
          <p:cNvPr id="5" name="Slide Number Placeholder 4">
            <a:extLst>
              <a:ext uri="{FF2B5EF4-FFF2-40B4-BE49-F238E27FC236}">
                <a16:creationId xmlns:a16="http://schemas.microsoft.com/office/drawing/2014/main" id="{8FE485AB-E4DD-4604-88FB-95F6F1D599BD}"/>
              </a:ext>
            </a:extLst>
          </p:cNvPr>
          <p:cNvSpPr>
            <a:spLocks noGrp="1"/>
          </p:cNvSpPr>
          <p:nvPr>
            <p:ph type="sldNum" sz="quarter" idx="4"/>
          </p:nvPr>
        </p:nvSpPr>
        <p:spPr/>
        <p:txBody>
          <a:bodyPr/>
          <a:lstStyle/>
          <a:p>
            <a:fld id="{BF568A59-ACA4-4C70-9252-AAB755DA2F6B}" type="slidenum">
              <a:rPr lang="en-US" smtClean="0"/>
              <a:pPr/>
              <a:t>13</a:t>
            </a:fld>
            <a:endParaRPr lang="en-US"/>
          </a:p>
        </p:txBody>
      </p:sp>
    </p:spTree>
    <p:extLst>
      <p:ext uri="{BB962C8B-B14F-4D97-AF65-F5344CB8AC3E}">
        <p14:creationId xmlns:p14="http://schemas.microsoft.com/office/powerpoint/2010/main" val="338415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alt stored in an air-tight and properly labeled container">
            <a:extLst>
              <a:ext uri="{FF2B5EF4-FFF2-40B4-BE49-F238E27FC236}">
                <a16:creationId xmlns:a16="http://schemas.microsoft.com/office/drawing/2014/main" id="{759370EB-0EF0-4A13-8654-09CCCB52C29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143" r="25143"/>
          <a:stretch>
            <a:fillRect/>
          </a:stretch>
        </p:blipFill>
        <p:spPr/>
      </p:pic>
      <p:sp>
        <p:nvSpPr>
          <p:cNvPr id="3" name="Title 2">
            <a:extLst>
              <a:ext uri="{FF2B5EF4-FFF2-40B4-BE49-F238E27FC236}">
                <a16:creationId xmlns:a16="http://schemas.microsoft.com/office/drawing/2014/main" id="{81FF6418-4B6E-45AF-9ACF-CD29F8BCC29B}"/>
              </a:ext>
            </a:extLst>
          </p:cNvPr>
          <p:cNvSpPr>
            <a:spLocks noGrp="1"/>
          </p:cNvSpPr>
          <p:nvPr>
            <p:ph type="title"/>
          </p:nvPr>
        </p:nvSpPr>
        <p:spPr/>
        <p:txBody>
          <a:bodyPr/>
          <a:lstStyle/>
          <a:p>
            <a:r>
              <a:rPr lang="en-US" dirty="0"/>
              <a:t>Storing Specific Types of Food </a:t>
            </a:r>
          </a:p>
        </p:txBody>
      </p:sp>
      <p:sp>
        <p:nvSpPr>
          <p:cNvPr id="4" name="Content Placeholder 3">
            <a:extLst>
              <a:ext uri="{FF2B5EF4-FFF2-40B4-BE49-F238E27FC236}">
                <a16:creationId xmlns:a16="http://schemas.microsoft.com/office/drawing/2014/main" id="{A93169BC-8C56-4EA1-8F2F-F453DA69264D}"/>
              </a:ext>
            </a:extLst>
          </p:cNvPr>
          <p:cNvSpPr>
            <a:spLocks noGrp="1"/>
          </p:cNvSpPr>
          <p:nvPr>
            <p:ph sz="half" idx="1"/>
          </p:nvPr>
        </p:nvSpPr>
        <p:spPr>
          <a:xfrm>
            <a:off x="612648" y="1413165"/>
            <a:ext cx="7114032" cy="4701308"/>
          </a:xfrm>
        </p:spPr>
        <p:txBody>
          <a:bodyPr>
            <a:normAutofit/>
          </a:bodyPr>
          <a:lstStyle/>
          <a:p>
            <a:pPr>
              <a:spcBef>
                <a:spcPts val="1800"/>
              </a:spcBef>
            </a:pPr>
            <a:r>
              <a:rPr lang="en-US" u="sng" dirty="0"/>
              <a:t>Dry food </a:t>
            </a:r>
          </a:p>
          <a:p>
            <a:pPr>
              <a:spcBef>
                <a:spcPts val="1800"/>
              </a:spcBef>
            </a:pPr>
            <a:r>
              <a:rPr lang="en-US" dirty="0">
                <a:solidFill>
                  <a:schemeClr val="bg2"/>
                </a:solidFill>
              </a:rPr>
              <a:t>Temperature</a:t>
            </a:r>
          </a:p>
          <a:p>
            <a:pPr marL="457200" indent="-457200">
              <a:spcBef>
                <a:spcPts val="1800"/>
              </a:spcBef>
              <a:buFont typeface="Arial" panose="020B0604020202020204" pitchFamily="34" charset="0"/>
              <a:buChar char="•"/>
            </a:pPr>
            <a:r>
              <a:rPr lang="en-US" sz="2600" b="0" kern="1200" dirty="0">
                <a:latin typeface="+mj-lt"/>
                <a:ea typeface="ＭＳ Ｐゴシック" charset="0"/>
                <a:cs typeface="+mn-cs"/>
              </a:rPr>
              <a:t>Low humidity </a:t>
            </a:r>
          </a:p>
          <a:p>
            <a:pPr>
              <a:spcBef>
                <a:spcPts val="1800"/>
              </a:spcBef>
            </a:pPr>
            <a:r>
              <a:rPr lang="en-US" dirty="0">
                <a:solidFill>
                  <a:schemeClr val="bg2"/>
                </a:solidFill>
              </a:rPr>
              <a:t>Containers/Location </a:t>
            </a:r>
          </a:p>
          <a:p>
            <a:pPr marL="457200" indent="-457200">
              <a:spcBef>
                <a:spcPts val="1800"/>
              </a:spcBef>
              <a:buFont typeface="Arial" panose="020B0604020202020204" pitchFamily="34" charset="0"/>
              <a:buChar char="•"/>
            </a:pPr>
            <a:r>
              <a:rPr lang="en-US" sz="2600" b="0" i="0" dirty="0">
                <a:effectLst/>
                <a:latin typeface="+mj-lt"/>
              </a:rPr>
              <a:t>Keep flour, cereal, and grain items in airtight containers.</a:t>
            </a:r>
          </a:p>
          <a:p>
            <a:pPr marL="457200" indent="-457200">
              <a:spcBef>
                <a:spcPts val="1800"/>
              </a:spcBef>
              <a:buFont typeface="Arial" panose="020B0604020202020204" pitchFamily="34" charset="0"/>
              <a:buChar char="•"/>
            </a:pPr>
            <a:r>
              <a:rPr lang="en-US" sz="2600" b="0" i="0" dirty="0">
                <a:effectLst/>
                <a:latin typeface="+mj-lt"/>
              </a:rPr>
              <a:t>Check containers/packages for damage from pests before using. </a:t>
            </a:r>
            <a:endParaRPr lang="en-US" sz="2600" dirty="0">
              <a:solidFill>
                <a:schemeClr val="bg2"/>
              </a:solidFill>
              <a:latin typeface="+mj-lt"/>
            </a:endParaRPr>
          </a:p>
        </p:txBody>
      </p:sp>
      <p:sp>
        <p:nvSpPr>
          <p:cNvPr id="5" name="Slide Number Placeholder 4">
            <a:extLst>
              <a:ext uri="{FF2B5EF4-FFF2-40B4-BE49-F238E27FC236}">
                <a16:creationId xmlns:a16="http://schemas.microsoft.com/office/drawing/2014/main" id="{8FE485AB-E4DD-4604-88FB-95F6F1D599BD}"/>
              </a:ext>
            </a:extLst>
          </p:cNvPr>
          <p:cNvSpPr>
            <a:spLocks noGrp="1"/>
          </p:cNvSpPr>
          <p:nvPr>
            <p:ph type="sldNum" sz="quarter" idx="4"/>
          </p:nvPr>
        </p:nvSpPr>
        <p:spPr/>
        <p:txBody>
          <a:bodyPr/>
          <a:lstStyle/>
          <a:p>
            <a:fld id="{BF568A59-ACA4-4C70-9252-AAB755DA2F6B}" type="slidenum">
              <a:rPr lang="en-US" smtClean="0"/>
              <a:pPr/>
              <a:t>14</a:t>
            </a:fld>
            <a:endParaRPr lang="en-US"/>
          </a:p>
        </p:txBody>
      </p:sp>
    </p:spTree>
    <p:extLst>
      <p:ext uri="{BB962C8B-B14F-4D97-AF65-F5344CB8AC3E}">
        <p14:creationId xmlns:p14="http://schemas.microsoft.com/office/powerpoint/2010/main" val="311527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b="0" i="0" dirty="0">
                <a:effectLst/>
                <a:latin typeface="Arial" panose="020B0604020202020204" pitchFamily="34" charset="0"/>
              </a:rPr>
              <a:t>What is the recommended top-to-bottom order for storing the following food in the same cooler: raw trout, an uncooked beef roast, raw chicken, pecan pie, and raw ground beef? </a:t>
            </a:r>
          </a:p>
          <a:p>
            <a:r>
              <a:rPr lang="en-US" b="0" i="0" dirty="0">
                <a:effectLst/>
                <a:latin typeface="Arial" panose="020B0604020202020204" pitchFamily="34" charset="0"/>
              </a:rPr>
              <a:t>What are the requirements for storing live shellfish? </a:t>
            </a:r>
          </a:p>
          <a:p>
            <a:r>
              <a:rPr lang="en-US" b="0" i="0" dirty="0">
                <a:effectLst/>
                <a:latin typeface="Arial" panose="020B0604020202020204" pitchFamily="34" charset="0"/>
              </a:rPr>
              <a:t>Explain the labeling requirements for food packaged on-site for retail sale. </a:t>
            </a:r>
            <a:endParaRPr lang="en-US" b="0" dirty="0">
              <a:latin typeface="Arial" panose="020B0604020202020204" pitchFamily="34" charset="0"/>
            </a:endParaRPr>
          </a:p>
          <a:p>
            <a:r>
              <a:rPr lang="en-US" b="0" i="0" dirty="0">
                <a:effectLst/>
                <a:latin typeface="Arial" panose="020B0604020202020204" pitchFamily="34" charset="0"/>
              </a:rPr>
              <a:t>What is the maximum time that TCS food that was prepped in-house may be stored?</a:t>
            </a:r>
            <a:endParaRPr lang="en-US" dirty="0"/>
          </a:p>
        </p:txBody>
      </p:sp>
      <p:sp>
        <p:nvSpPr>
          <p:cNvPr id="4" name="Slide Number Placeholder 3"/>
          <p:cNvSpPr>
            <a:spLocks noGrp="1"/>
          </p:cNvSpPr>
          <p:nvPr>
            <p:ph type="sldNum" sz="quarter" idx="4"/>
          </p:nvPr>
        </p:nvSpPr>
        <p:spPr/>
        <p:txBody>
          <a:bodyPr/>
          <a:lstStyle/>
          <a:p>
            <a:fld id="{BF568A59-ACA4-4C70-9252-AAB755DA2F6B}" type="slidenum">
              <a:rPr lang="en-US" smtClean="0"/>
              <a:pPr/>
              <a:t>15</a:t>
            </a:fld>
            <a:endParaRPr lang="en-US"/>
          </a:p>
        </p:txBody>
      </p:sp>
    </p:spTree>
    <p:extLst>
      <p:ext uri="{BB962C8B-B14F-4D97-AF65-F5344CB8AC3E}">
        <p14:creationId xmlns:p14="http://schemas.microsoft.com/office/powerpoint/2010/main" val="257722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a:xfrm>
            <a:off x="609600" y="1440873"/>
            <a:ext cx="10972800" cy="4516581"/>
          </a:xfrm>
        </p:spPr>
        <p:txBody>
          <a:bodyPr>
            <a:normAutofit fontScale="92500"/>
          </a:bodyPr>
          <a:lstStyle/>
          <a:p>
            <a:pPr>
              <a:spcBef>
                <a:spcPts val="1800"/>
              </a:spcBef>
            </a:pPr>
            <a:r>
              <a:rPr lang="en-US" sz="3000" i="0" dirty="0">
                <a:effectLst/>
                <a:latin typeface="Arial" panose="020B0604020202020204" pitchFamily="34" charset="0"/>
              </a:rPr>
              <a:t>After completing this chapter, you should be able to: </a:t>
            </a:r>
          </a:p>
          <a:p>
            <a:pPr marL="457200" indent="-457200">
              <a:spcBef>
                <a:spcPts val="1800"/>
              </a:spcBef>
              <a:buFont typeface="Arial" panose="020B0604020202020204" pitchFamily="34" charset="0"/>
              <a:buChar char="•"/>
            </a:pPr>
            <a:r>
              <a:rPr lang="en-US" b="0" i="0" dirty="0">
                <a:effectLst/>
                <a:latin typeface="Arial" panose="020B0604020202020204" pitchFamily="34" charset="0"/>
              </a:rPr>
              <a:t>Describe how to properly label and date mark food.</a:t>
            </a:r>
          </a:p>
          <a:p>
            <a:pPr marL="457200" indent="-457200">
              <a:spcBef>
                <a:spcPts val="1800"/>
              </a:spcBef>
              <a:buFont typeface="Arial" panose="020B0604020202020204" pitchFamily="34" charset="0"/>
              <a:buChar char="•"/>
            </a:pPr>
            <a:r>
              <a:rPr lang="en-US" b="0" i="0" dirty="0">
                <a:effectLst/>
                <a:latin typeface="Arial" panose="020B0604020202020204" pitchFamily="34" charset="0"/>
              </a:rPr>
              <a:t>Explain time and temperature requirements for food in storage.</a:t>
            </a:r>
          </a:p>
          <a:p>
            <a:pPr marL="457200" indent="-457200">
              <a:spcBef>
                <a:spcPts val="1800"/>
              </a:spcBef>
              <a:buFont typeface="Arial" panose="020B0604020202020204" pitchFamily="34" charset="0"/>
              <a:buChar char="•"/>
            </a:pPr>
            <a:r>
              <a:rPr lang="en-US" b="0" i="0" dirty="0">
                <a:effectLst/>
                <a:latin typeface="Arial" panose="020B0604020202020204" pitchFamily="34" charset="0"/>
              </a:rPr>
              <a:t>Describe how to prevent temperature abuse during storage.</a:t>
            </a:r>
          </a:p>
          <a:p>
            <a:pPr marL="457200" indent="-457200">
              <a:spcBef>
                <a:spcPts val="1800"/>
              </a:spcBef>
              <a:buFont typeface="Arial" panose="020B0604020202020204" pitchFamily="34" charset="0"/>
              <a:buChar char="•"/>
            </a:pPr>
            <a:r>
              <a:rPr lang="en-US" b="0" i="0" dirty="0">
                <a:effectLst/>
                <a:latin typeface="Arial" panose="020B0604020202020204" pitchFamily="34" charset="0"/>
              </a:rPr>
              <a:t>Describe how to prevent cross-contamination during storage.</a:t>
            </a:r>
          </a:p>
          <a:p>
            <a:pPr marL="457200" indent="-457200">
              <a:spcBef>
                <a:spcPts val="1800"/>
              </a:spcBef>
              <a:buFont typeface="Arial" panose="020B0604020202020204" pitchFamily="34" charset="0"/>
              <a:buChar char="•"/>
            </a:pPr>
            <a:r>
              <a:rPr lang="en-US" b="0" i="0" dirty="0">
                <a:effectLst/>
                <a:latin typeface="Arial" panose="020B0604020202020204" pitchFamily="34" charset="0"/>
              </a:rPr>
              <a:t>Explain how to rotate food using the first-in, first-out (FIFO) method.</a:t>
            </a:r>
          </a:p>
          <a:p>
            <a:pPr marL="457200" indent="-457200">
              <a:spcBef>
                <a:spcPts val="1800"/>
              </a:spcBef>
              <a:buFont typeface="Arial" panose="020B0604020202020204" pitchFamily="34" charset="0"/>
              <a:buChar char="•"/>
            </a:pPr>
            <a:r>
              <a:rPr lang="en-US" b="0" i="0" dirty="0">
                <a:effectLst/>
                <a:latin typeface="Arial" panose="020B0604020202020204" pitchFamily="34" charset="0"/>
              </a:rPr>
              <a:t>Identify guidelines for storing specific types of food including meat, poultry, fish, shellfish, eggs, produce, and dry food.</a:t>
            </a:r>
            <a:endParaRPr lang="en-US" dirty="0"/>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2</a:t>
            </a:fld>
            <a:endParaRPr lang="en-US"/>
          </a:p>
        </p:txBody>
      </p:sp>
    </p:spTree>
    <p:custDataLst>
      <p:tags r:id="rId1"/>
    </p:custDataLst>
    <p:extLst>
      <p:ext uri="{BB962C8B-B14F-4D97-AF65-F5344CB8AC3E}">
        <p14:creationId xmlns:p14="http://schemas.microsoft.com/office/powerpoint/2010/main" val="128731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an of turkey chili marked with a use-by date and time&#10;">
            <a:extLst>
              <a:ext uri="{FF2B5EF4-FFF2-40B4-BE49-F238E27FC236}">
                <a16:creationId xmlns:a16="http://schemas.microsoft.com/office/drawing/2014/main" id="{2A7014FB-EA85-4F31-9018-257D8294272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8012" b="8012"/>
          <a:stretch>
            <a:fillRect/>
          </a:stretch>
        </p:blipFill>
        <p:spPr/>
      </p:pic>
      <p:sp>
        <p:nvSpPr>
          <p:cNvPr id="2" name="Title 1"/>
          <p:cNvSpPr>
            <a:spLocks noGrp="1"/>
          </p:cNvSpPr>
          <p:nvPr>
            <p:ph type="title"/>
          </p:nvPr>
        </p:nvSpPr>
        <p:spPr/>
        <p:txBody>
          <a:bodyPr/>
          <a:lstStyle/>
          <a:p>
            <a:r>
              <a:rPr lang="en-US" dirty="0"/>
              <a:t>7.1 General Storage Guidelines </a:t>
            </a:r>
          </a:p>
        </p:txBody>
      </p:sp>
      <p:sp>
        <p:nvSpPr>
          <p:cNvPr id="3" name="Content Placeholder 2"/>
          <p:cNvSpPr>
            <a:spLocks noGrp="1"/>
          </p:cNvSpPr>
          <p:nvPr>
            <p:ph sz="half" idx="1"/>
          </p:nvPr>
        </p:nvSpPr>
        <p:spPr/>
        <p:txBody>
          <a:bodyPr>
            <a:normAutofit/>
          </a:bodyPr>
          <a:lstStyle/>
          <a:p>
            <a:r>
              <a:rPr lang="en-US" dirty="0"/>
              <a:t>Labeling food</a:t>
            </a:r>
          </a:p>
          <a:p>
            <a:pPr marL="457200" indent="-457200">
              <a:buFont typeface="Arial" panose="020B0604020202020204" pitchFamily="34" charset="0"/>
              <a:buChar char="•"/>
            </a:pPr>
            <a:r>
              <a:rPr lang="en-US" b="0" dirty="0">
                <a:solidFill>
                  <a:schemeClr val="bg2"/>
                </a:solidFill>
              </a:rPr>
              <a:t>Onsite</a:t>
            </a:r>
            <a:r>
              <a:rPr lang="en-US" b="0" dirty="0"/>
              <a:t>: label any item not being stored in its original container </a:t>
            </a:r>
          </a:p>
          <a:p>
            <a:pPr marL="457200" indent="-457200">
              <a:buFont typeface="Arial" panose="020B0604020202020204" pitchFamily="34" charset="0"/>
              <a:buChar char="•"/>
            </a:pPr>
            <a:r>
              <a:rPr lang="en-US" b="0" dirty="0">
                <a:solidFill>
                  <a:schemeClr val="bg2"/>
                </a:solidFill>
              </a:rPr>
              <a:t>Retail</a:t>
            </a:r>
            <a:r>
              <a:rPr lang="en-US" b="0" dirty="0"/>
              <a:t>: label food that is packaged on site and sold for customers to use at home</a:t>
            </a:r>
          </a:p>
        </p:txBody>
      </p:sp>
      <p:sp>
        <p:nvSpPr>
          <p:cNvPr id="5" name="Slide Number Placeholder 4"/>
          <p:cNvSpPr>
            <a:spLocks noGrp="1"/>
          </p:cNvSpPr>
          <p:nvPr>
            <p:ph type="sldNum" sz="quarter" idx="4"/>
          </p:nvPr>
        </p:nvSpPr>
        <p:spPr/>
        <p:txBody>
          <a:bodyPr/>
          <a:lstStyle/>
          <a:p>
            <a:fld id="{BF568A59-ACA4-4C70-9252-AAB755DA2F6B}" type="slidenum">
              <a:rPr lang="en-US" smtClean="0"/>
              <a:pPr/>
              <a:t>3</a:t>
            </a:fld>
            <a:endParaRPr lang="en-US"/>
          </a:p>
        </p:txBody>
      </p:sp>
    </p:spTree>
    <p:extLst>
      <p:ext uri="{BB962C8B-B14F-4D97-AF65-F5344CB8AC3E}">
        <p14:creationId xmlns:p14="http://schemas.microsoft.com/office/powerpoint/2010/main" val="370056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Storage Guidelines</a:t>
            </a:r>
          </a:p>
        </p:txBody>
      </p:sp>
      <p:sp>
        <p:nvSpPr>
          <p:cNvPr id="3" name="Content Placeholder 2"/>
          <p:cNvSpPr>
            <a:spLocks noGrp="1"/>
          </p:cNvSpPr>
          <p:nvPr>
            <p:ph idx="1"/>
          </p:nvPr>
        </p:nvSpPr>
        <p:spPr>
          <a:xfrm>
            <a:off x="609600" y="1554480"/>
            <a:ext cx="10972800" cy="4486102"/>
          </a:xfrm>
        </p:spPr>
        <p:txBody>
          <a:bodyPr>
            <a:noAutofit/>
          </a:bodyPr>
          <a:lstStyle/>
          <a:p>
            <a:pPr>
              <a:spcBef>
                <a:spcPts val="1800"/>
              </a:spcBef>
            </a:pPr>
            <a:r>
              <a:rPr lang="en-US" dirty="0"/>
              <a:t>Date-marking</a:t>
            </a:r>
          </a:p>
          <a:p>
            <a:pPr marL="0" lvl="1" indent="0" eaLnBrk="1" hangingPunct="1">
              <a:spcBef>
                <a:spcPts val="1800"/>
              </a:spcBef>
              <a:buNone/>
              <a:tabLst>
                <a:tab pos="0" algn="l"/>
              </a:tabLst>
              <a:defRPr/>
            </a:pPr>
            <a:r>
              <a:rPr lang="en-US" sz="2600" dirty="0">
                <a:solidFill>
                  <a:schemeClr val="tx2"/>
                </a:solidFill>
              </a:rPr>
              <a:t>Ready-to-eat TCS food must be date marked if held for longer than 24 hours. </a:t>
            </a:r>
          </a:p>
          <a:p>
            <a:pPr marL="457200" indent="-457200">
              <a:spcBef>
                <a:spcPts val="1800"/>
              </a:spcBef>
              <a:buFont typeface="Arial" panose="020B0604020202020204" pitchFamily="34" charset="0"/>
              <a:buChar char="•"/>
            </a:pPr>
            <a:r>
              <a:rPr lang="en-US" sz="2600" b="0" dirty="0"/>
              <a:t>Can be stored for seven days if held at 41˚F (5˚C) or lower.</a:t>
            </a:r>
          </a:p>
          <a:p>
            <a:pPr marL="0" lvl="1" indent="0" eaLnBrk="1" hangingPunct="1">
              <a:spcBef>
                <a:spcPts val="1800"/>
              </a:spcBef>
              <a:buFont typeface="Wingdings" pitchFamily="2" charset="2"/>
              <a:buNone/>
              <a:defRPr/>
            </a:pPr>
            <a:r>
              <a:rPr lang="en-US" sz="2600" dirty="0">
                <a:solidFill>
                  <a:schemeClr val="tx2"/>
                </a:solidFill>
                <a:ea typeface="+mn-ea"/>
                <a:cs typeface="+mn-cs"/>
              </a:rPr>
              <a:t>If a </a:t>
            </a:r>
            <a:r>
              <a:rPr lang="en-US" sz="2600" dirty="0">
                <a:solidFill>
                  <a:schemeClr val="bg2"/>
                </a:solidFill>
              </a:rPr>
              <a:t>commercially processed food</a:t>
            </a:r>
            <a:r>
              <a:rPr lang="en-US" sz="2600" dirty="0">
                <a:solidFill>
                  <a:schemeClr val="tx2"/>
                </a:solidFill>
              </a:rPr>
              <a:t> has a use-by date that is less than seven days from the date the container was opened, the container should be marked with this use-by date.</a:t>
            </a:r>
          </a:p>
          <a:p>
            <a:pPr marL="0" lvl="1" indent="0" eaLnBrk="1" hangingPunct="1">
              <a:spcBef>
                <a:spcPts val="1800"/>
              </a:spcBef>
              <a:buFont typeface="Wingdings" pitchFamily="2" charset="2"/>
              <a:buNone/>
              <a:defRPr/>
            </a:pPr>
            <a:r>
              <a:rPr lang="en-US" sz="2600" b="0" i="0" dirty="0">
                <a:solidFill>
                  <a:schemeClr val="tx2"/>
                </a:solidFill>
                <a:effectLst/>
              </a:rPr>
              <a:t>When </a:t>
            </a:r>
            <a:r>
              <a:rPr lang="en-US" sz="2600" b="0" i="0" dirty="0">
                <a:solidFill>
                  <a:schemeClr val="bg2"/>
                </a:solidFill>
                <a:effectLst/>
              </a:rPr>
              <a:t>combining food </a:t>
            </a:r>
            <a:r>
              <a:rPr lang="en-US" sz="2600" b="0" i="0" dirty="0">
                <a:solidFill>
                  <a:schemeClr val="tx2"/>
                </a:solidFill>
                <a:effectLst/>
              </a:rPr>
              <a:t>with different use-by dates in a dish, the discard date should be based on the earliest use-by date.</a:t>
            </a:r>
            <a:endParaRPr lang="en-US" sz="2600" dirty="0">
              <a:solidFill>
                <a:schemeClr val="tx2"/>
              </a:solidFill>
            </a:endParaRPr>
          </a:p>
        </p:txBody>
      </p:sp>
      <p:sp>
        <p:nvSpPr>
          <p:cNvPr id="5" name="Slide Number Placeholder 4"/>
          <p:cNvSpPr>
            <a:spLocks noGrp="1"/>
          </p:cNvSpPr>
          <p:nvPr>
            <p:ph type="sldNum" sz="quarter" idx="4"/>
          </p:nvPr>
        </p:nvSpPr>
        <p:spPr/>
        <p:txBody>
          <a:bodyPr/>
          <a:lstStyle/>
          <a:p>
            <a:fld id="{BF568A59-ACA4-4C70-9252-AAB755DA2F6B}" type="slidenum">
              <a:rPr lang="en-US" smtClean="0"/>
              <a:pPr/>
              <a:t>4</a:t>
            </a:fld>
            <a:endParaRPr lang="en-US"/>
          </a:p>
        </p:txBody>
      </p:sp>
    </p:spTree>
    <p:extLst>
      <p:ext uri="{BB962C8B-B14F-4D97-AF65-F5344CB8AC3E}">
        <p14:creationId xmlns:p14="http://schemas.microsoft.com/office/powerpoint/2010/main" val="195920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Hands putting a bag of flour on a shelf with the expiration date facing out">
            <a:extLst>
              <a:ext uri="{FF2B5EF4-FFF2-40B4-BE49-F238E27FC236}">
                <a16:creationId xmlns:a16="http://schemas.microsoft.com/office/drawing/2014/main" id="{0B9FB391-09A7-4C35-9E90-AA167EEC407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036" r="22036"/>
          <a:stretch>
            <a:fillRect/>
          </a:stretch>
        </p:blipFill>
        <p:spPr/>
      </p:pic>
      <p:sp>
        <p:nvSpPr>
          <p:cNvPr id="2" name="Title 1"/>
          <p:cNvSpPr>
            <a:spLocks noGrp="1"/>
          </p:cNvSpPr>
          <p:nvPr>
            <p:ph type="title"/>
          </p:nvPr>
        </p:nvSpPr>
        <p:spPr/>
        <p:txBody>
          <a:bodyPr/>
          <a:lstStyle/>
          <a:p>
            <a:r>
              <a:rPr lang="en-US" dirty="0"/>
              <a:t>General Storage Guidelines</a:t>
            </a:r>
          </a:p>
        </p:txBody>
      </p:sp>
      <p:sp>
        <p:nvSpPr>
          <p:cNvPr id="3" name="Content Placeholder 2"/>
          <p:cNvSpPr>
            <a:spLocks noGrp="1"/>
          </p:cNvSpPr>
          <p:nvPr>
            <p:ph sz="half" idx="1"/>
          </p:nvPr>
        </p:nvSpPr>
        <p:spPr>
          <a:xfrm>
            <a:off x="612647" y="1554479"/>
            <a:ext cx="7386043" cy="4652358"/>
          </a:xfrm>
        </p:spPr>
        <p:txBody>
          <a:bodyPr>
            <a:normAutofit/>
          </a:bodyPr>
          <a:lstStyle/>
          <a:p>
            <a:pPr>
              <a:spcBef>
                <a:spcPts val="1800"/>
              </a:spcBef>
            </a:pPr>
            <a:r>
              <a:rPr lang="en-US" dirty="0"/>
              <a:t>Rotation</a:t>
            </a:r>
          </a:p>
          <a:p>
            <a:pPr marL="457200" indent="-457200">
              <a:spcBef>
                <a:spcPts val="1800"/>
              </a:spcBef>
              <a:buFont typeface="Arial" panose="020B0604020202020204" pitchFamily="34" charset="0"/>
              <a:buChar char="•"/>
            </a:pPr>
            <a:r>
              <a:rPr lang="en-US" sz="2600" b="0" dirty="0">
                <a:solidFill>
                  <a:schemeClr val="bg2"/>
                </a:solidFill>
              </a:rPr>
              <a:t>First-in, first-out </a:t>
            </a:r>
            <a:r>
              <a:rPr lang="en-US" sz="2600" b="0" dirty="0"/>
              <a:t>method (FIFO) </a:t>
            </a:r>
          </a:p>
          <a:p>
            <a:pPr>
              <a:spcBef>
                <a:spcPts val="1800"/>
              </a:spcBef>
            </a:pPr>
            <a:r>
              <a:rPr lang="en-US" dirty="0"/>
              <a:t>Temperature guidelines include: </a:t>
            </a:r>
          </a:p>
          <a:p>
            <a:pPr marL="457200" indent="-457200">
              <a:spcBef>
                <a:spcPts val="1800"/>
              </a:spcBef>
              <a:buFont typeface="Arial" panose="020B0604020202020204" pitchFamily="34" charset="0"/>
              <a:buChar char="•"/>
            </a:pPr>
            <a:r>
              <a:rPr lang="en-US" sz="2600" b="0" dirty="0"/>
              <a:t>Store</a:t>
            </a:r>
            <a:r>
              <a:rPr lang="en-US" sz="2600" dirty="0"/>
              <a:t> </a:t>
            </a:r>
            <a:r>
              <a:rPr lang="en-US" sz="2600" b="0" i="0" dirty="0">
                <a:effectLst/>
              </a:rPr>
              <a:t>TCS food at an internal temperature of 41°F or lower or 135°F or higher.</a:t>
            </a:r>
          </a:p>
          <a:p>
            <a:pPr marL="457200" indent="-457200">
              <a:spcBef>
                <a:spcPts val="1800"/>
              </a:spcBef>
              <a:buFont typeface="Arial" panose="020B0604020202020204" pitchFamily="34" charset="0"/>
              <a:buChar char="•"/>
            </a:pPr>
            <a:r>
              <a:rPr lang="en-US" sz="2600" b="0" i="0" dirty="0">
                <a:effectLst/>
              </a:rPr>
              <a:t>Store meat, poultry, seafood, and dairy in the coldest part of the unit.</a:t>
            </a:r>
          </a:p>
          <a:p>
            <a:pPr marL="457200" indent="-457200">
              <a:spcBef>
                <a:spcPts val="1800"/>
              </a:spcBef>
              <a:buFont typeface="Arial" panose="020B0604020202020204" pitchFamily="34" charset="0"/>
              <a:buChar char="•"/>
            </a:pPr>
            <a:r>
              <a:rPr lang="en-US" sz="2600" b="0" dirty="0"/>
              <a:t>Defrost freezers regularly. </a:t>
            </a:r>
            <a:endParaRPr lang="en-US" sz="2600"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5</a:t>
            </a:fld>
            <a:endParaRPr lang="en-US"/>
          </a:p>
        </p:txBody>
      </p:sp>
    </p:spTree>
    <p:extLst>
      <p:ext uri="{BB962C8B-B14F-4D97-AF65-F5344CB8AC3E}">
        <p14:creationId xmlns:p14="http://schemas.microsoft.com/office/powerpoint/2010/main" val="423082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D6C5-D32F-44CE-8500-CC534FA12255}"/>
              </a:ext>
            </a:extLst>
          </p:cNvPr>
          <p:cNvSpPr>
            <a:spLocks noGrp="1"/>
          </p:cNvSpPr>
          <p:nvPr>
            <p:ph type="title"/>
          </p:nvPr>
        </p:nvSpPr>
        <p:spPr/>
        <p:txBody>
          <a:bodyPr/>
          <a:lstStyle/>
          <a:p>
            <a:r>
              <a:rPr lang="en-US" dirty="0"/>
              <a:t>Preventing Cross-contamination </a:t>
            </a:r>
          </a:p>
        </p:txBody>
      </p:sp>
      <p:sp>
        <p:nvSpPr>
          <p:cNvPr id="3" name="Content Placeholder 2">
            <a:extLst>
              <a:ext uri="{FF2B5EF4-FFF2-40B4-BE49-F238E27FC236}">
                <a16:creationId xmlns:a16="http://schemas.microsoft.com/office/drawing/2014/main" id="{36C636D9-0277-450F-A337-50624A42B42C}"/>
              </a:ext>
            </a:extLst>
          </p:cNvPr>
          <p:cNvSpPr>
            <a:spLocks noGrp="1"/>
          </p:cNvSpPr>
          <p:nvPr>
            <p:ph idx="1"/>
          </p:nvPr>
        </p:nvSpPr>
        <p:spPr>
          <a:xfrm>
            <a:off x="609600" y="1554480"/>
            <a:ext cx="4581236" cy="4351338"/>
          </a:xfrm>
        </p:spPr>
        <p:txBody>
          <a:bodyPr/>
          <a:lstStyle/>
          <a:p>
            <a:r>
              <a:rPr lang="en-US" dirty="0"/>
              <a:t>Guidelines to prevent </a:t>
            </a:r>
            <a:r>
              <a:rPr lang="en-US" dirty="0">
                <a:solidFill>
                  <a:schemeClr val="bg2"/>
                </a:solidFill>
              </a:rPr>
              <a:t>cross-contamination</a:t>
            </a:r>
            <a:r>
              <a:rPr lang="en-US" dirty="0"/>
              <a:t> in storage include: </a:t>
            </a:r>
          </a:p>
        </p:txBody>
      </p:sp>
      <p:sp>
        <p:nvSpPr>
          <p:cNvPr id="4" name="Content Placeholder 3">
            <a:extLst>
              <a:ext uri="{FF2B5EF4-FFF2-40B4-BE49-F238E27FC236}">
                <a16:creationId xmlns:a16="http://schemas.microsoft.com/office/drawing/2014/main" id="{F177F5D8-C70A-4732-9DBC-092FF5618A4D}"/>
              </a:ext>
            </a:extLst>
          </p:cNvPr>
          <p:cNvSpPr>
            <a:spLocks noGrp="1"/>
          </p:cNvSpPr>
          <p:nvPr>
            <p:ph idx="10"/>
          </p:nvPr>
        </p:nvSpPr>
        <p:spPr>
          <a:xfrm>
            <a:off x="5310908" y="1554480"/>
            <a:ext cx="6417266" cy="4351338"/>
          </a:xfrm>
        </p:spPr>
        <p:txBody>
          <a:bodyPr>
            <a:normAutofit/>
          </a:bodyPr>
          <a:lstStyle/>
          <a:p>
            <a:pPr marL="457200" indent="-457200">
              <a:buFont typeface="Arial" panose="020B0604020202020204" pitchFamily="34" charset="0"/>
              <a:buChar char="•"/>
            </a:pPr>
            <a:r>
              <a:rPr lang="en-US" sz="2600" b="0" dirty="0"/>
              <a:t>Store food in a clean dry area away from contaminants. </a:t>
            </a:r>
          </a:p>
          <a:p>
            <a:pPr marL="457200" indent="-457200">
              <a:buFont typeface="Arial" panose="020B0604020202020204" pitchFamily="34" charset="0"/>
              <a:buChar char="•"/>
            </a:pPr>
            <a:r>
              <a:rPr lang="en-US" sz="2600" b="0" dirty="0"/>
              <a:t>Discard food that is damaged, spoiled, or incorrectly stored. </a:t>
            </a:r>
          </a:p>
          <a:p>
            <a:pPr marL="457200" indent="-457200">
              <a:buFont typeface="Arial" panose="020B0604020202020204" pitchFamily="34" charset="0"/>
              <a:buChar char="•"/>
            </a:pPr>
            <a:r>
              <a:rPr lang="en-US" sz="2600" b="0" dirty="0"/>
              <a:t>Store supplies in designated areas. </a:t>
            </a:r>
          </a:p>
          <a:p>
            <a:pPr marL="457200" indent="-457200">
              <a:buFont typeface="Arial" panose="020B0604020202020204" pitchFamily="34" charset="0"/>
              <a:buChar char="•"/>
            </a:pPr>
            <a:r>
              <a:rPr lang="en-US" sz="2600" b="0" dirty="0"/>
              <a:t>Store food in containers intended for food. </a:t>
            </a:r>
          </a:p>
        </p:txBody>
      </p:sp>
      <p:sp>
        <p:nvSpPr>
          <p:cNvPr id="5" name="Slide Number Placeholder 4">
            <a:extLst>
              <a:ext uri="{FF2B5EF4-FFF2-40B4-BE49-F238E27FC236}">
                <a16:creationId xmlns:a16="http://schemas.microsoft.com/office/drawing/2014/main" id="{3A98929E-2D4B-4577-BA07-5D89FD19EBFD}"/>
              </a:ext>
            </a:extLst>
          </p:cNvPr>
          <p:cNvSpPr>
            <a:spLocks noGrp="1"/>
          </p:cNvSpPr>
          <p:nvPr>
            <p:ph type="sldNum" sz="quarter" idx="4"/>
          </p:nvPr>
        </p:nvSpPr>
        <p:spPr/>
        <p:txBody>
          <a:bodyPr/>
          <a:lstStyle/>
          <a:p>
            <a:fld id="{BF568A59-ACA4-4C70-9252-AAB755DA2F6B}" type="slidenum">
              <a:rPr lang="en-US" smtClean="0"/>
              <a:pPr/>
              <a:t>6</a:t>
            </a:fld>
            <a:endParaRPr lang="en-US"/>
          </a:p>
        </p:txBody>
      </p:sp>
    </p:spTree>
    <p:extLst>
      <p:ext uri="{BB962C8B-B14F-4D97-AF65-F5344CB8AC3E}">
        <p14:creationId xmlns:p14="http://schemas.microsoft.com/office/powerpoint/2010/main" val="200507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cooler storing food in the following top-to-bottom order on separate shelves: ready-to-eat food, seafood, whole cuts of beef and pork, ground meat and ground fish, and whole and ground poultry">
            <a:extLst>
              <a:ext uri="{FF2B5EF4-FFF2-40B4-BE49-F238E27FC236}">
                <a16:creationId xmlns:a16="http://schemas.microsoft.com/office/drawing/2014/main" id="{E4C78B83-7072-4E7B-980E-41DA7DA6FB58}"/>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5300" b="5300"/>
          <a:stretch/>
        </p:blipFill>
        <p:spPr/>
      </p:pic>
      <p:sp>
        <p:nvSpPr>
          <p:cNvPr id="2" name="Title 1">
            <a:extLst>
              <a:ext uri="{FF2B5EF4-FFF2-40B4-BE49-F238E27FC236}">
                <a16:creationId xmlns:a16="http://schemas.microsoft.com/office/drawing/2014/main" id="{EB71D6C5-D32F-44CE-8500-CC534FA12255}"/>
              </a:ext>
            </a:extLst>
          </p:cNvPr>
          <p:cNvSpPr>
            <a:spLocks noGrp="1"/>
          </p:cNvSpPr>
          <p:nvPr>
            <p:ph type="title"/>
          </p:nvPr>
        </p:nvSpPr>
        <p:spPr/>
        <p:txBody>
          <a:bodyPr/>
          <a:lstStyle/>
          <a:p>
            <a:r>
              <a:rPr lang="en-US" dirty="0"/>
              <a:t>Preventing Cross-contamination </a:t>
            </a:r>
          </a:p>
        </p:txBody>
      </p:sp>
      <p:sp>
        <p:nvSpPr>
          <p:cNvPr id="3" name="Content Placeholder 2">
            <a:extLst>
              <a:ext uri="{FF2B5EF4-FFF2-40B4-BE49-F238E27FC236}">
                <a16:creationId xmlns:a16="http://schemas.microsoft.com/office/drawing/2014/main" id="{36C636D9-0277-450F-A337-50624A42B42C}"/>
              </a:ext>
            </a:extLst>
          </p:cNvPr>
          <p:cNvSpPr>
            <a:spLocks noGrp="1"/>
          </p:cNvSpPr>
          <p:nvPr>
            <p:ph sz="half" idx="1"/>
          </p:nvPr>
        </p:nvSpPr>
        <p:spPr/>
        <p:txBody>
          <a:bodyPr>
            <a:normAutofit/>
          </a:bodyPr>
          <a:lstStyle/>
          <a:p>
            <a:r>
              <a:rPr lang="en-US" dirty="0"/>
              <a:t>Storage Order </a:t>
            </a:r>
          </a:p>
          <a:p>
            <a:pPr marL="457200" indent="-457200">
              <a:buFont typeface="Arial" panose="020B0604020202020204" pitchFamily="34" charset="0"/>
              <a:buChar char="•"/>
            </a:pPr>
            <a:r>
              <a:rPr lang="en-US" b="0" i="0" dirty="0">
                <a:effectLst/>
                <a:latin typeface="Arial" panose="020B0604020202020204" pitchFamily="34" charset="0"/>
              </a:rPr>
              <a:t>Safe food storage starts with wrapping or covering food. </a:t>
            </a:r>
          </a:p>
          <a:p>
            <a:pPr marL="457200" indent="-457200">
              <a:buFont typeface="Arial" panose="020B0604020202020204" pitchFamily="34" charset="0"/>
              <a:buChar char="•"/>
            </a:pPr>
            <a:r>
              <a:rPr lang="en-US" b="0" i="0" dirty="0">
                <a:effectLst/>
                <a:latin typeface="Arial" panose="020B0604020202020204" pitchFamily="34" charset="0"/>
              </a:rPr>
              <a:t>After that, how you store the food depends on the type of food and your options for storage. </a:t>
            </a:r>
            <a:endParaRPr lang="en-US" dirty="0"/>
          </a:p>
        </p:txBody>
      </p:sp>
      <p:sp>
        <p:nvSpPr>
          <p:cNvPr id="5" name="Slide Number Placeholder 4">
            <a:extLst>
              <a:ext uri="{FF2B5EF4-FFF2-40B4-BE49-F238E27FC236}">
                <a16:creationId xmlns:a16="http://schemas.microsoft.com/office/drawing/2014/main" id="{3A98929E-2D4B-4577-BA07-5D89FD19EBFD}"/>
              </a:ext>
            </a:extLst>
          </p:cNvPr>
          <p:cNvSpPr>
            <a:spLocks noGrp="1"/>
          </p:cNvSpPr>
          <p:nvPr>
            <p:ph type="sldNum" sz="quarter" idx="4"/>
          </p:nvPr>
        </p:nvSpPr>
        <p:spPr/>
        <p:txBody>
          <a:bodyPr/>
          <a:lstStyle/>
          <a:p>
            <a:fld id="{BF568A59-ACA4-4C70-9252-AAB755DA2F6B}" type="slidenum">
              <a:rPr lang="en-US" smtClean="0"/>
              <a:pPr/>
              <a:t>7</a:t>
            </a:fld>
            <a:endParaRPr lang="en-US" dirty="0"/>
          </a:p>
        </p:txBody>
      </p:sp>
    </p:spTree>
    <p:extLst>
      <p:ext uri="{BB962C8B-B14F-4D97-AF65-F5344CB8AC3E}">
        <p14:creationId xmlns:p14="http://schemas.microsoft.com/office/powerpoint/2010/main" val="360926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fresh New York strip steaks">
            <a:extLst>
              <a:ext uri="{FF2B5EF4-FFF2-40B4-BE49-F238E27FC236}">
                <a16:creationId xmlns:a16="http://schemas.microsoft.com/office/drawing/2014/main" id="{E19F2155-DC27-4D50-BAA9-DA828036ECD3}"/>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0766" b="-40766"/>
          <a:stretch/>
        </p:blipFill>
        <p:spPr/>
      </p:pic>
      <p:sp>
        <p:nvSpPr>
          <p:cNvPr id="3" name="Title 2">
            <a:extLst>
              <a:ext uri="{FF2B5EF4-FFF2-40B4-BE49-F238E27FC236}">
                <a16:creationId xmlns:a16="http://schemas.microsoft.com/office/drawing/2014/main" id="{81FF6418-4B6E-45AF-9ACF-CD29F8BCC29B}"/>
              </a:ext>
            </a:extLst>
          </p:cNvPr>
          <p:cNvSpPr>
            <a:spLocks noGrp="1"/>
          </p:cNvSpPr>
          <p:nvPr>
            <p:ph type="title"/>
          </p:nvPr>
        </p:nvSpPr>
        <p:spPr/>
        <p:txBody>
          <a:bodyPr/>
          <a:lstStyle/>
          <a:p>
            <a:r>
              <a:rPr lang="en-US" dirty="0"/>
              <a:t>7.2 Storing Specific Types of Food </a:t>
            </a:r>
          </a:p>
        </p:txBody>
      </p:sp>
      <p:sp>
        <p:nvSpPr>
          <p:cNvPr id="4" name="Content Placeholder 3">
            <a:extLst>
              <a:ext uri="{FF2B5EF4-FFF2-40B4-BE49-F238E27FC236}">
                <a16:creationId xmlns:a16="http://schemas.microsoft.com/office/drawing/2014/main" id="{A93169BC-8C56-4EA1-8F2F-F453DA69264D}"/>
              </a:ext>
            </a:extLst>
          </p:cNvPr>
          <p:cNvSpPr>
            <a:spLocks noGrp="1"/>
          </p:cNvSpPr>
          <p:nvPr>
            <p:ph sz="half" idx="1"/>
          </p:nvPr>
        </p:nvSpPr>
        <p:spPr>
          <a:xfrm>
            <a:off x="612648" y="1477819"/>
            <a:ext cx="7114032" cy="4636654"/>
          </a:xfrm>
        </p:spPr>
        <p:txBody>
          <a:bodyPr>
            <a:normAutofit/>
          </a:bodyPr>
          <a:lstStyle/>
          <a:p>
            <a:pPr>
              <a:spcBef>
                <a:spcPts val="1800"/>
              </a:spcBef>
            </a:pPr>
            <a:r>
              <a:rPr lang="en-US" u="sng" dirty="0"/>
              <a:t>Meat</a:t>
            </a:r>
          </a:p>
          <a:p>
            <a:pPr>
              <a:spcBef>
                <a:spcPts val="1800"/>
              </a:spcBef>
            </a:pPr>
            <a:r>
              <a:rPr lang="en-US" dirty="0">
                <a:solidFill>
                  <a:schemeClr val="bg2"/>
                </a:solidFill>
              </a:rPr>
              <a:t>Temperature</a:t>
            </a:r>
          </a:p>
          <a:p>
            <a:pPr marL="457200" indent="-457200">
              <a:spcBef>
                <a:spcPts val="1800"/>
              </a:spcBef>
              <a:buFont typeface="Arial" panose="020B0604020202020204" pitchFamily="34" charset="0"/>
              <a:buChar char="•"/>
            </a:pPr>
            <a:r>
              <a:rPr lang="en-US" sz="2600" b="0" kern="1200" dirty="0">
                <a:latin typeface="+mj-lt"/>
                <a:ea typeface="ＭＳ Ｐゴシック" charset="0"/>
                <a:cs typeface="+mn-cs"/>
              </a:rPr>
              <a:t>Internal temperature of 41ºF or lower (fresh) </a:t>
            </a:r>
            <a:endParaRPr lang="en-US" sz="2600" b="0" dirty="0"/>
          </a:p>
          <a:p>
            <a:pPr>
              <a:spcBef>
                <a:spcPts val="1800"/>
              </a:spcBef>
            </a:pPr>
            <a:r>
              <a:rPr lang="en-US" dirty="0">
                <a:solidFill>
                  <a:schemeClr val="bg2"/>
                </a:solidFill>
              </a:rPr>
              <a:t>Containers/Location </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Immediately after delivery and inspection, store meat in its own storage unit or in the coldest part of the cooler. </a:t>
            </a:r>
            <a:endParaRPr lang="en-US" sz="2600" dirty="0"/>
          </a:p>
        </p:txBody>
      </p:sp>
      <p:sp>
        <p:nvSpPr>
          <p:cNvPr id="5" name="Slide Number Placeholder 4">
            <a:extLst>
              <a:ext uri="{FF2B5EF4-FFF2-40B4-BE49-F238E27FC236}">
                <a16:creationId xmlns:a16="http://schemas.microsoft.com/office/drawing/2014/main" id="{8FE485AB-E4DD-4604-88FB-95F6F1D599BD}"/>
              </a:ext>
            </a:extLst>
          </p:cNvPr>
          <p:cNvSpPr>
            <a:spLocks noGrp="1"/>
          </p:cNvSpPr>
          <p:nvPr>
            <p:ph type="sldNum" sz="quarter" idx="4"/>
          </p:nvPr>
        </p:nvSpPr>
        <p:spPr/>
        <p:txBody>
          <a:bodyPr/>
          <a:lstStyle/>
          <a:p>
            <a:fld id="{BF568A59-ACA4-4C70-9252-AAB755DA2F6B}" type="slidenum">
              <a:rPr lang="en-US" smtClean="0"/>
              <a:pPr/>
              <a:t>8</a:t>
            </a:fld>
            <a:endParaRPr lang="en-US"/>
          </a:p>
        </p:txBody>
      </p:sp>
    </p:spTree>
    <p:extLst>
      <p:ext uri="{BB962C8B-B14F-4D97-AF65-F5344CB8AC3E}">
        <p14:creationId xmlns:p14="http://schemas.microsoft.com/office/powerpoint/2010/main" val="387602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fresh fish">
            <a:extLst>
              <a:ext uri="{FF2B5EF4-FFF2-40B4-BE49-F238E27FC236}">
                <a16:creationId xmlns:a16="http://schemas.microsoft.com/office/drawing/2014/main" id="{990C44B6-AF9E-42E1-8A4D-B42A81351520}"/>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50535" b="-50535"/>
          <a:stretch/>
        </p:blipFill>
        <p:spPr/>
      </p:pic>
      <p:sp>
        <p:nvSpPr>
          <p:cNvPr id="3" name="Title 2">
            <a:extLst>
              <a:ext uri="{FF2B5EF4-FFF2-40B4-BE49-F238E27FC236}">
                <a16:creationId xmlns:a16="http://schemas.microsoft.com/office/drawing/2014/main" id="{81FF6418-4B6E-45AF-9ACF-CD29F8BCC29B}"/>
              </a:ext>
            </a:extLst>
          </p:cNvPr>
          <p:cNvSpPr>
            <a:spLocks noGrp="1"/>
          </p:cNvSpPr>
          <p:nvPr>
            <p:ph type="title"/>
          </p:nvPr>
        </p:nvSpPr>
        <p:spPr/>
        <p:txBody>
          <a:bodyPr/>
          <a:lstStyle/>
          <a:p>
            <a:r>
              <a:rPr lang="en-US" dirty="0"/>
              <a:t>Storing Specific Types of Food </a:t>
            </a:r>
          </a:p>
        </p:txBody>
      </p:sp>
      <p:sp>
        <p:nvSpPr>
          <p:cNvPr id="4" name="Content Placeholder 3">
            <a:extLst>
              <a:ext uri="{FF2B5EF4-FFF2-40B4-BE49-F238E27FC236}">
                <a16:creationId xmlns:a16="http://schemas.microsoft.com/office/drawing/2014/main" id="{A93169BC-8C56-4EA1-8F2F-F453DA69264D}"/>
              </a:ext>
            </a:extLst>
          </p:cNvPr>
          <p:cNvSpPr>
            <a:spLocks noGrp="1"/>
          </p:cNvSpPr>
          <p:nvPr>
            <p:ph sz="half" idx="1"/>
          </p:nvPr>
        </p:nvSpPr>
        <p:spPr>
          <a:xfrm>
            <a:off x="612648" y="1450109"/>
            <a:ext cx="7114032" cy="4664363"/>
          </a:xfrm>
        </p:spPr>
        <p:txBody>
          <a:bodyPr>
            <a:normAutofit/>
          </a:bodyPr>
          <a:lstStyle/>
          <a:p>
            <a:pPr>
              <a:spcBef>
                <a:spcPts val="1800"/>
              </a:spcBef>
            </a:pPr>
            <a:r>
              <a:rPr lang="en-US" u="sng" dirty="0"/>
              <a:t>Fish</a:t>
            </a:r>
          </a:p>
          <a:p>
            <a:pPr>
              <a:spcBef>
                <a:spcPts val="1800"/>
              </a:spcBef>
            </a:pPr>
            <a:r>
              <a:rPr lang="en-US" dirty="0">
                <a:solidFill>
                  <a:schemeClr val="bg2"/>
                </a:solidFill>
              </a:rPr>
              <a:t>Temperature</a:t>
            </a:r>
          </a:p>
          <a:p>
            <a:pPr marL="457200" indent="-457200">
              <a:spcBef>
                <a:spcPts val="1800"/>
              </a:spcBef>
              <a:buFont typeface="Arial" panose="020B0604020202020204" pitchFamily="34" charset="0"/>
              <a:buChar char="•"/>
            </a:pPr>
            <a:r>
              <a:rPr lang="en-US" sz="2600" b="0" kern="1200" dirty="0">
                <a:latin typeface="+mj-lt"/>
                <a:ea typeface="ＭＳ Ｐゴシック" charset="0"/>
                <a:cs typeface="+mn-cs"/>
              </a:rPr>
              <a:t>Internal temperature of 41ºF or lower (fresh) </a:t>
            </a:r>
            <a:endParaRPr lang="en-US" sz="2600" b="0" dirty="0"/>
          </a:p>
          <a:p>
            <a:pPr>
              <a:spcBef>
                <a:spcPts val="1800"/>
              </a:spcBef>
            </a:pPr>
            <a:r>
              <a:rPr lang="en-US" dirty="0">
                <a:solidFill>
                  <a:schemeClr val="bg2"/>
                </a:solidFill>
              </a:rPr>
              <a:t>Containers/Location </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Keep in original packaging or tightly wrap in moisture-proof materials.</a:t>
            </a:r>
          </a:p>
          <a:p>
            <a:pPr marL="457200" indent="-457200">
              <a:spcBef>
                <a:spcPts val="1800"/>
              </a:spcBef>
              <a:buFont typeface="Arial" panose="020B0604020202020204" pitchFamily="34" charset="0"/>
              <a:buChar char="•"/>
            </a:pPr>
            <a:r>
              <a:rPr lang="en-US" sz="2600" b="0" i="0" dirty="0">
                <a:effectLst/>
                <a:latin typeface="Arial" panose="020B0604020202020204" pitchFamily="34" charset="0"/>
              </a:rPr>
              <a:t>Fresh, whole fish can be packed in flaked or crushed ice.</a:t>
            </a:r>
            <a:endParaRPr lang="en-US" sz="2600" dirty="0">
              <a:solidFill>
                <a:schemeClr val="bg2"/>
              </a:solidFill>
            </a:endParaRPr>
          </a:p>
        </p:txBody>
      </p:sp>
      <p:sp>
        <p:nvSpPr>
          <p:cNvPr id="5" name="Slide Number Placeholder 4">
            <a:extLst>
              <a:ext uri="{FF2B5EF4-FFF2-40B4-BE49-F238E27FC236}">
                <a16:creationId xmlns:a16="http://schemas.microsoft.com/office/drawing/2014/main" id="{8FE485AB-E4DD-4604-88FB-95F6F1D599BD}"/>
              </a:ext>
            </a:extLst>
          </p:cNvPr>
          <p:cNvSpPr>
            <a:spLocks noGrp="1"/>
          </p:cNvSpPr>
          <p:nvPr>
            <p:ph type="sldNum" sz="quarter" idx="4"/>
          </p:nvPr>
        </p:nvSpPr>
        <p:spPr/>
        <p:txBody>
          <a:bodyPr/>
          <a:lstStyle/>
          <a:p>
            <a:fld id="{BF568A59-ACA4-4C70-9252-AAB755DA2F6B}" type="slidenum">
              <a:rPr lang="en-US" smtClean="0"/>
              <a:pPr/>
              <a:t>9</a:t>
            </a:fld>
            <a:endParaRPr lang="en-US"/>
          </a:p>
        </p:txBody>
      </p:sp>
    </p:spTree>
    <p:extLst>
      <p:ext uri="{BB962C8B-B14F-4D97-AF65-F5344CB8AC3E}">
        <p14:creationId xmlns:p14="http://schemas.microsoft.com/office/powerpoint/2010/main" val="11649428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ptx" id="{C341BBF4-26A3-43F4-9D1A-9D0C02031CCD}" vid="{C6AE7C19-1B0A-452E-8607-0015272D4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5a8e30-16c8-46cc-8130-1c05399c7bac" xsi:nil="true"/>
    <lcf76f155ced4ddcb4097134ff3c332f xmlns="f94cd8c1-9eae-40b3-ad76-514c920d55f5">
      <Terms xmlns="http://schemas.microsoft.com/office/infopath/2007/PartnerControls"/>
    </lcf76f155ced4ddcb4097134ff3c332f>
    <MediaLengthInSeconds xmlns="f94cd8c1-9eae-40b3-ad76-514c920d55f5" xsi:nil="true"/>
    <SharedWithUsers xmlns="025a8e30-16c8-46cc-8130-1c05399c7bac">
      <UserInfo>
        <DisplayName/>
        <AccountId xsi:nil="true"/>
        <AccountType/>
      </UserInfo>
    </SharedWithUsers>
  </documentManagement>
</p:properties>
</file>

<file path=customXml/itemProps1.xml><?xml version="1.0" encoding="utf-8"?>
<ds:datastoreItem xmlns:ds="http://schemas.openxmlformats.org/officeDocument/2006/customXml" ds:itemID="{FF2AD1EC-8FE9-4301-9A6D-5FB7C36171D3}"/>
</file>

<file path=customXml/itemProps2.xml><?xml version="1.0" encoding="utf-8"?>
<ds:datastoreItem xmlns:ds="http://schemas.openxmlformats.org/officeDocument/2006/customXml" ds:itemID="{13323765-2846-400E-859E-1D547C93732F}">
  <ds:schemaRefs>
    <ds:schemaRef ds:uri="http://schemas.microsoft.com/sharepoint/v3/contenttype/forms"/>
  </ds:schemaRefs>
</ds:datastoreItem>
</file>

<file path=customXml/itemProps3.xml><?xml version="1.0" encoding="utf-8"?>
<ds:datastoreItem xmlns:ds="http://schemas.openxmlformats.org/officeDocument/2006/customXml" ds:itemID="{062FBE8D-2E26-45B4-8DEE-3EF3C8B9A67E}">
  <ds:schemaRefs>
    <ds:schemaRef ds:uri="http://purl.org/dc/term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d9905d2b-a45b-4f19-8572-4568a650575a"/>
    <ds:schemaRef ds:uri="http://schemas.microsoft.com/office/infopath/2007/PartnerControls"/>
    <ds:schemaRef ds:uri="670ae7cf-2779-4335-b55d-ddf3266fd9bb"/>
    <ds:schemaRef ds:uri="http://www.w3.org/XML/1998/namespace"/>
    <ds:schemaRef ds:uri="0699a2d1-f722-4bc9-b681-3096a3e6fb5d"/>
    <ds:schemaRef ds:uri="39a14e40-c4a8-44a4-a127-e20d0e40849e"/>
    <ds:schemaRef ds:uri="025a8e30-16c8-46cc-8130-1c05399c7bac"/>
    <ds:schemaRef ds:uri="f94cd8c1-9eae-40b3-ad76-514c920d55f5"/>
  </ds:schemaRefs>
</ds:datastoreItem>
</file>

<file path=docProps/app.xml><?xml version="1.0" encoding="utf-8"?>
<Properties xmlns="http://schemas.openxmlformats.org/officeDocument/2006/extended-properties" xmlns:vt="http://schemas.openxmlformats.org/officeDocument/2006/docPropsVTypes">
  <Template>Office Theme</Template>
  <TotalTime>18</TotalTime>
  <Words>1221</Words>
  <Application>Microsoft Office PowerPoint</Application>
  <PresentationFormat>Widescreen</PresentationFormat>
  <Paragraphs>159</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Mincho</vt:lpstr>
      <vt:lpstr>Arial</vt:lpstr>
      <vt:lpstr>Calibri</vt:lpstr>
      <vt:lpstr>Symbol</vt:lpstr>
      <vt:lpstr>Times New Roman</vt:lpstr>
      <vt:lpstr>Wingdings</vt:lpstr>
      <vt:lpstr>Office Theme</vt:lpstr>
      <vt:lpstr>7</vt:lpstr>
      <vt:lpstr>Learning Objectives </vt:lpstr>
      <vt:lpstr>7.1 General Storage Guidelines </vt:lpstr>
      <vt:lpstr>General Storage Guidelines</vt:lpstr>
      <vt:lpstr>General Storage Guidelines</vt:lpstr>
      <vt:lpstr>Preventing Cross-contamination </vt:lpstr>
      <vt:lpstr>Preventing Cross-contamination </vt:lpstr>
      <vt:lpstr>7.2 Storing Specific Types of Food </vt:lpstr>
      <vt:lpstr>Storing Specific Types of Food </vt:lpstr>
      <vt:lpstr>Storing Specific Types of Food </vt:lpstr>
      <vt:lpstr>Storing Specific Types of Food </vt:lpstr>
      <vt:lpstr>Storing Specific Types of Food </vt:lpstr>
      <vt:lpstr>Storing Specific Types of Food </vt:lpstr>
      <vt:lpstr>Storing Specific Types of Food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dc:title>
  <dc:creator>Julia Norma McKenna</dc:creator>
  <cp:lastModifiedBy>Matthew Haas</cp:lastModifiedBy>
  <cp:revision>7</cp:revision>
  <dcterms:created xsi:type="dcterms:W3CDTF">2022-01-29T22:34:58Z</dcterms:created>
  <dcterms:modified xsi:type="dcterms:W3CDTF">2023-07-27T20:08:25Z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ArticulateGUID">
    <vt:lpwstr>1C55AC51-D4B7-4629-872B-177AC9B08533</vt:lpwstr>
  </property>
  <property fmtid="{D5CDD505-2E9C-101B-9397-08002B2CF9AE}" pid="11" name="ArticulatePath">
    <vt:lpwstr>https://nra-my.sharepoint.com/personal/tschlender_restaurant_org/Documents/ServSafe2022_Update_in_2023/Coursebook/PPTs/Coursebook_8E-Ch07_Powerpoint</vt:lpwstr>
  </property>
</Properties>
</file>