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91" r:id="rId5"/>
    <p:sldId id="292" r:id="rId6"/>
    <p:sldId id="278" r:id="rId7"/>
    <p:sldId id="259" r:id="rId8"/>
    <p:sldId id="293" r:id="rId9"/>
    <p:sldId id="294" r:id="rId10"/>
    <p:sldId id="304" r:id="rId11"/>
    <p:sldId id="305" r:id="rId12"/>
    <p:sldId id="306" r:id="rId13"/>
    <p:sldId id="295" r:id="rId14"/>
    <p:sldId id="273" r:id="rId15"/>
    <p:sldId id="298" r:id="rId16"/>
    <p:sldId id="299" r:id="rId17"/>
    <p:sldId id="300" r:id="rId18"/>
    <p:sldId id="307" r:id="rId19"/>
    <p:sldId id="272" r:id="rId20"/>
    <p:sldId id="309" r:id="rId21"/>
    <p:sldId id="308"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94" autoAdjust="0"/>
    <p:restoredTop sz="86395" autoAdjust="0"/>
  </p:normalViewPr>
  <p:slideViewPr>
    <p:cSldViewPr snapToGrid="0">
      <p:cViewPr varScale="1">
        <p:scale>
          <a:sx n="78" d="100"/>
          <a:sy n="78" d="100"/>
        </p:scale>
        <p:origin x="120" y="126"/>
      </p:cViewPr>
      <p:guideLst/>
    </p:cSldViewPr>
  </p:slideViewPr>
  <p:outlineViewPr>
    <p:cViewPr>
      <p:scale>
        <a:sx n="33" d="100"/>
        <a:sy n="33" d="100"/>
      </p:scale>
      <p:origin x="0" y="-208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dd Schlender" userId="64f9bbbf-2722-4773-a1f1-fce13cc478f1" providerId="ADAL" clId="{DAD0627E-7435-4563-8507-BCBFCD6CEE29}"/>
    <pc:docChg chg="custSel modSld replTag">
      <pc:chgData name="Todd Schlender" userId="64f9bbbf-2722-4773-a1f1-fce13cc478f1" providerId="ADAL" clId="{DAD0627E-7435-4563-8507-BCBFCD6CEE29}" dt="2023-07-07T15:06:12.447" v="5"/>
      <pc:docMkLst>
        <pc:docMk/>
      </pc:docMkLst>
      <pc:sldChg chg="replTag delTag modNotesTx">
        <pc:chgData name="Todd Schlender" userId="64f9bbbf-2722-4773-a1f1-fce13cc478f1" providerId="ADAL" clId="{DAD0627E-7435-4563-8507-BCBFCD6CEE29}" dt="2023-07-07T15:06:12.447" v="5"/>
        <pc:sldMkLst>
          <pc:docMk/>
          <pc:sldMk cId="4220839202"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279C0-CB4F-400F-B97C-C319709EDC7B}"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29607-C4A6-4C2D-8D0F-A21533BAE4D7}" type="slidenum">
              <a:rPr lang="en-US" smtClean="0"/>
              <a:t>‹#›</a:t>
            </a:fld>
            <a:endParaRPr lang="en-US"/>
          </a:p>
        </p:txBody>
      </p:sp>
    </p:spTree>
    <p:extLst>
      <p:ext uri="{BB962C8B-B14F-4D97-AF65-F5344CB8AC3E}">
        <p14:creationId xmlns:p14="http://schemas.microsoft.com/office/powerpoint/2010/main" val="150784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r>
              <a:rPr lang="en-US" dirty="0"/>
              <a:t>Please review the </a:t>
            </a:r>
            <a:r>
              <a:rPr lang="en-US" i="1" dirty="0"/>
              <a:t>Coursebook Instructor Change Document </a:t>
            </a:r>
            <a:r>
              <a:rPr lang="en-US" dirty="0"/>
              <a:t>for important information on 2022 FDA Food Code changes related to this chapter. </a:t>
            </a:r>
            <a:r>
              <a:rPr lang="en-US"/>
              <a:t>More information can be found at www.ServSafe.com/Academic</a:t>
            </a:r>
          </a:p>
          <a:p>
            <a:endParaRPr lang="en-US"/>
          </a:p>
        </p:txBody>
      </p:sp>
      <p:sp>
        <p:nvSpPr>
          <p:cNvPr id="4" name="Slide Number Placeholder 3"/>
          <p:cNvSpPr>
            <a:spLocks noGrp="1"/>
          </p:cNvSpPr>
          <p:nvPr>
            <p:ph type="sldNum" sz="quarter" idx="5"/>
          </p:nvPr>
        </p:nvSpPr>
        <p:spPr/>
        <p:txBody>
          <a:bodyPr/>
          <a:lstStyle/>
          <a:p>
            <a:fld id="{BC429607-C4A6-4C2D-8D0F-A21533BAE4D7}" type="slidenum">
              <a:rPr lang="en-US" smtClean="0"/>
              <a:t>2</a:t>
            </a:fld>
            <a:endParaRPr lang="en-US"/>
          </a:p>
        </p:txBody>
      </p:sp>
    </p:spTree>
    <p:extLst>
      <p:ext uri="{BB962C8B-B14F-4D97-AF65-F5344CB8AC3E}">
        <p14:creationId xmlns:p14="http://schemas.microsoft.com/office/powerpoint/2010/main" val="3196183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11</a:t>
            </a:fld>
            <a:endParaRPr lang="en-US"/>
          </a:p>
        </p:txBody>
      </p:sp>
    </p:spTree>
    <p:extLst>
      <p:ext uri="{BB962C8B-B14F-4D97-AF65-F5344CB8AC3E}">
        <p14:creationId xmlns:p14="http://schemas.microsoft.com/office/powerpoint/2010/main" val="2118948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12</a:t>
            </a:fld>
            <a:endParaRPr lang="en-US"/>
          </a:p>
        </p:txBody>
      </p:sp>
    </p:spTree>
    <p:extLst>
      <p:ext uri="{BB962C8B-B14F-4D97-AF65-F5344CB8AC3E}">
        <p14:creationId xmlns:p14="http://schemas.microsoft.com/office/powerpoint/2010/main" val="1234173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13</a:t>
            </a:fld>
            <a:endParaRPr lang="en-US"/>
          </a:p>
        </p:txBody>
      </p:sp>
    </p:spTree>
    <p:extLst>
      <p:ext uri="{BB962C8B-B14F-4D97-AF65-F5344CB8AC3E}">
        <p14:creationId xmlns:p14="http://schemas.microsoft.com/office/powerpoint/2010/main" val="1791405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endParaRPr lang="en-US" b="1" i="0" dirty="0">
              <a:effectLst/>
              <a:latin typeface="Arial" panose="020B0604020202020204" pitchFamily="34" charset="0"/>
            </a:endParaRPr>
          </a:p>
          <a:p>
            <a:r>
              <a:rPr lang="en-US" b="1" i="0" dirty="0">
                <a:effectLst/>
                <a:latin typeface="Arial" panose="020B0604020202020204" pitchFamily="34" charset="0"/>
              </a:rPr>
              <a:t>Knowledge Check</a:t>
            </a:r>
          </a:p>
          <a:p>
            <a:pPr marL="228600" indent="-228600">
              <a:buAutoNum type="arabicPeriod"/>
            </a:pPr>
            <a:r>
              <a:rPr lang="en-US" b="0" i="0" dirty="0">
                <a:effectLst/>
                <a:latin typeface="Arial" panose="020B0604020202020204" pitchFamily="34" charset="0"/>
              </a:rPr>
              <a:t>The FDA recommends cooking certain food items to a minimum internal temperature of 145°F (63°C) for 15 seconds. Name at least two of these foods.</a:t>
            </a:r>
          </a:p>
          <a:p>
            <a:pPr marL="228600" indent="-228600">
              <a:buAutoNum type="arabicPeriod"/>
            </a:pPr>
            <a:r>
              <a:rPr lang="en-US" b="0" i="0" dirty="0">
                <a:effectLst/>
                <a:latin typeface="Arial" panose="020B0604020202020204" pitchFamily="34" charset="0"/>
              </a:rPr>
              <a:t>The FDA advises against including certain items on children’s menus. What are they?</a:t>
            </a: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14</a:t>
            </a:fld>
            <a:endParaRPr lang="en-US"/>
          </a:p>
        </p:txBody>
      </p:sp>
    </p:spTree>
    <p:extLst>
      <p:ext uri="{BB962C8B-B14F-4D97-AF65-F5344CB8AC3E}">
        <p14:creationId xmlns:p14="http://schemas.microsoft.com/office/powerpoint/2010/main" val="3588088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15</a:t>
            </a:fld>
            <a:endParaRPr lang="en-US"/>
          </a:p>
        </p:txBody>
      </p:sp>
    </p:spTree>
    <p:extLst>
      <p:ext uri="{BB962C8B-B14F-4D97-AF65-F5344CB8AC3E}">
        <p14:creationId xmlns:p14="http://schemas.microsoft.com/office/powerpoint/2010/main" val="3854697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16</a:t>
            </a:fld>
            <a:endParaRPr lang="en-US"/>
          </a:p>
        </p:txBody>
      </p:sp>
    </p:spTree>
    <p:extLst>
      <p:ext uri="{BB962C8B-B14F-4D97-AF65-F5344CB8AC3E}">
        <p14:creationId xmlns:p14="http://schemas.microsoft.com/office/powerpoint/2010/main" val="3153024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endParaRPr lang="en-US" b="0" i="0" dirty="0">
              <a:effectLst/>
              <a:latin typeface="Arial" panose="020B0604020202020204" pitchFamily="34" charset="0"/>
            </a:endParaRPr>
          </a:p>
          <a:p>
            <a:r>
              <a:rPr lang="en-US" b="1" i="0" dirty="0">
                <a:effectLst/>
                <a:latin typeface="Arial" panose="020B0604020202020204" pitchFamily="34" charset="0"/>
              </a:rPr>
              <a:t>Knowledge Check</a:t>
            </a:r>
          </a:p>
          <a:p>
            <a:pPr marL="228600" indent="-228600">
              <a:buAutoNum type="arabicPeriod"/>
            </a:pPr>
            <a:r>
              <a:rPr lang="en-US" b="0" i="0" dirty="0">
                <a:effectLst/>
                <a:latin typeface="Arial" panose="020B0604020202020204" pitchFamily="34" charset="0"/>
              </a:rPr>
              <a:t>When cooling food, what are the time and temperature requirements for each stage?</a:t>
            </a:r>
          </a:p>
          <a:p>
            <a:pPr marL="228600" indent="-228600">
              <a:buAutoNum type="arabicPeriod"/>
            </a:pPr>
            <a:r>
              <a:rPr lang="en-US" b="0" i="0" dirty="0">
                <a:effectLst/>
                <a:latin typeface="Arial" panose="020B0604020202020204" pitchFamily="34" charset="0"/>
              </a:rPr>
              <a:t>For items that will be hot held, what is the minimum internal temperature required when reheating commercially processed and packaged ready-to-eat food such as deep-fried mushrooms?</a:t>
            </a:r>
          </a:p>
          <a:p>
            <a:r>
              <a:rPr lang="en-US" b="1" i="0" dirty="0">
                <a:effectLst/>
                <a:latin typeface="Arial" panose="020B0604020202020204" pitchFamily="34" charset="0"/>
              </a:rPr>
              <a:t>Activity: </a:t>
            </a:r>
            <a:r>
              <a:rPr lang="en-US" b="0" i="0" dirty="0">
                <a:effectLst/>
                <a:latin typeface="Arial" panose="020B0604020202020204" pitchFamily="34" charset="0"/>
              </a:rPr>
              <a:t>Recipe Roadmap</a:t>
            </a: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17</a:t>
            </a:fld>
            <a:endParaRPr lang="en-US"/>
          </a:p>
        </p:txBody>
      </p:sp>
    </p:spTree>
    <p:extLst>
      <p:ext uri="{BB962C8B-B14F-4D97-AF65-F5344CB8AC3E}">
        <p14:creationId xmlns:p14="http://schemas.microsoft.com/office/powerpoint/2010/main" val="2130303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Answers</a:t>
            </a:r>
          </a:p>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1. The minimum internal cooking temperatures are: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Poultry: 165°F (74°C) for &lt;1 second (instantaneous)</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Fish: 145°F (63°C) for 15 seconds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Pork: 145°F (63°C) for 15 seconds (roasts for four minutes)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Ground beef: 155°F (68°C) for 17 seconds </a:t>
            </a:r>
          </a:p>
          <a:p>
            <a:pPr marL="0" marR="0" fontAlgn="base">
              <a:spcBef>
                <a:spcPts val="0"/>
              </a:spcBef>
              <a:spcAft>
                <a:spcPts val="0"/>
              </a:spcAft>
            </a:pPr>
            <a:r>
              <a:rPr lang="en-US" sz="1800" dirty="0">
                <a:effectLst/>
                <a:latin typeface="Calibri" panose="020F0502020204030204" pitchFamily="34" charset="0"/>
                <a:ea typeface="MS Mincho" panose="02020609040205080304" pitchFamily="49" charset="-128"/>
              </a:rPr>
              <a:t>2. </a:t>
            </a:r>
            <a:r>
              <a:rPr lang="en-US" sz="1800" dirty="0">
                <a:effectLst/>
                <a:latin typeface="Calibri" panose="020F0502020204030204" pitchFamily="34" charset="0"/>
                <a:ea typeface="Times New Roman" panose="02020603050405020304" pitchFamily="18" charset="0"/>
              </a:rPr>
              <a:t>The four correct methods for thawing food are: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Thaw it in a refrigerator at a product temperature of 41°F (5°C) or lower.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Submerge it under running, drinkable water at a temperature of 70°F (21°C) or lower.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Thaw it in a microwave oven if it will be cooked immediately afterward.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Thaw it as part of the cooking process as long as the product reaches the required minimum internal cooking temperature.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3. </a:t>
            </a:r>
            <a:r>
              <a:rPr lang="en-US" sz="1800" dirty="0">
                <a:effectLst/>
                <a:latin typeface="Calibri" panose="020F0502020204030204" pitchFamily="34" charset="0"/>
                <a:ea typeface="Times New Roman" panose="02020603050405020304" pitchFamily="18" charset="0"/>
              </a:rPr>
              <a:t>There are a number of methods that can be used to cool food, including: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Using ice-water baths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Stirring food with an ice paddle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Using a blast chiller or tumble chiller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MS Mincho" panose="02020609040205080304" pitchFamily="49" charset="-128"/>
              </a:rPr>
              <a:t>Adding ice or cold water as an ingredient </a:t>
            </a:r>
            <a:endParaRPr lang="en-US" sz="1800" dirty="0">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rPr>
              <a:t>4. </a:t>
            </a:r>
            <a:r>
              <a:rPr lang="en-US" sz="1800" dirty="0">
                <a:effectLst/>
                <a:highlight>
                  <a:srgbClr val="00FF00"/>
                </a:highlight>
                <a:latin typeface="Calibri" panose="020F0502020204030204" pitchFamily="34" charset="0"/>
                <a:ea typeface="Times New Roman" panose="02020603050405020304" pitchFamily="18" charset="0"/>
              </a:rPr>
              <a:t>You must cook TCS food to required minimum internal temperatures listed in this chapter unless a customer requests otherwise. Some operations will not provide raw or undercooked items. If an operation does choose to offer undercooked menu items such as rare hamburgers upon customer request, there are additional steps to take. If your menu includes TCS items that are raw or undercooked, you must note it on the menu next to these items or by placing an asterisk next to the item that points guests to a footnote. The footnote must include a statement that indicates the item is raw or undercooked, or contains raw or undercooked ingredients.</a:t>
            </a:r>
            <a:r>
              <a:rPr lang="en-US" sz="1800" dirty="0">
                <a:effectLst/>
                <a:highlight>
                  <a:srgbClr val="00FF00"/>
                </a:highlight>
                <a:latin typeface="Times New Roman" panose="02020603050405020304" pitchFamily="18" charset="0"/>
                <a:ea typeface="Times New Roman" panose="02020603050405020304" pitchFamily="18" charset="0"/>
              </a:rPr>
              <a:t> </a:t>
            </a:r>
            <a:r>
              <a:rPr lang="en-US" sz="1800" dirty="0">
                <a:effectLst/>
                <a:highlight>
                  <a:srgbClr val="00FF00"/>
                </a:highlight>
                <a:latin typeface="Calibri" panose="020F0502020204030204" pitchFamily="34" charset="0"/>
                <a:ea typeface="Times New Roman" panose="02020603050405020304" pitchFamily="18" charset="0"/>
              </a:rPr>
              <a:t>You must advise guests who order TCS food that is raw or undercooked, such as animal products, of the increased risk of foodborne illness. One way to do this is by posting a notice in your menu. You can also provide this information using brochures, table tents, signs, or other approved alternative methods. The FDA advises against offering raw or undercooked meat, poultry, seafood, or eggs on a children’s menu. </a:t>
            </a:r>
            <a:endParaRPr lang="en-US" sz="1800" dirty="0">
              <a:effectLst/>
              <a:latin typeface="Times New Roman" panose="02020603050405020304" pitchFamily="18" charset="0"/>
              <a:ea typeface="Times New Roman" panose="02020603050405020304" pitchFamily="18" charset="0"/>
            </a:endParaRPr>
          </a:p>
          <a:p>
            <a:pPr marL="0" marR="0" lvl="0" indent="0" fontAlgn="base">
              <a:spcBef>
                <a:spcPts val="0"/>
              </a:spcBef>
              <a:spcAft>
                <a:spcPts val="0"/>
              </a:spcAft>
              <a:buSzPts val="1000"/>
              <a:buFont typeface="Symbol" panose="05050102010706020507" pitchFamily="18" charset="2"/>
              <a:buNone/>
              <a:tabLst>
                <a:tab pos="457200" algn="l"/>
              </a:tabLst>
            </a:pPr>
            <a:r>
              <a:rPr lang="en-US" sz="1800" dirty="0">
                <a:effectLst/>
                <a:latin typeface="Times New Roman" panose="02020603050405020304" pitchFamily="18" charset="0"/>
                <a:ea typeface="Times New Roman" panose="02020603050405020304" pitchFamily="18" charset="0"/>
              </a:rPr>
              <a:t>5. </a:t>
            </a:r>
            <a:r>
              <a:rPr lang="en-US" sz="1800" dirty="0">
                <a:effectLst/>
                <a:highlight>
                  <a:srgbClr val="00FF00"/>
                </a:highlight>
                <a:latin typeface="Calibri" panose="020F0502020204030204" pitchFamily="34" charset="0"/>
                <a:ea typeface="Calibri" panose="020F0502020204030204" pitchFamily="34" charset="0"/>
              </a:rPr>
              <a:t>Undercooked, unpasteurized shell eggs must not be served to high-risk populations. Operations that primarily serve high-risk populations should use pasteurized eggs or egg products when dishes containing eggs will be served raw or undercooked. Shell eggs that are pooled must also be pasteurized. Unpasteurized shell eggs may be used if the dish will be cooked all the way through, such as in an omelet or a cake.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18</a:t>
            </a:fld>
            <a:endParaRPr lang="en-US"/>
          </a:p>
        </p:txBody>
      </p:sp>
    </p:spTree>
    <p:extLst>
      <p:ext uri="{BB962C8B-B14F-4D97-AF65-F5344CB8AC3E}">
        <p14:creationId xmlns:p14="http://schemas.microsoft.com/office/powerpoint/2010/main" val="1952655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3</a:t>
            </a:fld>
            <a:endParaRPr lang="en-US"/>
          </a:p>
        </p:txBody>
      </p:sp>
    </p:spTree>
    <p:extLst>
      <p:ext uri="{BB962C8B-B14F-4D97-AF65-F5344CB8AC3E}">
        <p14:creationId xmlns:p14="http://schemas.microsoft.com/office/powerpoint/2010/main" val="3013533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pPr marL="0" marR="0">
              <a:spcBef>
                <a:spcPts val="0"/>
              </a:spcBef>
              <a:spcAft>
                <a:spcPts val="0"/>
              </a:spcAft>
            </a:pPr>
            <a:r>
              <a:rPr lang="en-US" sz="1800" b="1" dirty="0">
                <a:solidFill>
                  <a:srgbClr val="000000"/>
                </a:solidFill>
                <a:effectLst/>
                <a:latin typeface="Calibri" panose="020F0502020204030204" pitchFamily="34" charset="0"/>
              </a:rPr>
              <a:t>Activity: </a:t>
            </a:r>
            <a:r>
              <a:rPr lang="en-US" sz="1800" dirty="0">
                <a:solidFill>
                  <a:srgbClr val="000000"/>
                </a:solidFill>
                <a:effectLst/>
                <a:latin typeface="Calibri" panose="020F0502020204030204" pitchFamily="34" charset="0"/>
              </a:rPr>
              <a:t>Food Safety Anti-Vision Board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4</a:t>
            </a:fld>
            <a:endParaRPr lang="en-US"/>
          </a:p>
        </p:txBody>
      </p:sp>
    </p:spTree>
    <p:extLst>
      <p:ext uri="{BB962C8B-B14F-4D97-AF65-F5344CB8AC3E}">
        <p14:creationId xmlns:p14="http://schemas.microsoft.com/office/powerpoint/2010/main" val="61115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pPr marL="0" marR="0">
              <a:spcBef>
                <a:spcPts val="0"/>
              </a:spcBef>
              <a:spcAft>
                <a:spcPts val="0"/>
              </a:spcAft>
            </a:pPr>
            <a:r>
              <a:rPr lang="en-US" sz="1800" b="1" dirty="0">
                <a:solidFill>
                  <a:srgbClr val="000000"/>
                </a:solidFill>
                <a:effectLst/>
                <a:latin typeface="Calibri" panose="020F0502020204030204" pitchFamily="34" charset="0"/>
              </a:rPr>
              <a:t>Activity: </a:t>
            </a:r>
            <a:r>
              <a:rPr lang="en-US" sz="1800" dirty="0">
                <a:solidFill>
                  <a:srgbClr val="000000"/>
                </a:solidFill>
                <a:effectLst/>
                <a:latin typeface="Calibri" panose="020F0502020204030204" pitchFamily="34" charset="0"/>
              </a:rPr>
              <a:t>Food Safety Anti-Vision Board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5</a:t>
            </a:fld>
            <a:endParaRPr lang="en-US"/>
          </a:p>
        </p:txBody>
      </p:sp>
    </p:spTree>
    <p:extLst>
      <p:ext uri="{BB962C8B-B14F-4D97-AF65-F5344CB8AC3E}">
        <p14:creationId xmlns:p14="http://schemas.microsoft.com/office/powerpoint/2010/main" val="3000304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6</a:t>
            </a:fld>
            <a:endParaRPr lang="en-US"/>
          </a:p>
        </p:txBody>
      </p:sp>
    </p:spTree>
    <p:extLst>
      <p:ext uri="{BB962C8B-B14F-4D97-AF65-F5344CB8AC3E}">
        <p14:creationId xmlns:p14="http://schemas.microsoft.com/office/powerpoint/2010/main" val="393170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7</a:t>
            </a:fld>
            <a:endParaRPr lang="en-US"/>
          </a:p>
        </p:txBody>
      </p:sp>
    </p:spTree>
    <p:extLst>
      <p:ext uri="{BB962C8B-B14F-4D97-AF65-F5344CB8AC3E}">
        <p14:creationId xmlns:p14="http://schemas.microsoft.com/office/powerpoint/2010/main" val="178111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8</a:t>
            </a:fld>
            <a:endParaRPr lang="en-US"/>
          </a:p>
        </p:txBody>
      </p:sp>
    </p:spTree>
    <p:extLst>
      <p:ext uri="{BB962C8B-B14F-4D97-AF65-F5344CB8AC3E}">
        <p14:creationId xmlns:p14="http://schemas.microsoft.com/office/powerpoint/2010/main" val="50960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9</a:t>
            </a:fld>
            <a:endParaRPr lang="en-US"/>
          </a:p>
        </p:txBody>
      </p:sp>
    </p:spTree>
    <p:extLst>
      <p:ext uri="{BB962C8B-B14F-4D97-AF65-F5344CB8AC3E}">
        <p14:creationId xmlns:p14="http://schemas.microsoft.com/office/powerpoint/2010/main" val="731975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endParaRPr lang="en-US" b="1" i="0" dirty="0">
              <a:effectLst/>
              <a:latin typeface="Arial" panose="020B0604020202020204" pitchFamily="34" charset="0"/>
            </a:endParaRPr>
          </a:p>
          <a:p>
            <a:r>
              <a:rPr lang="en-US" b="1" i="0" dirty="0">
                <a:effectLst/>
                <a:latin typeface="Arial" panose="020B0604020202020204" pitchFamily="34" charset="0"/>
              </a:rPr>
              <a:t>Knowledge Check</a:t>
            </a:r>
          </a:p>
          <a:p>
            <a:pPr marL="228600" indent="-228600">
              <a:buAutoNum type="arabicPeriod"/>
            </a:pPr>
            <a:r>
              <a:rPr lang="en-US" b="0" i="0" dirty="0">
                <a:effectLst/>
                <a:latin typeface="Arial" panose="020B0604020202020204" pitchFamily="34" charset="0"/>
              </a:rPr>
              <a:t>Provide an example of food that cannot be safely reconditioned and must be thrown out.</a:t>
            </a:r>
          </a:p>
          <a:p>
            <a:pPr marL="228600" indent="-228600">
              <a:buAutoNum type="arabicPeriod"/>
            </a:pPr>
            <a:r>
              <a:rPr lang="en-US" b="0" i="0" dirty="0">
                <a:effectLst/>
                <a:latin typeface="Arial" panose="020B0604020202020204" pitchFamily="34" charset="0"/>
              </a:rPr>
              <a:t>Describe the guidelines when thawing food under running water.</a:t>
            </a:r>
          </a:p>
        </p:txBody>
      </p:sp>
      <p:sp>
        <p:nvSpPr>
          <p:cNvPr id="4" name="Slide Number Placeholder 3"/>
          <p:cNvSpPr>
            <a:spLocks noGrp="1"/>
          </p:cNvSpPr>
          <p:nvPr>
            <p:ph type="sldNum" sz="quarter" idx="5"/>
          </p:nvPr>
        </p:nvSpPr>
        <p:spPr/>
        <p:txBody>
          <a:bodyPr/>
          <a:lstStyle/>
          <a:p>
            <a:fld id="{BC429607-C4A6-4C2D-8D0F-A21533BAE4D7}" type="slidenum">
              <a:rPr lang="en-US" smtClean="0"/>
              <a:t>10</a:t>
            </a:fld>
            <a:endParaRPr lang="en-US"/>
          </a:p>
        </p:txBody>
      </p:sp>
    </p:spTree>
    <p:extLst>
      <p:ext uri="{BB962C8B-B14F-4D97-AF65-F5344CB8AC3E}">
        <p14:creationId xmlns:p14="http://schemas.microsoft.com/office/powerpoint/2010/main" val="554258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9248" y="914400"/>
            <a:ext cx="4334256" cy="1371600"/>
          </a:xfrm>
        </p:spPr>
        <p:txBody>
          <a:bodyPr lIns="182880" rIns="182880" anchor="t" anchorCtr="0">
            <a:noAutofit/>
          </a:bodyPr>
          <a:lstStyle>
            <a:lvl1pPr>
              <a:defRPr sz="9600" baseline="0">
                <a:solidFill>
                  <a:schemeClr val="bg2"/>
                </a:solidFill>
              </a:defRPr>
            </a:lvl1pPr>
          </a:lstStyle>
          <a:p>
            <a:r>
              <a:rPr lang="en-US" dirty="0" err="1"/>
              <a:t>Ch</a:t>
            </a:r>
            <a:r>
              <a:rPr lang="en-US" dirty="0"/>
              <a:t>#</a:t>
            </a:r>
          </a:p>
        </p:txBody>
      </p:sp>
      <p:sp>
        <p:nvSpPr>
          <p:cNvPr id="7" name="Rectangle 6"/>
          <p:cNvSpPr/>
          <p:nvPr userDrawn="1"/>
        </p:nvSpPr>
        <p:spPr>
          <a:xfrm>
            <a:off x="7543800" y="5029200"/>
            <a:ext cx="4648199"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543800" y="594360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0"/>
          </p:nvPr>
        </p:nvSpPr>
        <p:spPr>
          <a:xfrm>
            <a:off x="0" y="0"/>
            <a:ext cx="7543800" cy="6858000"/>
          </a:xfrm>
        </p:spPr>
        <p:txBody>
          <a:bodyPr/>
          <a:lstStyle/>
          <a:p>
            <a:r>
              <a:rPr lang="en-US"/>
              <a:t>Click icon to add picture</a:t>
            </a:r>
            <a:endParaRPr lang="en-US" dirty="0"/>
          </a:p>
        </p:txBody>
      </p:sp>
      <p:sp>
        <p:nvSpPr>
          <p:cNvPr id="15" name="Rectangle 14"/>
          <p:cNvSpPr/>
          <p:nvPr userDrawn="1"/>
        </p:nvSpPr>
        <p:spPr>
          <a:xfrm>
            <a:off x="7546848" y="493776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699246" y="6336792"/>
            <a:ext cx="4334257" cy="461665"/>
          </a:xfrm>
          <a:prstGeom prst="rect">
            <a:avLst/>
          </a:prstGeom>
        </p:spPr>
        <p:txBody>
          <a:bodyPr wrap="square" lIns="182880" rIns="182880">
            <a:spAutoFit/>
          </a:bodyPr>
          <a:lstStyle/>
          <a:p>
            <a:r>
              <a:rPr lang="en-US" sz="600" dirty="0"/>
              <a:t>©1986–2023 National Restaurant Association Educational Foundation (NRAEF). All rights reserved.</a:t>
            </a:r>
          </a:p>
          <a:p>
            <a:r>
              <a:rPr lang="en-US" sz="600" dirty="0"/>
              <a:t>The </a:t>
            </a:r>
            <a:r>
              <a:rPr lang="en-US" sz="600" dirty="0" err="1"/>
              <a:t>ServSafe</a:t>
            </a:r>
            <a:r>
              <a:rPr lang="en-US" sz="600" dirty="0"/>
              <a:t>®, NRAEF, National Restaurant Association and National Restaurant Association Solutions, LLC (Solutions) names and logos are registered trademarks used under license by Solutions and may not be otherwise used without the explicit written permission of the owner of each mark.</a:t>
            </a:r>
          </a:p>
        </p:txBody>
      </p:sp>
      <p:sp>
        <p:nvSpPr>
          <p:cNvPr id="18" name="Rectangle 17"/>
          <p:cNvSpPr/>
          <p:nvPr userDrawn="1"/>
        </p:nvSpPr>
        <p:spPr>
          <a:xfrm>
            <a:off x="7699246" y="5120640"/>
            <a:ext cx="4334257" cy="769441"/>
          </a:xfrm>
          <a:prstGeom prst="rect">
            <a:avLst/>
          </a:prstGeom>
        </p:spPr>
        <p:txBody>
          <a:bodyPr wrap="square" lIns="91440" rIns="91440">
            <a:spAutoFit/>
          </a:bodyPr>
          <a:lstStyle/>
          <a:p>
            <a:r>
              <a:rPr lang="en-US" sz="2600" b="1" spc="-50" baseline="0" dirty="0">
                <a:solidFill>
                  <a:schemeClr val="bg1"/>
                </a:solidFill>
                <a:latin typeface="+mj-lt"/>
              </a:rPr>
              <a:t>SERVSAFE</a:t>
            </a:r>
            <a:r>
              <a:rPr lang="en-US" sz="2600" b="1" spc="-50" baseline="0" dirty="0">
                <a:solidFill>
                  <a:schemeClr val="bg2"/>
                </a:solidFill>
                <a:latin typeface="+mj-lt"/>
              </a:rPr>
              <a:t> COURSEBOOK</a:t>
            </a:r>
          </a:p>
          <a:p>
            <a:pPr algn="r"/>
            <a:r>
              <a:rPr lang="en-US" sz="1800" b="1" dirty="0">
                <a:solidFill>
                  <a:schemeClr val="bg1"/>
                </a:solidFill>
                <a:latin typeface="+mj-lt"/>
              </a:rPr>
              <a:t>8th Edition</a:t>
            </a:r>
          </a:p>
        </p:txBody>
      </p:sp>
      <p:sp>
        <p:nvSpPr>
          <p:cNvPr id="21" name="Text Placeholder 20"/>
          <p:cNvSpPr>
            <a:spLocks noGrp="1"/>
          </p:cNvSpPr>
          <p:nvPr>
            <p:ph type="body" sz="quarter" idx="11"/>
          </p:nvPr>
        </p:nvSpPr>
        <p:spPr>
          <a:xfrm>
            <a:off x="7699375" y="2711450"/>
            <a:ext cx="4333875" cy="1908175"/>
          </a:xfrm>
        </p:spPr>
        <p:txBody>
          <a:bodyPr lIns="182880" rIns="182880">
            <a:normAutofit/>
          </a:bodyPr>
          <a:lstStyle>
            <a:lvl1pPr>
              <a:defRPr sz="3200" baseline="0"/>
            </a:lvl1pPr>
            <a:lvl2pPr marL="457200" indent="0">
              <a:buNone/>
              <a:defRPr/>
            </a:lvl2pPr>
          </a:lstStyle>
          <a:p>
            <a:pPr lvl="0"/>
            <a:r>
              <a:rPr lang="en-US"/>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960" y="155448"/>
            <a:ext cx="1448290" cy="647342"/>
          </a:xfrm>
          <a:prstGeom prst="rect">
            <a:avLst/>
          </a:prstGeom>
        </p:spPr>
      </p:pic>
    </p:spTree>
    <p:extLst>
      <p:ext uri="{BB962C8B-B14F-4D97-AF65-F5344CB8AC3E}">
        <p14:creationId xmlns:p14="http://schemas.microsoft.com/office/powerpoint/2010/main" val="190419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6400800" y="3894137"/>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2542032"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2542032"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243107297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1" name="Picture Placeholder 11"/>
          <p:cNvSpPr>
            <a:spLocks noGrp="1"/>
          </p:cNvSpPr>
          <p:nvPr>
            <p:ph type="pic" sz="quarter" idx="14"/>
          </p:nvPr>
        </p:nvSpPr>
        <p:spPr>
          <a:xfrm>
            <a:off x="612648" y="1554480"/>
            <a:ext cx="3246120" cy="2011680"/>
          </a:xfrm>
          <a:ln>
            <a:solidFill>
              <a:schemeClr val="tx2"/>
            </a:solidFill>
          </a:ln>
        </p:spPr>
        <p:txBody>
          <a:bodyPr/>
          <a:lstStyle/>
          <a:p>
            <a:r>
              <a:rPr lang="en-US"/>
              <a:t>Click icon to add picture</a:t>
            </a:r>
          </a:p>
        </p:txBody>
      </p:sp>
      <p:sp>
        <p:nvSpPr>
          <p:cNvPr id="13" name="Picture Placeholder 11"/>
          <p:cNvSpPr>
            <a:spLocks noGrp="1"/>
          </p:cNvSpPr>
          <p:nvPr>
            <p:ph type="pic" sz="quarter" idx="15"/>
          </p:nvPr>
        </p:nvSpPr>
        <p:spPr>
          <a:xfrm>
            <a:off x="612648" y="3894136"/>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4480560"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4480560"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7866124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Knowledge Check">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09600" y="914401"/>
            <a:ext cx="109728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solidFill>
                  <a:schemeClr val="accent1"/>
                </a:solidFill>
              </a:defRPr>
            </a:lvl1pPr>
          </a:lstStyle>
          <a:p>
            <a:r>
              <a:rPr lang="en-US" dirty="0"/>
              <a:t>Knowledge Check</a:t>
            </a:r>
          </a:p>
        </p:txBody>
      </p:sp>
      <p:sp>
        <p:nvSpPr>
          <p:cNvPr id="3" name="Content Placeholder 2"/>
          <p:cNvSpPr>
            <a:spLocks noGrp="1"/>
          </p:cNvSpPr>
          <p:nvPr>
            <p:ph idx="1"/>
          </p:nvPr>
        </p:nvSpPr>
        <p:spPr/>
        <p:txBody>
          <a:bodyPr/>
          <a:lstStyle>
            <a:lvl1pPr marL="461963" indent="-461963">
              <a:buClr>
                <a:schemeClr val="accent1"/>
              </a:buClr>
              <a:buFont typeface="+mj-lt"/>
              <a:buAutoNum type="arabicPeriod"/>
              <a:defRPr>
                <a:solidFill>
                  <a:schemeClr val="accent1"/>
                </a:solidFill>
              </a:defRPr>
            </a:lvl1pPr>
            <a:lvl2pPr marL="457200" indent="0">
              <a:buClr>
                <a:schemeClr val="accent1"/>
              </a:buClr>
              <a:buFontTx/>
              <a:buNone/>
              <a:defRPr>
                <a:solidFill>
                  <a:schemeClr val="accent1"/>
                </a:solidFill>
              </a:defRPr>
            </a:lvl2pPr>
            <a:lvl3pPr marL="1257300" indent="-342900">
              <a:buClr>
                <a:schemeClr val="accent1"/>
              </a:buClr>
              <a:buFont typeface="Arial" panose="020B0604020202020204" pitchFamily="34" charset="0"/>
              <a:buChar char="•"/>
              <a:defRPr>
                <a:solidFill>
                  <a:schemeClr val="accent1"/>
                </a:solidFill>
              </a:defRPr>
            </a:lvl3pPr>
            <a:lvl4pPr marL="1657350" indent="-285750">
              <a:buClr>
                <a:schemeClr val="accent1"/>
              </a:buClr>
              <a:buFont typeface="Arial" panose="020B0604020202020204" pitchFamily="34" charset="0"/>
              <a:buChar char="•"/>
              <a:defRPr>
                <a:solidFill>
                  <a:schemeClr val="accent1"/>
                </a:solidFill>
              </a:defRPr>
            </a:lvl4pPr>
            <a:lvl5pPr marL="2114550" indent="-285750">
              <a:buClr>
                <a:schemeClr val="accent1"/>
              </a:buClr>
              <a:buFont typeface="Arial" panose="020B0604020202020204"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424545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Text Only">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18783850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ar Text Photo">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1554480"/>
            <a:ext cx="5184648" cy="4351338"/>
          </a:xfrm>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
        <p:nvSpPr>
          <p:cNvPr id="4" name="Picture Placeholder 3"/>
          <p:cNvSpPr>
            <a:spLocks noGrp="1"/>
          </p:cNvSpPr>
          <p:nvPr>
            <p:ph type="pic" sz="quarter" idx="10"/>
          </p:nvPr>
        </p:nvSpPr>
        <p:spPr>
          <a:xfrm>
            <a:off x="6400800" y="1554481"/>
            <a:ext cx="5184648" cy="4351338"/>
          </a:xfrm>
          <a:ln>
            <a:solidFill>
              <a:schemeClr val="bg1"/>
            </a:solidFill>
          </a:ln>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8309841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 Questions">
    <p:bg>
      <p:bgPr>
        <a:solidFill>
          <a:schemeClr val="accent2">
            <a:alpha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514350" indent="-514350">
              <a:buClr>
                <a:schemeClr val="tx1"/>
              </a:buClr>
              <a:buFont typeface="+mj-lt"/>
              <a:buAutoNum type="arabicPeriod"/>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4" name="TextBox 3"/>
          <p:cNvSpPr txBox="1"/>
          <p:nvPr userDrawn="1"/>
        </p:nvSpPr>
        <p:spPr>
          <a:xfrm>
            <a:off x="155448" y="182880"/>
            <a:ext cx="7315200" cy="584775"/>
          </a:xfrm>
          <a:prstGeom prst="rect">
            <a:avLst/>
          </a:prstGeom>
          <a:noFill/>
        </p:spPr>
        <p:txBody>
          <a:bodyPr wrap="square" lIns="457200" rIns="548640" rtlCol="0">
            <a:spAutoFit/>
          </a:bodyPr>
          <a:lstStyle/>
          <a:p>
            <a:r>
              <a:rPr lang="en-US" sz="3200" b="1" spc="-50" baseline="0" dirty="0">
                <a:solidFill>
                  <a:schemeClr val="bg1"/>
                </a:solidFill>
                <a:latin typeface="+mj-lt"/>
              </a:rPr>
              <a:t>Discussion Questions</a:t>
            </a:r>
          </a:p>
        </p:txBody>
      </p:sp>
    </p:spTree>
    <p:extLst>
      <p:ext uri="{BB962C8B-B14F-4D97-AF65-F5344CB8AC3E}">
        <p14:creationId xmlns:p14="http://schemas.microsoft.com/office/powerpoint/2010/main" val="139740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45666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ext Half">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64008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6358810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ext Header">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2651760"/>
            <a:ext cx="5184648" cy="3254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0"/>
          </p:nvPr>
        </p:nvSpPr>
        <p:spPr>
          <a:xfrm>
            <a:off x="6400800" y="2651760"/>
            <a:ext cx="5184648" cy="3254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9" name="Picture Placeholder 11"/>
          <p:cNvSpPr>
            <a:spLocks noGrp="1"/>
          </p:cNvSpPr>
          <p:nvPr>
            <p:ph type="pic" sz="quarter" idx="14"/>
          </p:nvPr>
        </p:nvSpPr>
        <p:spPr>
          <a:xfrm>
            <a:off x="612648" y="1216152"/>
            <a:ext cx="2286000" cy="1097280"/>
          </a:xfrm>
          <a:ln>
            <a:solidFill>
              <a:schemeClr val="tx2"/>
            </a:solidFill>
          </a:ln>
        </p:spPr>
        <p:txBody>
          <a:bodyPr/>
          <a:lstStyle/>
          <a:p>
            <a:r>
              <a:rPr lang="en-US"/>
              <a:t>Click icon to add picture</a:t>
            </a:r>
            <a:endParaRPr lang="en-US" dirty="0"/>
          </a:p>
        </p:txBody>
      </p:sp>
      <p:sp>
        <p:nvSpPr>
          <p:cNvPr id="12" name="Content Placeholder 2"/>
          <p:cNvSpPr>
            <a:spLocks noGrp="1"/>
          </p:cNvSpPr>
          <p:nvPr>
            <p:ph idx="15"/>
          </p:nvPr>
        </p:nvSpPr>
        <p:spPr>
          <a:xfrm>
            <a:off x="3502152" y="1216152"/>
            <a:ext cx="8083296" cy="1097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95418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hoto Half">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879346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hoto Vertical">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648332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Photos">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6"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765341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hotos Only">
    <p:spTree>
      <p:nvGrpSpPr>
        <p:cNvPr id="1" name=""/>
        <p:cNvGrpSpPr/>
        <p:nvPr/>
      </p:nvGrpSpPr>
      <p:grpSpPr>
        <a:xfrm>
          <a:off x="0" y="0"/>
          <a:ext cx="0" cy="0"/>
          <a:chOff x="0" y="0"/>
          <a:chExt cx="0" cy="0"/>
        </a:xfrm>
      </p:grpSpPr>
      <p:sp>
        <p:nvSpPr>
          <p:cNvPr id="11" name="Picture Placeholder 11"/>
          <p:cNvSpPr>
            <a:spLocks noGrp="1"/>
          </p:cNvSpPr>
          <p:nvPr>
            <p:ph type="pic" sz="quarter" idx="12"/>
          </p:nvPr>
        </p:nvSpPr>
        <p:spPr>
          <a:xfrm>
            <a:off x="612648" y="1554479"/>
            <a:ext cx="5181600" cy="4351337"/>
          </a:xfrm>
          <a:ln>
            <a:solidFill>
              <a:schemeClr val="tx2"/>
            </a:solidFill>
          </a:ln>
        </p:spPr>
        <p:txBody>
          <a:bodyPr/>
          <a:lstStyle/>
          <a:p>
            <a:r>
              <a:rPr lang="en-US"/>
              <a:t>Click icon to add picture</a:t>
            </a:r>
          </a:p>
        </p:txBody>
      </p:sp>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46610629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1" name="Picture Placeholder 11"/>
          <p:cNvSpPr>
            <a:spLocks noGrp="1"/>
          </p:cNvSpPr>
          <p:nvPr>
            <p:ph type="pic" sz="quarter" idx="12"/>
          </p:nvPr>
        </p:nvSpPr>
        <p:spPr>
          <a:xfrm>
            <a:off x="612648" y="1554479"/>
            <a:ext cx="3246120" cy="4351337"/>
          </a:xfrm>
          <a:ln>
            <a:solidFill>
              <a:schemeClr val="tx2"/>
            </a:solidFill>
          </a:ln>
        </p:spPr>
        <p:txBody>
          <a:bodyPr/>
          <a:lstStyle/>
          <a:p>
            <a:r>
              <a:rPr lang="en-US"/>
              <a:t>Click icon to add picture</a:t>
            </a:r>
          </a:p>
        </p:txBody>
      </p:sp>
      <p:sp>
        <p:nvSpPr>
          <p:cNvPr id="13" name="Picture Placeholder 11"/>
          <p:cNvSpPr>
            <a:spLocks noGrp="1"/>
          </p:cNvSpPr>
          <p:nvPr>
            <p:ph type="pic" sz="quarter" idx="13"/>
          </p:nvPr>
        </p:nvSpPr>
        <p:spPr>
          <a:xfrm>
            <a:off x="4480560" y="1554479"/>
            <a:ext cx="3246120" cy="4351337"/>
          </a:xfrm>
          <a:ln>
            <a:solidFill>
              <a:schemeClr val="tx2"/>
            </a:solidFill>
          </a:ln>
        </p:spPr>
        <p:txBody>
          <a:bodyPr/>
          <a:lstStyle/>
          <a:p>
            <a:r>
              <a:rPr lang="en-US"/>
              <a:t>Click icon to add picture</a:t>
            </a:r>
          </a:p>
        </p:txBody>
      </p:sp>
      <p:sp>
        <p:nvSpPr>
          <p:cNvPr id="14"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95849539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82880"/>
            <a:ext cx="11887200" cy="549276"/>
          </a:xfrm>
          <a:prstGeom prst="rect">
            <a:avLst/>
          </a:prstGeom>
        </p:spPr>
        <p:txBody>
          <a:bodyPr vert="horz" lIns="457200" tIns="45720" rIns="45720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54480"/>
            <a:ext cx="10972800" cy="4351338"/>
          </a:xfrm>
          <a:prstGeom prst="rect">
            <a:avLst/>
          </a:prstGeom>
        </p:spPr>
        <p:txBody>
          <a:bodyPr vert="horz" lIns="457200" tIns="45720" rIns="45720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895539648"/>
      </p:ext>
    </p:extLst>
  </p:cSld>
  <p:clrMap bg1="lt1" tx1="dk1" bg2="lt2" tx2="dk2" accent1="accent1" accent2="accent2" accent3="accent3" accent4="accent4" accent5="accent5" accent6="accent6" hlink="hlink" folHlink="folHlink"/>
  <p:sldLayoutIdLst>
    <p:sldLayoutId id="2147483650" r:id="rId1"/>
    <p:sldLayoutId id="2147483670" r:id="rId2"/>
    <p:sldLayoutId id="2147483662" r:id="rId3"/>
    <p:sldLayoutId id="2147483673" r:id="rId4"/>
    <p:sldLayoutId id="2147483652" r:id="rId5"/>
    <p:sldLayoutId id="2147483660" r:id="rId6"/>
    <p:sldLayoutId id="2147483663" r:id="rId7"/>
    <p:sldLayoutId id="2147483666" r:id="rId8"/>
    <p:sldLayoutId id="2147483667" r:id="rId9"/>
    <p:sldLayoutId id="2147483665" r:id="rId10"/>
    <p:sldLayoutId id="2147483664" r:id="rId11"/>
    <p:sldLayoutId id="2147483668" r:id="rId12"/>
    <p:sldLayoutId id="2147483669"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3600"/>
        </a:spcBef>
        <a:buClr>
          <a:schemeClr val="bg2"/>
        </a:buClr>
        <a:buSzPct val="100000"/>
        <a:buFont typeface="Arial" panose="020B0604020202020204" pitchFamily="34" charset="0"/>
        <a:buNone/>
        <a:defRPr sz="2800" b="1" kern="1200" spc="-50" baseline="0">
          <a:solidFill>
            <a:schemeClr val="tx2"/>
          </a:solidFill>
          <a:latin typeface="+mn-lt"/>
          <a:ea typeface="+mn-ea"/>
          <a:cs typeface="+mn-cs"/>
        </a:defRPr>
      </a:lvl1pPr>
      <a:lvl2pPr marL="6858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8</a:t>
            </a:r>
          </a:p>
        </p:txBody>
      </p:sp>
      <p:pic>
        <p:nvPicPr>
          <p:cNvPr id="3" name="Picture Placeholder 2">
            <a:extLst>
              <a:ext uri="{FF2B5EF4-FFF2-40B4-BE49-F238E27FC236}">
                <a16:creationId xmlns:a16="http://schemas.microsoft.com/office/drawing/2014/main" id="{567F086C-A415-4C21-96A8-D06D55202F7A}"/>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02" r="602"/>
          <a:stretch>
            <a:fillRect/>
          </a:stretch>
        </p:blipFill>
        <p:spPr/>
      </p:pic>
      <p:sp>
        <p:nvSpPr>
          <p:cNvPr id="7" name="Text Placeholder 6"/>
          <p:cNvSpPr>
            <a:spLocks noGrp="1"/>
          </p:cNvSpPr>
          <p:nvPr>
            <p:ph type="body" sz="quarter" idx="11"/>
          </p:nvPr>
        </p:nvSpPr>
        <p:spPr/>
        <p:txBody>
          <a:bodyPr/>
          <a:lstStyle/>
          <a:p>
            <a:r>
              <a:rPr lang="en-US" dirty="0"/>
              <a:t>The Flow of Food: Preparation </a:t>
            </a:r>
          </a:p>
        </p:txBody>
      </p:sp>
    </p:spTree>
    <p:extLst>
      <p:ext uri="{BB962C8B-B14F-4D97-AF65-F5344CB8AC3E}">
        <p14:creationId xmlns:p14="http://schemas.microsoft.com/office/powerpoint/2010/main" val="280066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B1FE7-4844-465A-9454-EC14D170D47A}"/>
              </a:ext>
            </a:extLst>
          </p:cNvPr>
          <p:cNvSpPr>
            <a:spLocks noGrp="1"/>
          </p:cNvSpPr>
          <p:nvPr>
            <p:ph type="title"/>
          </p:nvPr>
        </p:nvSpPr>
        <p:spPr/>
        <p:txBody>
          <a:bodyPr/>
          <a:lstStyle/>
          <a:p>
            <a:r>
              <a:rPr lang="en-US" dirty="0"/>
              <a:t>Prepping Practices with Special Requirements </a:t>
            </a:r>
          </a:p>
        </p:txBody>
      </p:sp>
      <p:sp>
        <p:nvSpPr>
          <p:cNvPr id="3" name="Content Placeholder 2">
            <a:extLst>
              <a:ext uri="{FF2B5EF4-FFF2-40B4-BE49-F238E27FC236}">
                <a16:creationId xmlns:a16="http://schemas.microsoft.com/office/drawing/2014/main" id="{DC919034-28D5-4236-B0BD-A239039F0039}"/>
              </a:ext>
            </a:extLst>
          </p:cNvPr>
          <p:cNvSpPr>
            <a:spLocks noGrp="1"/>
          </p:cNvSpPr>
          <p:nvPr>
            <p:ph sz="half" idx="1"/>
          </p:nvPr>
        </p:nvSpPr>
        <p:spPr>
          <a:xfrm>
            <a:off x="612648" y="1554480"/>
            <a:ext cx="7397496" cy="4681728"/>
          </a:xfrm>
        </p:spPr>
        <p:txBody>
          <a:bodyPr>
            <a:normAutofit/>
          </a:bodyPr>
          <a:lstStyle/>
          <a:p>
            <a:pPr>
              <a:spcBef>
                <a:spcPts val="1800"/>
              </a:spcBef>
            </a:pPr>
            <a:r>
              <a:rPr lang="en-US" dirty="0"/>
              <a:t>Practices requiring a </a:t>
            </a:r>
            <a:r>
              <a:rPr lang="en-US" dirty="0">
                <a:solidFill>
                  <a:schemeClr val="bg2"/>
                </a:solidFill>
              </a:rPr>
              <a:t>variance</a:t>
            </a:r>
            <a:r>
              <a:rPr lang="en-US" dirty="0"/>
              <a:t> include: </a:t>
            </a:r>
          </a:p>
          <a:p>
            <a:pPr marL="457200" indent="-457200">
              <a:spcBef>
                <a:spcPts val="1800"/>
              </a:spcBef>
              <a:buFont typeface="Arial" panose="020B0604020202020204" pitchFamily="34" charset="0"/>
              <a:buChar char="•"/>
              <a:defRPr/>
            </a:pPr>
            <a:r>
              <a:rPr lang="en-US" sz="2600" b="0" dirty="0"/>
              <a:t>Packaging fresh juice</a:t>
            </a:r>
          </a:p>
          <a:p>
            <a:pPr marL="457200" indent="-457200">
              <a:spcBef>
                <a:spcPts val="1800"/>
              </a:spcBef>
              <a:buFont typeface="Arial" panose="020B0604020202020204" pitchFamily="34" charset="0"/>
              <a:buChar char="•"/>
              <a:defRPr/>
            </a:pPr>
            <a:r>
              <a:rPr lang="en-US" sz="2600" b="0" dirty="0"/>
              <a:t>Smoking food to preserve it</a:t>
            </a:r>
          </a:p>
          <a:p>
            <a:pPr marL="457200" indent="-457200">
              <a:spcBef>
                <a:spcPts val="1800"/>
              </a:spcBef>
              <a:buFont typeface="Arial" panose="020B0604020202020204" pitchFamily="34" charset="0"/>
              <a:buChar char="•"/>
              <a:defRPr/>
            </a:pPr>
            <a:r>
              <a:rPr lang="en-US" sz="2600" b="0" dirty="0"/>
              <a:t>Packaging food using an ROP method</a:t>
            </a:r>
          </a:p>
          <a:p>
            <a:pPr marL="457200" indent="-457200">
              <a:spcBef>
                <a:spcPts val="1800"/>
              </a:spcBef>
              <a:buFont typeface="Arial" panose="020B0604020202020204" pitchFamily="34" charset="0"/>
              <a:buChar char="•"/>
              <a:defRPr/>
            </a:pPr>
            <a:r>
              <a:rPr lang="en-US" sz="2600" b="0" dirty="0"/>
              <a:t>Sprouting seeds or beans</a:t>
            </a:r>
          </a:p>
          <a:p>
            <a:pPr marL="457200" indent="-457200">
              <a:spcBef>
                <a:spcPts val="1800"/>
              </a:spcBef>
              <a:buFont typeface="Arial" panose="020B0604020202020204" pitchFamily="34" charset="0"/>
              <a:buChar char="•"/>
              <a:defRPr/>
            </a:pPr>
            <a:r>
              <a:rPr lang="en-US" sz="2600" b="0" dirty="0"/>
              <a:t>A shellfish display tank</a:t>
            </a:r>
          </a:p>
          <a:p>
            <a:pPr>
              <a:spcBef>
                <a:spcPts val="1800"/>
              </a:spcBef>
              <a:defRPr/>
            </a:pPr>
            <a:r>
              <a:rPr lang="en-US" sz="2600" i="0" dirty="0">
                <a:effectLst/>
                <a:latin typeface="Arial" panose="020B0604020202020204" pitchFamily="34" charset="0"/>
              </a:rPr>
              <a:t>You may </a:t>
            </a:r>
            <a:r>
              <a:rPr lang="en-US" sz="2600" dirty="0">
                <a:latin typeface="Arial" panose="020B0604020202020204" pitchFamily="34" charset="0"/>
              </a:rPr>
              <a:t>be </a:t>
            </a:r>
            <a:r>
              <a:rPr lang="en-US" sz="2600" i="0" dirty="0">
                <a:effectLst/>
                <a:latin typeface="Arial" panose="020B0604020202020204" pitchFamily="34" charset="0"/>
              </a:rPr>
              <a:t>required to submit a </a:t>
            </a:r>
            <a:r>
              <a:rPr lang="en-US" sz="2600" i="0" dirty="0">
                <a:solidFill>
                  <a:schemeClr val="bg2"/>
                </a:solidFill>
                <a:effectLst/>
                <a:latin typeface="Arial" panose="020B0604020202020204" pitchFamily="34" charset="0"/>
              </a:rPr>
              <a:t>HACCP plan </a:t>
            </a:r>
            <a:r>
              <a:rPr lang="en-US" sz="2600" i="0" dirty="0">
                <a:effectLst/>
                <a:latin typeface="Arial" panose="020B0604020202020204" pitchFamily="34" charset="0"/>
              </a:rPr>
              <a:t>when applying for a variance. </a:t>
            </a:r>
            <a:endParaRPr lang="en-US" sz="2600" dirty="0"/>
          </a:p>
          <a:p>
            <a:pPr>
              <a:spcBef>
                <a:spcPts val="1800"/>
              </a:spcBef>
              <a:defRPr/>
            </a:pPr>
            <a:endParaRPr lang="en-US" b="0" dirty="0"/>
          </a:p>
          <a:p>
            <a:endParaRPr lang="en-US" dirty="0"/>
          </a:p>
        </p:txBody>
      </p:sp>
      <p:pic>
        <p:nvPicPr>
          <p:cNvPr id="8" name="Picture Placeholder 7" descr="A fish filet that has been vacuum packed in a sous vide bag">
            <a:extLst>
              <a:ext uri="{FF2B5EF4-FFF2-40B4-BE49-F238E27FC236}">
                <a16:creationId xmlns:a16="http://schemas.microsoft.com/office/drawing/2014/main" id="{0C89E401-A73C-4C70-A860-62C02BB032D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143" r="25143"/>
          <a:stretch>
            <a:fillRect/>
          </a:stretch>
        </p:blipFill>
        <p:spPr/>
      </p:pic>
      <p:sp>
        <p:nvSpPr>
          <p:cNvPr id="5" name="Slide Number Placeholder 4">
            <a:extLst>
              <a:ext uri="{FF2B5EF4-FFF2-40B4-BE49-F238E27FC236}">
                <a16:creationId xmlns:a16="http://schemas.microsoft.com/office/drawing/2014/main" id="{B1C60025-5906-4BA5-9A1D-B9797829F683}"/>
              </a:ext>
            </a:extLst>
          </p:cNvPr>
          <p:cNvSpPr>
            <a:spLocks noGrp="1"/>
          </p:cNvSpPr>
          <p:nvPr>
            <p:ph type="sldNum" sz="quarter" idx="4"/>
          </p:nvPr>
        </p:nvSpPr>
        <p:spPr/>
        <p:txBody>
          <a:bodyPr/>
          <a:lstStyle/>
          <a:p>
            <a:fld id="{BF568A59-ACA4-4C70-9252-AAB755DA2F6B}" type="slidenum">
              <a:rPr lang="en-US" smtClean="0"/>
              <a:pPr/>
              <a:t>10</a:t>
            </a:fld>
            <a:endParaRPr lang="en-US" dirty="0"/>
          </a:p>
        </p:txBody>
      </p:sp>
    </p:spTree>
    <p:extLst>
      <p:ext uri="{BB962C8B-B14F-4D97-AF65-F5344CB8AC3E}">
        <p14:creationId xmlns:p14="http://schemas.microsoft.com/office/powerpoint/2010/main" val="3337121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49DD5-7D12-4650-A4F2-77E1AB9F1579}"/>
              </a:ext>
            </a:extLst>
          </p:cNvPr>
          <p:cNvSpPr>
            <a:spLocks noGrp="1"/>
          </p:cNvSpPr>
          <p:nvPr>
            <p:ph type="title"/>
          </p:nvPr>
        </p:nvSpPr>
        <p:spPr/>
        <p:txBody>
          <a:bodyPr/>
          <a:lstStyle/>
          <a:p>
            <a:r>
              <a:rPr lang="en-US" dirty="0"/>
              <a:t>8.2 Cooking Food </a:t>
            </a:r>
          </a:p>
        </p:txBody>
      </p:sp>
      <p:sp>
        <p:nvSpPr>
          <p:cNvPr id="3" name="Content Placeholder 2">
            <a:extLst>
              <a:ext uri="{FF2B5EF4-FFF2-40B4-BE49-F238E27FC236}">
                <a16:creationId xmlns:a16="http://schemas.microsoft.com/office/drawing/2014/main" id="{3A710BFC-EFBF-4451-B827-780F13AC756E}"/>
              </a:ext>
            </a:extLst>
          </p:cNvPr>
          <p:cNvSpPr>
            <a:spLocks noGrp="1"/>
          </p:cNvSpPr>
          <p:nvPr>
            <p:ph idx="1"/>
          </p:nvPr>
        </p:nvSpPr>
        <p:spPr/>
        <p:txBody>
          <a:bodyPr>
            <a:normAutofit/>
          </a:bodyPr>
          <a:lstStyle/>
          <a:p>
            <a:pPr>
              <a:spcBef>
                <a:spcPts val="1800"/>
              </a:spcBef>
            </a:pPr>
            <a:r>
              <a:rPr lang="en-US" i="0" dirty="0">
                <a:effectLst/>
                <a:latin typeface="Arial" panose="020B0604020202020204" pitchFamily="34" charset="0"/>
              </a:rPr>
              <a:t>The only way to reduce pathogens in food to safe levels is to cook it to its correct </a:t>
            </a:r>
            <a:r>
              <a:rPr lang="en-US" i="0" dirty="0">
                <a:solidFill>
                  <a:schemeClr val="bg2"/>
                </a:solidFill>
                <a:effectLst/>
                <a:latin typeface="Arial" panose="020B0604020202020204" pitchFamily="34" charset="0"/>
              </a:rPr>
              <a:t>minimum internal temperature</a:t>
            </a:r>
            <a:r>
              <a:rPr lang="en-US" i="0" dirty="0">
                <a:effectLst/>
                <a:latin typeface="Arial" panose="020B0604020202020204" pitchFamily="34" charset="0"/>
              </a:rPr>
              <a:t>. </a:t>
            </a:r>
          </a:p>
          <a:p>
            <a:pPr>
              <a:spcBef>
                <a:spcPts val="1800"/>
              </a:spcBef>
            </a:pPr>
            <a:r>
              <a:rPr lang="en-US" i="0" dirty="0">
                <a:effectLst/>
                <a:latin typeface="Arial" panose="020B0604020202020204" pitchFamily="34" charset="0"/>
              </a:rPr>
              <a:t>Examples: </a:t>
            </a:r>
            <a:endParaRPr lang="en-US" dirty="0">
              <a:latin typeface="Arial" panose="020B0604020202020204" pitchFamily="34" charset="0"/>
            </a:endParaRPr>
          </a:p>
          <a:p>
            <a:pPr marL="457200" indent="-457200">
              <a:spcBef>
                <a:spcPts val="1800"/>
              </a:spcBef>
              <a:buFont typeface="Arial" panose="020B0604020202020204" pitchFamily="34" charset="0"/>
              <a:buChar char="•"/>
            </a:pPr>
            <a:r>
              <a:rPr lang="en-US" sz="2600" b="0" dirty="0">
                <a:latin typeface="Arial" panose="020B0604020202020204" pitchFamily="34" charset="0"/>
              </a:rPr>
              <a:t>Poultry </a:t>
            </a:r>
            <a:r>
              <a:rPr lang="en-US" sz="2600" b="0" i="0" dirty="0">
                <a:effectLst/>
                <a:latin typeface="Arial" panose="020B0604020202020204" pitchFamily="34" charset="0"/>
              </a:rPr>
              <a:t>165°F (74°C) for &lt;1 second </a:t>
            </a:r>
          </a:p>
          <a:p>
            <a:pPr marL="457200" indent="-457200">
              <a:spcBef>
                <a:spcPts val="1800"/>
              </a:spcBef>
              <a:buFont typeface="Arial" panose="020B0604020202020204" pitchFamily="34" charset="0"/>
              <a:buChar char="•"/>
            </a:pPr>
            <a:r>
              <a:rPr lang="en-US" sz="2600" b="0" dirty="0">
                <a:latin typeface="Arial" panose="020B0604020202020204" pitchFamily="34" charset="0"/>
              </a:rPr>
              <a:t>Ground Meat </a:t>
            </a:r>
            <a:r>
              <a:rPr lang="en-US" sz="2600" b="0" i="0" dirty="0">
                <a:effectLst/>
                <a:latin typeface="Arial" panose="020B0604020202020204" pitchFamily="34" charset="0"/>
              </a:rPr>
              <a:t>155°F (68°C) for 17 seconds</a:t>
            </a:r>
          </a:p>
          <a:p>
            <a:pPr marL="457200" indent="-457200">
              <a:spcBef>
                <a:spcPts val="1800"/>
              </a:spcBef>
              <a:buFont typeface="Arial" panose="020B0604020202020204" pitchFamily="34" charset="0"/>
              <a:buChar char="•"/>
            </a:pPr>
            <a:r>
              <a:rPr lang="en-US" sz="2600" b="0" dirty="0">
                <a:latin typeface="Arial" panose="020B0604020202020204" pitchFamily="34" charset="0"/>
              </a:rPr>
              <a:t>Food from plants for </a:t>
            </a:r>
            <a:r>
              <a:rPr lang="en-US" sz="2600" b="0" i="0" dirty="0">
                <a:effectLst/>
                <a:latin typeface="Arial" panose="020B0604020202020204" pitchFamily="34" charset="0"/>
              </a:rPr>
              <a:t>135°F (57°C) (no minimum time)</a:t>
            </a:r>
          </a:p>
          <a:p>
            <a:pPr marL="457200" indent="-457200">
              <a:spcBef>
                <a:spcPts val="1800"/>
              </a:spcBef>
              <a:buFont typeface="Arial" panose="020B0604020202020204" pitchFamily="34" charset="0"/>
              <a:buChar char="•"/>
            </a:pPr>
            <a:r>
              <a:rPr lang="en-US" sz="2600" b="0" dirty="0">
                <a:latin typeface="Arial" panose="020B0604020202020204" pitchFamily="34" charset="0"/>
              </a:rPr>
              <a:t>In a microwave, </a:t>
            </a:r>
            <a:r>
              <a:rPr lang="en-US" sz="2600" b="0" i="0" dirty="0">
                <a:effectLst/>
                <a:latin typeface="Arial" panose="020B0604020202020204" pitchFamily="34" charset="0"/>
              </a:rPr>
              <a:t>meat, seafood, poultry, and eggs must be cooked to 165°F (74°C)</a:t>
            </a:r>
          </a:p>
          <a:p>
            <a:endParaRPr lang="en-US" b="0" dirty="0">
              <a:latin typeface="Arial" panose="020B0604020202020204" pitchFamily="34" charset="0"/>
            </a:endParaRPr>
          </a:p>
          <a:p>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11</a:t>
            </a:fld>
            <a:endParaRPr lang="en-US" dirty="0"/>
          </a:p>
        </p:txBody>
      </p:sp>
    </p:spTree>
    <p:extLst>
      <p:ext uri="{BB962C8B-B14F-4D97-AF65-F5344CB8AC3E}">
        <p14:creationId xmlns:p14="http://schemas.microsoft.com/office/powerpoint/2010/main" val="1086217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E44355-64C9-406C-A4B2-179880FAC3DF}"/>
              </a:ext>
            </a:extLst>
          </p:cNvPr>
          <p:cNvSpPr>
            <a:spLocks noGrp="1"/>
          </p:cNvSpPr>
          <p:nvPr>
            <p:ph type="title"/>
          </p:nvPr>
        </p:nvSpPr>
        <p:spPr/>
        <p:txBody>
          <a:bodyPr/>
          <a:lstStyle/>
          <a:p>
            <a:r>
              <a:rPr lang="en-US" dirty="0"/>
              <a:t>Cooking Food</a:t>
            </a:r>
          </a:p>
        </p:txBody>
      </p:sp>
      <p:sp>
        <p:nvSpPr>
          <p:cNvPr id="6" name="Content Placeholder 5">
            <a:extLst>
              <a:ext uri="{FF2B5EF4-FFF2-40B4-BE49-F238E27FC236}">
                <a16:creationId xmlns:a16="http://schemas.microsoft.com/office/drawing/2014/main" id="{126CC822-B4CB-4A8F-827C-650E6C89BC51}"/>
              </a:ext>
            </a:extLst>
          </p:cNvPr>
          <p:cNvSpPr>
            <a:spLocks noGrp="1"/>
          </p:cNvSpPr>
          <p:nvPr>
            <p:ph sz="half" idx="1"/>
          </p:nvPr>
        </p:nvSpPr>
        <p:spPr/>
        <p:txBody>
          <a:bodyPr/>
          <a:lstStyle/>
          <a:p>
            <a:pPr marL="0" lvl="1" indent="0" eaLnBrk="1" hangingPunct="1">
              <a:spcBef>
                <a:spcPts val="1800"/>
              </a:spcBef>
              <a:buNone/>
              <a:defRPr/>
            </a:pPr>
            <a:r>
              <a:rPr lang="en-US" sz="2800" b="1" dirty="0">
                <a:solidFill>
                  <a:schemeClr val="tx2"/>
                </a:solidFill>
              </a:rPr>
              <a:t>General cooking guidelines: </a:t>
            </a:r>
          </a:p>
          <a:p>
            <a:pPr marL="347472" lvl="1" indent="-347472" eaLnBrk="1" hangingPunct="1">
              <a:spcBef>
                <a:spcPts val="1800"/>
              </a:spcBef>
              <a:defRPr/>
            </a:pPr>
            <a:r>
              <a:rPr lang="en-US" sz="2600" dirty="0">
                <a:solidFill>
                  <a:schemeClr val="tx2"/>
                </a:solidFill>
              </a:rPr>
              <a:t>Specify the cooking time and minimum internal temperature in all recipes.</a:t>
            </a:r>
          </a:p>
          <a:p>
            <a:pPr marL="347472" lvl="1" indent="-347472" eaLnBrk="1" hangingPunct="1">
              <a:spcBef>
                <a:spcPts val="1800"/>
              </a:spcBef>
              <a:defRPr/>
            </a:pPr>
            <a:r>
              <a:rPr lang="en-US" sz="2600" dirty="0">
                <a:solidFill>
                  <a:schemeClr val="tx2"/>
                </a:solidFill>
              </a:rPr>
              <a:t>Use thermometers correctly.</a:t>
            </a:r>
          </a:p>
          <a:p>
            <a:pPr marL="347472" lvl="1" indent="-347472" eaLnBrk="1" hangingPunct="1">
              <a:spcBef>
                <a:spcPts val="1800"/>
              </a:spcBef>
              <a:defRPr/>
            </a:pPr>
            <a:r>
              <a:rPr lang="en-US" sz="2600" dirty="0">
                <a:solidFill>
                  <a:schemeClr val="tx2"/>
                </a:solidFill>
              </a:rPr>
              <a:t>Avoid overloading cooking equipment.</a:t>
            </a:r>
          </a:p>
          <a:p>
            <a:pPr marL="347472" lvl="1" indent="-347472" eaLnBrk="1" hangingPunct="1">
              <a:spcBef>
                <a:spcPts val="1800"/>
              </a:spcBef>
              <a:defRPr/>
            </a:pPr>
            <a:r>
              <a:rPr lang="en-US" sz="2600" dirty="0">
                <a:solidFill>
                  <a:schemeClr val="tx2"/>
                </a:solidFill>
              </a:rPr>
              <a:t>Let the temperature of cooking equipment recover between batches.</a:t>
            </a:r>
          </a:p>
          <a:p>
            <a:endParaRPr lang="en-US" dirty="0"/>
          </a:p>
        </p:txBody>
      </p:sp>
      <p:pic>
        <p:nvPicPr>
          <p:cNvPr id="3" name="Picture Placeholder 2" descr="A food handler checking the temperature of a cooked roast by placing a bimetallic stemmed thermometer in the thickest part of the roast">
            <a:extLst>
              <a:ext uri="{FF2B5EF4-FFF2-40B4-BE49-F238E27FC236}">
                <a16:creationId xmlns:a16="http://schemas.microsoft.com/office/drawing/2014/main" id="{021C6B97-C7A6-453B-A5C5-166906BC352F}"/>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229" r="25229"/>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12</a:t>
            </a:fld>
            <a:endParaRPr lang="en-US"/>
          </a:p>
        </p:txBody>
      </p:sp>
    </p:spTree>
    <p:extLst>
      <p:ext uri="{BB962C8B-B14F-4D97-AF65-F5344CB8AC3E}">
        <p14:creationId xmlns:p14="http://schemas.microsoft.com/office/powerpoint/2010/main" val="2962966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88ECA5-60E1-4EE6-B8BD-CDD46B4A2F2F}"/>
              </a:ext>
            </a:extLst>
          </p:cNvPr>
          <p:cNvSpPr>
            <a:spLocks noGrp="1"/>
          </p:cNvSpPr>
          <p:nvPr>
            <p:ph type="title"/>
          </p:nvPr>
        </p:nvSpPr>
        <p:spPr/>
        <p:txBody>
          <a:bodyPr/>
          <a:lstStyle/>
          <a:p>
            <a:r>
              <a:rPr lang="en-US" dirty="0"/>
              <a:t>Consumer Safety </a:t>
            </a:r>
          </a:p>
        </p:txBody>
      </p:sp>
      <p:sp>
        <p:nvSpPr>
          <p:cNvPr id="6" name="Content Placeholder 5">
            <a:extLst>
              <a:ext uri="{FF2B5EF4-FFF2-40B4-BE49-F238E27FC236}">
                <a16:creationId xmlns:a16="http://schemas.microsoft.com/office/drawing/2014/main" id="{617D6BE0-77EC-4D3C-9B61-E6A7E233F248}"/>
              </a:ext>
            </a:extLst>
          </p:cNvPr>
          <p:cNvSpPr>
            <a:spLocks noGrp="1"/>
          </p:cNvSpPr>
          <p:nvPr>
            <p:ph idx="1"/>
          </p:nvPr>
        </p:nvSpPr>
        <p:spPr>
          <a:xfrm>
            <a:off x="609600" y="1554480"/>
            <a:ext cx="5635752" cy="4727448"/>
          </a:xfrm>
        </p:spPr>
        <p:txBody>
          <a:bodyPr>
            <a:normAutofit fontScale="92500" lnSpcReduction="10000"/>
          </a:bodyPr>
          <a:lstStyle/>
          <a:p>
            <a:pPr>
              <a:spcBef>
                <a:spcPts val="2400"/>
              </a:spcBef>
            </a:pPr>
            <a:r>
              <a:rPr lang="en-US" dirty="0"/>
              <a:t>Consumer Advisories</a:t>
            </a:r>
          </a:p>
          <a:p>
            <a:pPr marL="457200" indent="-457200">
              <a:spcBef>
                <a:spcPts val="2400"/>
              </a:spcBef>
              <a:buFont typeface="Arial" panose="020B0604020202020204" pitchFamily="34" charset="0"/>
              <a:buChar char="•"/>
            </a:pPr>
            <a:r>
              <a:rPr lang="en-US" b="0" dirty="0"/>
              <a:t>Disclose any raw or undercooked TCS items on the menu.</a:t>
            </a:r>
          </a:p>
          <a:p>
            <a:pPr marL="457200" indent="-457200">
              <a:spcBef>
                <a:spcPts val="2400"/>
              </a:spcBef>
              <a:buFont typeface="Arial" panose="020B0604020202020204" pitchFamily="34" charset="0"/>
              <a:buChar char="•"/>
            </a:pPr>
            <a:r>
              <a:rPr lang="en-US" b="0" dirty="0"/>
              <a:t>Advise customers of the increased risk of foodborne illness.</a:t>
            </a:r>
          </a:p>
          <a:p>
            <a:pPr marL="457200" indent="-457200">
              <a:spcBef>
                <a:spcPts val="2400"/>
              </a:spcBef>
              <a:buFont typeface="Arial" panose="020B0604020202020204" pitchFamily="34" charset="0"/>
              <a:buChar char="•"/>
            </a:pPr>
            <a:r>
              <a:rPr lang="en-US" sz="2800" b="0" i="0" dirty="0">
                <a:effectLst/>
              </a:rPr>
              <a:t>Do not offer raw or undercooked meat, poultry, seafood, or eggs on a children’s menu.</a:t>
            </a:r>
            <a:endParaRPr lang="en-US" b="0" dirty="0"/>
          </a:p>
        </p:txBody>
      </p:sp>
      <p:sp>
        <p:nvSpPr>
          <p:cNvPr id="7" name="Content Placeholder 6">
            <a:extLst>
              <a:ext uri="{FF2B5EF4-FFF2-40B4-BE49-F238E27FC236}">
                <a16:creationId xmlns:a16="http://schemas.microsoft.com/office/drawing/2014/main" id="{32346329-0E1D-42A9-A660-E3F811DAF68B}"/>
              </a:ext>
            </a:extLst>
          </p:cNvPr>
          <p:cNvSpPr>
            <a:spLocks noGrp="1"/>
          </p:cNvSpPr>
          <p:nvPr>
            <p:ph idx="10"/>
          </p:nvPr>
        </p:nvSpPr>
        <p:spPr>
          <a:xfrm>
            <a:off x="6409944" y="1554480"/>
            <a:ext cx="4782312" cy="4351338"/>
          </a:xfrm>
        </p:spPr>
        <p:txBody>
          <a:bodyPr>
            <a:normAutofit/>
          </a:bodyPr>
          <a:lstStyle/>
          <a:p>
            <a:pPr>
              <a:spcBef>
                <a:spcPts val="1800"/>
              </a:spcBef>
            </a:pPr>
            <a:r>
              <a:rPr lang="en-US" dirty="0"/>
              <a:t>Operations serving </a:t>
            </a:r>
            <a:r>
              <a:rPr lang="en-US" dirty="0">
                <a:solidFill>
                  <a:schemeClr val="bg2"/>
                </a:solidFill>
              </a:rPr>
              <a:t>high-risk populations </a:t>
            </a:r>
            <a:r>
              <a:rPr lang="en-US" dirty="0"/>
              <a:t>should never serve:</a:t>
            </a:r>
          </a:p>
          <a:p>
            <a:pPr lvl="1" eaLnBrk="1" hangingPunct="1">
              <a:defRPr/>
            </a:pPr>
            <a:r>
              <a:rPr lang="en-US" sz="2600" dirty="0">
                <a:solidFill>
                  <a:schemeClr val="tx2"/>
                </a:solidFill>
              </a:rPr>
              <a:t>Raw seed sprouts</a:t>
            </a:r>
          </a:p>
          <a:p>
            <a:pPr lvl="1" eaLnBrk="1" hangingPunct="1">
              <a:defRPr/>
            </a:pPr>
            <a:r>
              <a:rPr lang="en-US" sz="2600" dirty="0">
                <a:solidFill>
                  <a:schemeClr val="tx2"/>
                </a:solidFill>
              </a:rPr>
              <a:t>Raw or undercooked eggs, meat, or seafood</a:t>
            </a:r>
          </a:p>
          <a:p>
            <a:pPr lvl="1" eaLnBrk="1" hangingPunct="1">
              <a:defRPr/>
            </a:pPr>
            <a:r>
              <a:rPr lang="en-US" sz="2600" dirty="0">
                <a:solidFill>
                  <a:schemeClr val="tx2"/>
                </a:solidFill>
              </a:rPr>
              <a:t>Unpasteurized milk or juice</a:t>
            </a:r>
          </a:p>
          <a:p>
            <a:pPr>
              <a:spcBef>
                <a:spcPts val="1800"/>
              </a:spcBef>
            </a:pPr>
            <a:r>
              <a:rPr lang="en-US" dirty="0"/>
              <a:t> </a:t>
            </a:r>
          </a:p>
          <a:p>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13</a:t>
            </a:fld>
            <a:endParaRPr lang="en-US"/>
          </a:p>
        </p:txBody>
      </p:sp>
    </p:spTree>
    <p:extLst>
      <p:ext uri="{BB962C8B-B14F-4D97-AF65-F5344CB8AC3E}">
        <p14:creationId xmlns:p14="http://schemas.microsoft.com/office/powerpoint/2010/main" val="1745931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0723-F3B7-4F1B-ACFE-D4B0822620EC}"/>
              </a:ext>
            </a:extLst>
          </p:cNvPr>
          <p:cNvSpPr>
            <a:spLocks noGrp="1"/>
          </p:cNvSpPr>
          <p:nvPr>
            <p:ph type="title"/>
          </p:nvPr>
        </p:nvSpPr>
        <p:spPr/>
        <p:txBody>
          <a:bodyPr>
            <a:normAutofit/>
          </a:bodyPr>
          <a:lstStyle/>
          <a:p>
            <a:r>
              <a:rPr lang="en-US" dirty="0"/>
              <a:t>Partial Cooking During Prepping </a:t>
            </a:r>
          </a:p>
        </p:txBody>
      </p:sp>
      <p:sp>
        <p:nvSpPr>
          <p:cNvPr id="3" name="Content Placeholder 2">
            <a:extLst>
              <a:ext uri="{FF2B5EF4-FFF2-40B4-BE49-F238E27FC236}">
                <a16:creationId xmlns:a16="http://schemas.microsoft.com/office/drawing/2014/main" id="{279B921F-3B0E-48C5-94AB-FED306F07849}"/>
              </a:ext>
            </a:extLst>
          </p:cNvPr>
          <p:cNvSpPr>
            <a:spLocks noGrp="1"/>
          </p:cNvSpPr>
          <p:nvPr>
            <p:ph sz="half" idx="1"/>
          </p:nvPr>
        </p:nvSpPr>
        <p:spPr>
          <a:xfrm>
            <a:off x="612648" y="1408176"/>
            <a:ext cx="7452360" cy="4690872"/>
          </a:xfrm>
        </p:spPr>
        <p:txBody>
          <a:bodyPr>
            <a:normAutofit fontScale="92500"/>
          </a:bodyPr>
          <a:lstStyle/>
          <a:p>
            <a:pPr>
              <a:spcBef>
                <a:spcPts val="1800"/>
              </a:spcBef>
            </a:pPr>
            <a:r>
              <a:rPr lang="en-US" sz="3000" dirty="0"/>
              <a:t>When partially cooking meat, seafood, poultry, eggs:</a:t>
            </a:r>
          </a:p>
          <a:p>
            <a:pPr marL="514350" indent="-514350">
              <a:spcBef>
                <a:spcPts val="1800"/>
              </a:spcBef>
              <a:buFont typeface="+mj-lt"/>
              <a:buAutoNum type="arabicPeriod"/>
              <a:defRPr/>
            </a:pPr>
            <a:r>
              <a:rPr lang="en-US" b="0" dirty="0"/>
              <a:t>Initial cooking should not exceed 60 min. </a:t>
            </a:r>
          </a:p>
          <a:p>
            <a:pPr marL="514350" indent="-514350">
              <a:spcBef>
                <a:spcPts val="1800"/>
              </a:spcBef>
              <a:buFont typeface="+mj-lt"/>
              <a:buAutoNum type="arabicPeriod"/>
              <a:defRPr/>
            </a:pPr>
            <a:r>
              <a:rPr lang="en-US" b="0" dirty="0"/>
              <a:t>Cool the food immediately.</a:t>
            </a:r>
          </a:p>
          <a:p>
            <a:pPr marL="514350" indent="-514350">
              <a:spcBef>
                <a:spcPts val="1800"/>
              </a:spcBef>
              <a:buFont typeface="+mj-lt"/>
              <a:buAutoNum type="arabicPeriod"/>
              <a:defRPr/>
            </a:pPr>
            <a:r>
              <a:rPr lang="en-US" b="0" dirty="0"/>
              <a:t>Freeze or refrigerate the food after cooling. </a:t>
            </a:r>
          </a:p>
          <a:p>
            <a:pPr marL="514350" indent="-514350">
              <a:spcBef>
                <a:spcPts val="1800"/>
              </a:spcBef>
              <a:buFont typeface="+mj-lt"/>
              <a:buAutoNum type="arabicPeriod"/>
              <a:defRPr/>
            </a:pPr>
            <a:r>
              <a:rPr lang="en-US" b="0" dirty="0"/>
              <a:t>Heat the food to its required minimum internal temperature.</a:t>
            </a:r>
          </a:p>
          <a:p>
            <a:pPr marL="514350" indent="-514350">
              <a:spcBef>
                <a:spcPts val="1800"/>
              </a:spcBef>
              <a:buFont typeface="+mj-lt"/>
              <a:buAutoNum type="arabicPeriod"/>
              <a:defRPr/>
            </a:pPr>
            <a:r>
              <a:rPr lang="en-US" b="0" dirty="0"/>
              <a:t>Cool the food if it will not be served immediately or held for service.</a:t>
            </a:r>
          </a:p>
        </p:txBody>
      </p:sp>
      <p:pic>
        <p:nvPicPr>
          <p:cNvPr id="8" name="Picture Placeholder 7" descr="A wrapped and labeled pan of partially-cooked chicken breasts being stored in a cooler">
            <a:extLst>
              <a:ext uri="{FF2B5EF4-FFF2-40B4-BE49-F238E27FC236}">
                <a16:creationId xmlns:a16="http://schemas.microsoft.com/office/drawing/2014/main" id="{7E63FA60-C8F2-4D26-B99C-11F63AEA0AB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229" r="25229"/>
          <a:stretch>
            <a:fillRect/>
          </a:stretch>
        </p:blipFill>
        <p:spPr/>
      </p:pic>
      <p:sp>
        <p:nvSpPr>
          <p:cNvPr id="5" name="Slide Number Placeholder 4">
            <a:extLst>
              <a:ext uri="{FF2B5EF4-FFF2-40B4-BE49-F238E27FC236}">
                <a16:creationId xmlns:a16="http://schemas.microsoft.com/office/drawing/2014/main" id="{13ED98C3-786C-446A-8282-11985824D7A7}"/>
              </a:ext>
            </a:extLst>
          </p:cNvPr>
          <p:cNvSpPr>
            <a:spLocks noGrp="1"/>
          </p:cNvSpPr>
          <p:nvPr>
            <p:ph type="sldNum" sz="quarter" idx="4"/>
          </p:nvPr>
        </p:nvSpPr>
        <p:spPr/>
        <p:txBody>
          <a:bodyPr/>
          <a:lstStyle/>
          <a:p>
            <a:fld id="{BF568A59-ACA4-4C70-9252-AAB755DA2F6B}" type="slidenum">
              <a:rPr lang="en-US" smtClean="0"/>
              <a:pPr/>
              <a:t>14</a:t>
            </a:fld>
            <a:endParaRPr lang="en-US"/>
          </a:p>
        </p:txBody>
      </p:sp>
    </p:spTree>
    <p:extLst>
      <p:ext uri="{BB962C8B-B14F-4D97-AF65-F5344CB8AC3E}">
        <p14:creationId xmlns:p14="http://schemas.microsoft.com/office/powerpoint/2010/main" val="359465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0723-F3B7-4F1B-ACFE-D4B0822620EC}"/>
              </a:ext>
            </a:extLst>
          </p:cNvPr>
          <p:cNvSpPr>
            <a:spLocks noGrp="1"/>
          </p:cNvSpPr>
          <p:nvPr>
            <p:ph type="title"/>
          </p:nvPr>
        </p:nvSpPr>
        <p:spPr/>
        <p:txBody>
          <a:bodyPr>
            <a:normAutofit/>
          </a:bodyPr>
          <a:lstStyle/>
          <a:p>
            <a:r>
              <a:rPr lang="en-US" dirty="0"/>
              <a:t>8.3 Cooling and Reheating Food </a:t>
            </a:r>
          </a:p>
        </p:txBody>
      </p:sp>
      <p:sp>
        <p:nvSpPr>
          <p:cNvPr id="6" name="Content Placeholder 5">
            <a:extLst>
              <a:ext uri="{FF2B5EF4-FFF2-40B4-BE49-F238E27FC236}">
                <a16:creationId xmlns:a16="http://schemas.microsoft.com/office/drawing/2014/main" id="{74666550-0454-4381-A60A-291CC7ACE994}"/>
              </a:ext>
            </a:extLst>
          </p:cNvPr>
          <p:cNvSpPr>
            <a:spLocks noGrp="1"/>
          </p:cNvSpPr>
          <p:nvPr>
            <p:ph idx="1"/>
          </p:nvPr>
        </p:nvSpPr>
        <p:spPr>
          <a:xfrm>
            <a:off x="609600" y="1554480"/>
            <a:ext cx="5184648" cy="4206240"/>
          </a:xfrm>
        </p:spPr>
        <p:txBody>
          <a:bodyPr>
            <a:normAutofit/>
          </a:bodyPr>
          <a:lstStyle/>
          <a:p>
            <a:pPr>
              <a:spcBef>
                <a:spcPts val="3000"/>
              </a:spcBef>
            </a:pPr>
            <a:r>
              <a:rPr lang="en-US" i="0" dirty="0">
                <a:effectLst/>
                <a:latin typeface="Arial" panose="020B0604020202020204" pitchFamily="34" charset="0"/>
              </a:rPr>
              <a:t>Cool TCS food from 135°F to 41°F (57°C to 5°C) or lower within </a:t>
            </a:r>
            <a:r>
              <a:rPr lang="en-US" i="0" dirty="0">
                <a:solidFill>
                  <a:schemeClr val="bg2"/>
                </a:solidFill>
                <a:effectLst/>
                <a:latin typeface="Arial" panose="020B0604020202020204" pitchFamily="34" charset="0"/>
              </a:rPr>
              <a:t>six hours</a:t>
            </a:r>
            <a:r>
              <a:rPr lang="en-US" i="0" dirty="0">
                <a:effectLst/>
                <a:latin typeface="Arial" panose="020B0604020202020204" pitchFamily="34" charset="0"/>
              </a:rPr>
              <a:t>. </a:t>
            </a:r>
            <a:endParaRPr lang="en-US" dirty="0"/>
          </a:p>
          <a:p>
            <a:pPr marL="514350" indent="-514350">
              <a:spcBef>
                <a:spcPts val="3000"/>
              </a:spcBef>
              <a:buAutoNum type="arabicPeriod"/>
            </a:pPr>
            <a:r>
              <a:rPr lang="en-US" sz="2600" b="0" dirty="0"/>
              <a:t>Cool food from 135ºF to 70ºF within two hours.</a:t>
            </a:r>
          </a:p>
          <a:p>
            <a:pPr marL="514350" indent="-514350">
              <a:spcBef>
                <a:spcPts val="3000"/>
              </a:spcBef>
              <a:buAutoNum type="arabicPeriod"/>
            </a:pPr>
            <a:r>
              <a:rPr lang="en-US" sz="2600" b="0" dirty="0"/>
              <a:t>Cool it from 70ºF to 41ºF or lower in the next four hours.</a:t>
            </a:r>
          </a:p>
          <a:p>
            <a:endParaRPr lang="en-US" dirty="0"/>
          </a:p>
          <a:p>
            <a:endParaRPr lang="en-US" dirty="0"/>
          </a:p>
        </p:txBody>
      </p:sp>
      <p:sp>
        <p:nvSpPr>
          <p:cNvPr id="7" name="Content Placeholder 6">
            <a:extLst>
              <a:ext uri="{FF2B5EF4-FFF2-40B4-BE49-F238E27FC236}">
                <a16:creationId xmlns:a16="http://schemas.microsoft.com/office/drawing/2014/main" id="{F049DA87-AE1D-4113-8B38-927DF7DDA616}"/>
              </a:ext>
            </a:extLst>
          </p:cNvPr>
          <p:cNvSpPr>
            <a:spLocks noGrp="1"/>
          </p:cNvSpPr>
          <p:nvPr>
            <p:ph idx="10"/>
          </p:nvPr>
        </p:nvSpPr>
        <p:spPr>
          <a:xfrm>
            <a:off x="6400800" y="1554480"/>
            <a:ext cx="5184648" cy="4544568"/>
          </a:xfrm>
        </p:spPr>
        <p:txBody>
          <a:bodyPr>
            <a:normAutofit/>
          </a:bodyPr>
          <a:lstStyle/>
          <a:p>
            <a:pPr>
              <a:spcBef>
                <a:spcPts val="3000"/>
              </a:spcBef>
            </a:pPr>
            <a:r>
              <a:rPr lang="en-US" dirty="0"/>
              <a:t>Factors that can affect how quickly food cools:</a:t>
            </a:r>
          </a:p>
          <a:p>
            <a:pPr marL="457200" indent="-457200">
              <a:spcBef>
                <a:spcPts val="3000"/>
              </a:spcBef>
              <a:buFont typeface="Arial" panose="020B0604020202020204" pitchFamily="34" charset="0"/>
              <a:buChar char="•"/>
            </a:pPr>
            <a:r>
              <a:rPr lang="en-US" sz="2600" b="0" dirty="0"/>
              <a:t>Thickness/density of food</a:t>
            </a:r>
          </a:p>
          <a:p>
            <a:pPr marL="457200" indent="-457200">
              <a:spcBef>
                <a:spcPts val="3000"/>
              </a:spcBef>
              <a:buFont typeface="Arial" panose="020B0604020202020204" pitchFamily="34" charset="0"/>
              <a:buChar char="•"/>
            </a:pPr>
            <a:r>
              <a:rPr lang="en-US" sz="2600" b="0" dirty="0"/>
              <a:t>Size of food</a:t>
            </a:r>
          </a:p>
          <a:p>
            <a:pPr marL="457200" indent="-457200">
              <a:spcBef>
                <a:spcPts val="3000"/>
              </a:spcBef>
              <a:buFont typeface="Arial" panose="020B0604020202020204" pitchFamily="34" charset="0"/>
              <a:buChar char="•"/>
            </a:pPr>
            <a:r>
              <a:rPr lang="en-US" sz="2600" b="0" dirty="0"/>
              <a:t>Storage container</a:t>
            </a:r>
          </a:p>
          <a:p>
            <a:pPr marL="457200" indent="-45720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13ED98C3-786C-446A-8282-11985824D7A7}"/>
              </a:ext>
            </a:extLst>
          </p:cNvPr>
          <p:cNvSpPr>
            <a:spLocks noGrp="1"/>
          </p:cNvSpPr>
          <p:nvPr>
            <p:ph type="sldNum" sz="quarter" idx="4"/>
          </p:nvPr>
        </p:nvSpPr>
        <p:spPr/>
        <p:txBody>
          <a:bodyPr/>
          <a:lstStyle/>
          <a:p>
            <a:fld id="{BF568A59-ACA4-4C70-9252-AAB755DA2F6B}" type="slidenum">
              <a:rPr lang="en-US" smtClean="0"/>
              <a:pPr/>
              <a:t>15</a:t>
            </a:fld>
            <a:endParaRPr lang="en-US"/>
          </a:p>
        </p:txBody>
      </p:sp>
    </p:spTree>
    <p:extLst>
      <p:ext uri="{BB962C8B-B14F-4D97-AF65-F5344CB8AC3E}">
        <p14:creationId xmlns:p14="http://schemas.microsoft.com/office/powerpoint/2010/main" val="2868187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8EB2-FC53-46C0-A648-BEB13AB7B36F}"/>
              </a:ext>
            </a:extLst>
          </p:cNvPr>
          <p:cNvSpPr>
            <a:spLocks noGrp="1"/>
          </p:cNvSpPr>
          <p:nvPr>
            <p:ph type="title"/>
          </p:nvPr>
        </p:nvSpPr>
        <p:spPr/>
        <p:txBody>
          <a:bodyPr/>
          <a:lstStyle/>
          <a:p>
            <a:r>
              <a:rPr lang="en-US" dirty="0"/>
              <a:t>Cooling Food </a:t>
            </a:r>
          </a:p>
        </p:txBody>
      </p:sp>
      <p:sp>
        <p:nvSpPr>
          <p:cNvPr id="3" name="Content Placeholder 2">
            <a:extLst>
              <a:ext uri="{FF2B5EF4-FFF2-40B4-BE49-F238E27FC236}">
                <a16:creationId xmlns:a16="http://schemas.microsoft.com/office/drawing/2014/main" id="{B4647340-B7DD-4914-9079-406848A00F46}"/>
              </a:ext>
            </a:extLst>
          </p:cNvPr>
          <p:cNvSpPr>
            <a:spLocks noGrp="1"/>
          </p:cNvSpPr>
          <p:nvPr>
            <p:ph sz="half" idx="1"/>
          </p:nvPr>
        </p:nvSpPr>
        <p:spPr/>
        <p:txBody>
          <a:bodyPr>
            <a:normAutofit lnSpcReduction="10000"/>
          </a:bodyPr>
          <a:lstStyle/>
          <a:p>
            <a:pPr>
              <a:spcBef>
                <a:spcPts val="3000"/>
              </a:spcBef>
            </a:pPr>
            <a:r>
              <a:rPr lang="en-US" dirty="0"/>
              <a:t>Methods for Cooling Food</a:t>
            </a:r>
          </a:p>
          <a:p>
            <a:pPr marL="457200" indent="-457200">
              <a:spcBef>
                <a:spcPts val="3000"/>
              </a:spcBef>
              <a:buFont typeface="Arial" panose="020B0604020202020204" pitchFamily="34" charset="0"/>
              <a:buChar char="•"/>
            </a:pPr>
            <a:r>
              <a:rPr lang="en-US" sz="2600" b="0" dirty="0"/>
              <a:t>Ice-water bath</a:t>
            </a:r>
          </a:p>
          <a:p>
            <a:pPr marL="457200" indent="-457200">
              <a:spcBef>
                <a:spcPts val="3000"/>
              </a:spcBef>
              <a:buFont typeface="Arial" panose="020B0604020202020204" pitchFamily="34" charset="0"/>
              <a:buChar char="•"/>
            </a:pPr>
            <a:r>
              <a:rPr lang="en-US" sz="2600" b="0" dirty="0"/>
              <a:t>Ice paddle</a:t>
            </a:r>
          </a:p>
          <a:p>
            <a:pPr marL="457200" indent="-457200">
              <a:spcBef>
                <a:spcPts val="3000"/>
              </a:spcBef>
              <a:buFont typeface="Arial" panose="020B0604020202020204" pitchFamily="34" charset="0"/>
              <a:buChar char="•"/>
            </a:pPr>
            <a:r>
              <a:rPr lang="en-US" sz="2600" b="0" dirty="0"/>
              <a:t>Blast or tumble chiller</a:t>
            </a:r>
          </a:p>
          <a:p>
            <a:pPr marL="457200" indent="-457200">
              <a:spcBef>
                <a:spcPts val="3000"/>
              </a:spcBef>
              <a:buFont typeface="Arial" panose="020B0604020202020204" pitchFamily="34" charset="0"/>
              <a:buChar char="•"/>
            </a:pPr>
            <a:r>
              <a:rPr lang="en-US" sz="2600" b="0" dirty="0"/>
              <a:t>Ice or cold water as an ingredient</a:t>
            </a:r>
          </a:p>
          <a:p>
            <a:pPr>
              <a:spcBef>
                <a:spcPts val="3000"/>
              </a:spcBef>
            </a:pPr>
            <a:r>
              <a:rPr lang="en-US" dirty="0"/>
              <a:t>Loosely cover containers if storing for further cooling. </a:t>
            </a:r>
          </a:p>
          <a:p>
            <a:pPr>
              <a:spcBef>
                <a:spcPts val="3000"/>
              </a:spcBef>
            </a:pPr>
            <a:endParaRPr lang="en-US" b="0" dirty="0"/>
          </a:p>
        </p:txBody>
      </p:sp>
      <p:pic>
        <p:nvPicPr>
          <p:cNvPr id="10" name="Picture Placeholder 9" descr="A small container of hot meat sauce being placed into a clean sink full of ice water to cool it ">
            <a:extLst>
              <a:ext uri="{FF2B5EF4-FFF2-40B4-BE49-F238E27FC236}">
                <a16:creationId xmlns:a16="http://schemas.microsoft.com/office/drawing/2014/main" id="{B931F1BA-E392-4516-9327-68C336DEC57D}"/>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0221" r="20221"/>
          <a:stretch>
            <a:fillRect/>
          </a:stretch>
        </p:blipFill>
        <p:spPr/>
      </p:pic>
      <p:sp>
        <p:nvSpPr>
          <p:cNvPr id="4" name="Slide Number Placeholder 3"/>
          <p:cNvSpPr>
            <a:spLocks noGrp="1"/>
          </p:cNvSpPr>
          <p:nvPr>
            <p:ph type="sldNum" sz="quarter" idx="4"/>
          </p:nvPr>
        </p:nvSpPr>
        <p:spPr/>
        <p:txBody>
          <a:bodyPr/>
          <a:lstStyle/>
          <a:p>
            <a:fld id="{BF568A59-ACA4-4C70-9252-AAB755DA2F6B}" type="slidenum">
              <a:rPr lang="en-US" smtClean="0"/>
              <a:pPr/>
              <a:t>16</a:t>
            </a:fld>
            <a:endParaRPr lang="en-US" dirty="0"/>
          </a:p>
        </p:txBody>
      </p:sp>
    </p:spTree>
    <p:extLst>
      <p:ext uri="{BB962C8B-B14F-4D97-AF65-F5344CB8AC3E}">
        <p14:creationId xmlns:p14="http://schemas.microsoft.com/office/powerpoint/2010/main" val="2577222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8EB2-FC53-46C0-A648-BEB13AB7B36F}"/>
              </a:ext>
            </a:extLst>
          </p:cNvPr>
          <p:cNvSpPr>
            <a:spLocks noGrp="1"/>
          </p:cNvSpPr>
          <p:nvPr>
            <p:ph type="title"/>
          </p:nvPr>
        </p:nvSpPr>
        <p:spPr/>
        <p:txBody>
          <a:bodyPr/>
          <a:lstStyle/>
          <a:p>
            <a:r>
              <a:rPr lang="en-US" dirty="0"/>
              <a:t>Reheating Food </a:t>
            </a:r>
          </a:p>
        </p:txBody>
      </p:sp>
      <p:sp>
        <p:nvSpPr>
          <p:cNvPr id="3" name="Content Placeholder 2">
            <a:extLst>
              <a:ext uri="{FF2B5EF4-FFF2-40B4-BE49-F238E27FC236}">
                <a16:creationId xmlns:a16="http://schemas.microsoft.com/office/drawing/2014/main" id="{B4647340-B7DD-4914-9079-406848A00F46}"/>
              </a:ext>
            </a:extLst>
          </p:cNvPr>
          <p:cNvSpPr>
            <a:spLocks noGrp="1"/>
          </p:cNvSpPr>
          <p:nvPr>
            <p:ph sz="half" idx="1"/>
          </p:nvPr>
        </p:nvSpPr>
        <p:spPr/>
        <p:txBody>
          <a:bodyPr>
            <a:normAutofit fontScale="92500" lnSpcReduction="10000"/>
          </a:bodyPr>
          <a:lstStyle/>
          <a:p>
            <a:pPr>
              <a:spcBef>
                <a:spcPts val="2400"/>
              </a:spcBef>
            </a:pPr>
            <a:r>
              <a:rPr lang="en-US" dirty="0"/>
              <a:t>Reheating for immediate service:</a:t>
            </a:r>
          </a:p>
          <a:p>
            <a:pPr marL="457200" indent="-457200">
              <a:spcBef>
                <a:spcPts val="2400"/>
              </a:spcBef>
              <a:buFont typeface="Arial" panose="020B0604020202020204" pitchFamily="34" charset="0"/>
              <a:buChar char="•"/>
            </a:pPr>
            <a:r>
              <a:rPr lang="en-US" b="0" dirty="0"/>
              <a:t>Reheat food to any temperature if served immediately. </a:t>
            </a:r>
          </a:p>
          <a:p>
            <a:pPr>
              <a:spcBef>
                <a:spcPts val="2400"/>
              </a:spcBef>
            </a:pPr>
            <a:r>
              <a:rPr lang="en-US" dirty="0"/>
              <a:t>Reheating for hot holding. </a:t>
            </a:r>
          </a:p>
          <a:p>
            <a:pPr marL="457200" indent="-457200">
              <a:spcBef>
                <a:spcPts val="2400"/>
              </a:spcBef>
              <a:buFont typeface="Arial" panose="020B0604020202020204" pitchFamily="34" charset="0"/>
              <a:buChar char="•"/>
            </a:pPr>
            <a:r>
              <a:rPr lang="en-US" b="0" i="0" dirty="0">
                <a:effectLst/>
              </a:rPr>
              <a:t>Reheat TCS food to an internal temperature of 165°F for 15 seconds.</a:t>
            </a:r>
          </a:p>
          <a:p>
            <a:pPr marL="457200" indent="-457200">
              <a:spcBef>
                <a:spcPts val="2400"/>
              </a:spcBef>
              <a:buFont typeface="Arial" panose="020B0604020202020204" pitchFamily="34" charset="0"/>
              <a:buChar char="•"/>
            </a:pPr>
            <a:r>
              <a:rPr lang="en-US" b="0" i="0" dirty="0">
                <a:effectLst/>
              </a:rPr>
              <a:t>Reheat commercially processed and packaged ready-to-eat food to an internal temperature of at least 135°F.</a:t>
            </a:r>
            <a:endParaRPr lang="en-US" b="0" dirty="0"/>
          </a:p>
        </p:txBody>
      </p:sp>
      <p:pic>
        <p:nvPicPr>
          <p:cNvPr id="10" name="Picture Placeholder 9" descr="A food handler uses a thermocouple to check the temperature of a stockpot of soup. The temperature reads 165°F (74°C).">
            <a:extLst>
              <a:ext uri="{FF2B5EF4-FFF2-40B4-BE49-F238E27FC236}">
                <a16:creationId xmlns:a16="http://schemas.microsoft.com/office/drawing/2014/main" id="{B931F1BA-E392-4516-9327-68C336DEC57D}"/>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455" b="5455"/>
          <a:stretch/>
        </p:blipFill>
        <p:spPr>
          <a:xfrm>
            <a:off x="8321040" y="1554480"/>
            <a:ext cx="3246120" cy="4351337"/>
          </a:xfrm>
        </p:spPr>
      </p:pic>
      <p:sp>
        <p:nvSpPr>
          <p:cNvPr id="4" name="Slide Number Placeholder 3"/>
          <p:cNvSpPr>
            <a:spLocks noGrp="1"/>
          </p:cNvSpPr>
          <p:nvPr>
            <p:ph type="sldNum" sz="quarter" idx="4"/>
          </p:nvPr>
        </p:nvSpPr>
        <p:spPr/>
        <p:txBody>
          <a:bodyPr/>
          <a:lstStyle/>
          <a:p>
            <a:fld id="{BF568A59-ACA4-4C70-9252-AAB755DA2F6B}" type="slidenum">
              <a:rPr lang="en-US" smtClean="0"/>
              <a:pPr/>
              <a:t>17</a:t>
            </a:fld>
            <a:endParaRPr lang="en-US" dirty="0"/>
          </a:p>
        </p:txBody>
      </p:sp>
    </p:spTree>
    <p:extLst>
      <p:ext uri="{BB962C8B-B14F-4D97-AF65-F5344CB8AC3E}">
        <p14:creationId xmlns:p14="http://schemas.microsoft.com/office/powerpoint/2010/main" val="1459236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645A6F-5F94-433E-B5AF-2BFB783FC95B}"/>
              </a:ext>
            </a:extLst>
          </p:cNvPr>
          <p:cNvSpPr>
            <a:spLocks noGrp="1"/>
          </p:cNvSpPr>
          <p:nvPr>
            <p:ph type="title" idx="4294967295"/>
          </p:nvPr>
        </p:nvSpPr>
        <p:spPr>
          <a:xfrm>
            <a:off x="152400" y="-549276"/>
            <a:ext cx="11887200" cy="549276"/>
          </a:xfrm>
        </p:spPr>
        <p:txBody>
          <a:bodyPr vert="horz" lIns="457200" tIns="45720" rIns="457200" bIns="45720" rtlCol="0" anchor="b">
            <a:normAutofit/>
          </a:bodyPr>
          <a:lstStyle/>
          <a:p>
            <a:r>
              <a:rPr lang="en-US" dirty="0"/>
              <a:t>Discussion Questions </a:t>
            </a:r>
          </a:p>
        </p:txBody>
      </p:sp>
      <p:sp>
        <p:nvSpPr>
          <p:cNvPr id="2" name="Content Placeholder 1">
            <a:extLst>
              <a:ext uri="{FF2B5EF4-FFF2-40B4-BE49-F238E27FC236}">
                <a16:creationId xmlns:a16="http://schemas.microsoft.com/office/drawing/2014/main" id="{40A32A55-F774-422B-B030-839AC539C437}"/>
              </a:ext>
            </a:extLst>
          </p:cNvPr>
          <p:cNvSpPr>
            <a:spLocks noGrp="1"/>
          </p:cNvSpPr>
          <p:nvPr>
            <p:ph idx="1"/>
          </p:nvPr>
        </p:nvSpPr>
        <p:spPr/>
        <p:txBody>
          <a:bodyPr>
            <a:normAutofit lnSpcReduction="10000"/>
          </a:bodyPr>
          <a:lstStyle/>
          <a:p>
            <a:pPr>
              <a:spcBef>
                <a:spcPts val="2400"/>
              </a:spcBef>
            </a:pPr>
            <a:r>
              <a:rPr lang="en-US" b="0" i="0" dirty="0">
                <a:effectLst/>
                <a:latin typeface="Arial" panose="020B0604020202020204" pitchFamily="34" charset="0"/>
              </a:rPr>
              <a:t>What are the minimum internal cooking temperatures for poultry, fish, pork, and ground beef?</a:t>
            </a:r>
          </a:p>
          <a:p>
            <a:pPr>
              <a:spcBef>
                <a:spcPts val="2400"/>
              </a:spcBef>
            </a:pPr>
            <a:r>
              <a:rPr lang="en-US" b="0" i="0" dirty="0">
                <a:effectLst/>
                <a:latin typeface="Arial" panose="020B0604020202020204" pitchFamily="34" charset="0"/>
              </a:rPr>
              <a:t>What are the four correct methods for thawing food? </a:t>
            </a:r>
            <a:endParaRPr lang="en-US" b="0" dirty="0">
              <a:latin typeface="Arial" panose="020B0604020202020204" pitchFamily="34" charset="0"/>
            </a:endParaRPr>
          </a:p>
          <a:p>
            <a:pPr>
              <a:spcBef>
                <a:spcPts val="2400"/>
              </a:spcBef>
            </a:pPr>
            <a:r>
              <a:rPr lang="en-US" b="0" i="0" dirty="0">
                <a:effectLst/>
                <a:latin typeface="Arial" panose="020B0604020202020204" pitchFamily="34" charset="0"/>
              </a:rPr>
              <a:t>What methods can be used to cool cooked food? </a:t>
            </a:r>
            <a:endParaRPr lang="en-US" b="0" dirty="0">
              <a:latin typeface="Arial" panose="020B0604020202020204" pitchFamily="34" charset="0"/>
            </a:endParaRPr>
          </a:p>
          <a:p>
            <a:pPr>
              <a:spcBef>
                <a:spcPts val="2400"/>
              </a:spcBef>
            </a:pPr>
            <a:r>
              <a:rPr lang="en-US" b="0" i="0" dirty="0">
                <a:effectLst/>
                <a:latin typeface="Arial" panose="020B0604020202020204" pitchFamily="34" charset="0"/>
              </a:rPr>
              <a:t>What actions should an operation take when a guest asks for an undercooked item, such as a rare hamburger?</a:t>
            </a:r>
          </a:p>
          <a:p>
            <a:pPr>
              <a:spcBef>
                <a:spcPts val="2400"/>
              </a:spcBef>
            </a:pPr>
            <a:r>
              <a:rPr lang="en-US" b="0" i="0" dirty="0">
                <a:effectLst/>
                <a:latin typeface="Arial" panose="020B0604020202020204" pitchFamily="34" charset="0"/>
              </a:rPr>
              <a:t>For operations that serve high-risk populations, what special care must be taken when serving eggs?</a:t>
            </a:r>
            <a:endParaRPr lang="en-US" dirty="0"/>
          </a:p>
        </p:txBody>
      </p:sp>
      <p:sp>
        <p:nvSpPr>
          <p:cNvPr id="3" name="Slide Number Placeholder 2">
            <a:extLst>
              <a:ext uri="{FF2B5EF4-FFF2-40B4-BE49-F238E27FC236}">
                <a16:creationId xmlns:a16="http://schemas.microsoft.com/office/drawing/2014/main" id="{19FE5414-76CA-40D8-8328-4575A769E3D2}"/>
              </a:ext>
            </a:extLst>
          </p:cNvPr>
          <p:cNvSpPr>
            <a:spLocks noGrp="1"/>
          </p:cNvSpPr>
          <p:nvPr>
            <p:ph type="sldNum" sz="quarter" idx="4"/>
          </p:nvPr>
        </p:nvSpPr>
        <p:spPr/>
        <p:txBody>
          <a:bodyPr/>
          <a:lstStyle/>
          <a:p>
            <a:fld id="{BF568A59-ACA4-4C70-9252-AAB755DA2F6B}" type="slidenum">
              <a:rPr lang="en-US" smtClean="0"/>
              <a:pPr/>
              <a:t>18</a:t>
            </a:fld>
            <a:endParaRPr lang="en-US"/>
          </a:p>
        </p:txBody>
      </p:sp>
    </p:spTree>
    <p:extLst>
      <p:ext uri="{BB962C8B-B14F-4D97-AF65-F5344CB8AC3E}">
        <p14:creationId xmlns:p14="http://schemas.microsoft.com/office/powerpoint/2010/main" val="255773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idx="1"/>
          </p:nvPr>
        </p:nvSpPr>
        <p:spPr>
          <a:xfrm>
            <a:off x="609600" y="1554479"/>
            <a:ext cx="10972800" cy="4555375"/>
          </a:xfrm>
        </p:spPr>
        <p:txBody>
          <a:bodyPr>
            <a:normAutofit fontScale="92500" lnSpcReduction="10000"/>
          </a:bodyPr>
          <a:lstStyle/>
          <a:p>
            <a:pPr marL="457200" indent="-457200">
              <a:spcBef>
                <a:spcPts val="1800"/>
              </a:spcBef>
              <a:buFont typeface="Arial" panose="020B0604020202020204" pitchFamily="34" charset="0"/>
              <a:buChar char="•"/>
            </a:pPr>
            <a:r>
              <a:rPr lang="en-US" b="0" i="0" dirty="0">
                <a:effectLst/>
                <a:latin typeface="Arial" panose="020B0604020202020204" pitchFamily="34" charset="0"/>
              </a:rPr>
              <a:t>State correct ways for prepping food to prevent cross-contamination and time-temperature abuse.</a:t>
            </a:r>
            <a:endParaRPr lang="en-US" b="0" dirty="0">
              <a:latin typeface="Arial" panose="020B0604020202020204" pitchFamily="34" charset="0"/>
            </a:endParaRPr>
          </a:p>
          <a:p>
            <a:pPr marL="457200" indent="-457200">
              <a:spcBef>
                <a:spcPts val="1800"/>
              </a:spcBef>
              <a:buFont typeface="Arial" panose="020B0604020202020204" pitchFamily="34" charset="0"/>
              <a:buChar char="•"/>
            </a:pPr>
            <a:r>
              <a:rPr lang="en-US" b="0" i="0" dirty="0">
                <a:effectLst/>
                <a:latin typeface="Arial" panose="020B0604020202020204" pitchFamily="34" charset="0"/>
              </a:rPr>
              <a:t>Describe safe methods for thawing food.</a:t>
            </a:r>
            <a:endParaRPr lang="en-US" b="0" dirty="0">
              <a:latin typeface="Arial" panose="020B0604020202020204" pitchFamily="34" charset="0"/>
            </a:endParaRPr>
          </a:p>
          <a:p>
            <a:pPr marL="457200" indent="-457200">
              <a:spcBef>
                <a:spcPts val="1800"/>
              </a:spcBef>
              <a:buFont typeface="Arial" panose="020B0604020202020204" pitchFamily="34" charset="0"/>
              <a:buChar char="•"/>
            </a:pPr>
            <a:r>
              <a:rPr lang="en-US" b="0" i="0" dirty="0">
                <a:effectLst/>
                <a:latin typeface="Arial" panose="020B0604020202020204" pitchFamily="34" charset="0"/>
              </a:rPr>
              <a:t>State the minimum internal cooking temperatures for TCS food.</a:t>
            </a:r>
            <a:endParaRPr lang="en-US" b="0" dirty="0">
              <a:latin typeface="Arial" panose="020B0604020202020204" pitchFamily="34" charset="0"/>
            </a:endParaRPr>
          </a:p>
          <a:p>
            <a:pPr marL="457200" indent="-457200">
              <a:spcBef>
                <a:spcPts val="1800"/>
              </a:spcBef>
              <a:buFont typeface="Arial" panose="020B0604020202020204" pitchFamily="34" charset="0"/>
              <a:buChar char="•"/>
            </a:pPr>
            <a:r>
              <a:rPr lang="en-US" b="0" i="0" dirty="0">
                <a:effectLst/>
                <a:latin typeface="Arial" panose="020B0604020202020204" pitchFamily="34" charset="0"/>
              </a:rPr>
              <a:t>Summarize the requirements to inform consumers of risks when serving raw or undercooked food.</a:t>
            </a:r>
            <a:endParaRPr lang="en-US" b="0" dirty="0">
              <a:latin typeface="Arial" panose="020B0604020202020204" pitchFamily="34" charset="0"/>
            </a:endParaRPr>
          </a:p>
          <a:p>
            <a:pPr marL="457200" indent="-457200">
              <a:spcBef>
                <a:spcPts val="1800"/>
              </a:spcBef>
              <a:buFont typeface="Arial" panose="020B0604020202020204" pitchFamily="34" charset="0"/>
              <a:buChar char="•"/>
            </a:pPr>
            <a:r>
              <a:rPr lang="en-US" b="0" i="0" dirty="0">
                <a:effectLst/>
                <a:latin typeface="Arial" panose="020B0604020202020204" pitchFamily="34" charset="0"/>
              </a:rPr>
              <a:t>Describe the requirements when cooking TCS food in a microwave and when partially cooking TCS food.</a:t>
            </a:r>
            <a:endParaRPr lang="en-US" b="0" dirty="0">
              <a:latin typeface="Arial" panose="020B0604020202020204" pitchFamily="34" charset="0"/>
            </a:endParaRPr>
          </a:p>
          <a:p>
            <a:pPr marL="457200" indent="-457200">
              <a:spcBef>
                <a:spcPts val="1800"/>
              </a:spcBef>
              <a:buFont typeface="Arial" panose="020B0604020202020204" pitchFamily="34" charset="0"/>
              <a:buChar char="•"/>
            </a:pPr>
            <a:r>
              <a:rPr lang="en-US" b="0" i="0" dirty="0">
                <a:effectLst/>
                <a:latin typeface="Arial" panose="020B0604020202020204" pitchFamily="34" charset="0"/>
              </a:rPr>
              <a:t>State methods and time-temperature requirements for cooling and reheating TCS food.</a:t>
            </a:r>
            <a:endParaRPr lang="en-US" dirty="0"/>
          </a:p>
        </p:txBody>
      </p:sp>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2</a:t>
            </a:fld>
            <a:endParaRPr lang="en-US"/>
          </a:p>
        </p:txBody>
      </p:sp>
    </p:spTree>
    <p:custDataLst>
      <p:tags r:id="rId1"/>
    </p:custDataLst>
    <p:extLst>
      <p:ext uri="{BB962C8B-B14F-4D97-AF65-F5344CB8AC3E}">
        <p14:creationId xmlns:p14="http://schemas.microsoft.com/office/powerpoint/2010/main" val="4220839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8.1 Preparation </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sz="half" idx="1"/>
          </p:nvPr>
        </p:nvSpPr>
        <p:spPr>
          <a:xfrm>
            <a:off x="866274" y="1554480"/>
            <a:ext cx="6737684" cy="4351338"/>
          </a:xfrm>
        </p:spPr>
        <p:txBody>
          <a:bodyPr>
            <a:normAutofit/>
          </a:bodyPr>
          <a:lstStyle/>
          <a:p>
            <a:pPr>
              <a:spcBef>
                <a:spcPts val="2400"/>
              </a:spcBef>
            </a:pPr>
            <a:r>
              <a:rPr lang="en-US" dirty="0"/>
              <a:t>Reduce the risk of time-temperature abuse and cross-contamination while prepping food:</a:t>
            </a:r>
          </a:p>
          <a:p>
            <a:pPr marL="347472" lvl="1" indent="-347472" eaLnBrk="1" hangingPunct="1">
              <a:spcBef>
                <a:spcPts val="2400"/>
              </a:spcBef>
              <a:defRPr/>
            </a:pPr>
            <a:r>
              <a:rPr lang="en-US" sz="2600" dirty="0">
                <a:solidFill>
                  <a:schemeClr val="tx2"/>
                </a:solidFill>
              </a:rPr>
              <a:t>Make sure all equipment is clean and sanitized.</a:t>
            </a:r>
          </a:p>
          <a:p>
            <a:pPr marL="347472" lvl="1" indent="-347472" eaLnBrk="1" hangingPunct="1">
              <a:spcBef>
                <a:spcPts val="2400"/>
              </a:spcBef>
              <a:defRPr/>
            </a:pPr>
            <a:r>
              <a:rPr lang="en-US" sz="2600" dirty="0">
                <a:solidFill>
                  <a:schemeClr val="tx2"/>
                </a:solidFill>
              </a:rPr>
              <a:t>Only remove as much food from the cooler as you can prep in a short period of time.</a:t>
            </a:r>
          </a:p>
          <a:p>
            <a:pPr marL="0" lvl="1" indent="0" eaLnBrk="1" hangingPunct="1">
              <a:spcBef>
                <a:spcPts val="1800"/>
              </a:spcBef>
              <a:buNone/>
              <a:defRPr/>
            </a:pPr>
            <a:endParaRPr lang="en-US" sz="2600" dirty="0">
              <a:solidFill>
                <a:schemeClr val="tx2"/>
              </a:solidFill>
            </a:endParaRPr>
          </a:p>
        </p:txBody>
      </p:sp>
      <p:pic>
        <p:nvPicPr>
          <p:cNvPr id="10" name="Picture Placeholder 9" descr="A food handler preparing three turkey sandwiches using a small amount of ingredients suitable to the task">
            <a:extLst>
              <a:ext uri="{FF2B5EF4-FFF2-40B4-BE49-F238E27FC236}">
                <a16:creationId xmlns:a16="http://schemas.microsoft.com/office/drawing/2014/main" id="{620B7D3A-16A8-4CBC-BD43-CECFF9F21102}"/>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2714" r="12714"/>
          <a:stretch/>
        </p:blipFill>
        <p:spPr/>
      </p:pic>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3</a:t>
            </a:fld>
            <a:endParaRPr lang="en-US" dirty="0"/>
          </a:p>
        </p:txBody>
      </p:sp>
    </p:spTree>
    <p:extLst>
      <p:ext uri="{BB962C8B-B14F-4D97-AF65-F5344CB8AC3E}">
        <p14:creationId xmlns:p14="http://schemas.microsoft.com/office/powerpoint/2010/main" val="1287318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733EBC-F4DB-4CC2-AC36-DD0B50BD7830}"/>
              </a:ext>
            </a:extLst>
          </p:cNvPr>
          <p:cNvSpPr>
            <a:spLocks noGrp="1"/>
          </p:cNvSpPr>
          <p:nvPr>
            <p:ph type="title"/>
          </p:nvPr>
        </p:nvSpPr>
        <p:spPr/>
        <p:txBody>
          <a:bodyPr/>
          <a:lstStyle/>
          <a:p>
            <a:r>
              <a:rPr lang="en-US" dirty="0"/>
              <a:t>General Preparation Practices  </a:t>
            </a:r>
          </a:p>
        </p:txBody>
      </p:sp>
      <p:sp>
        <p:nvSpPr>
          <p:cNvPr id="3" name="Content Placeholder 2"/>
          <p:cNvSpPr>
            <a:spLocks noGrp="1"/>
          </p:cNvSpPr>
          <p:nvPr>
            <p:ph idx="1"/>
          </p:nvPr>
        </p:nvSpPr>
        <p:spPr/>
        <p:txBody>
          <a:bodyPr>
            <a:normAutofit/>
          </a:bodyPr>
          <a:lstStyle/>
          <a:p>
            <a:pPr marL="457200" indent="-457200">
              <a:spcBef>
                <a:spcPts val="2400"/>
              </a:spcBef>
              <a:buFont typeface="Arial" panose="020B0604020202020204" pitchFamily="34" charset="0"/>
              <a:buChar char="•"/>
            </a:pPr>
            <a:r>
              <a:rPr lang="en-US" sz="2800" b="0" dirty="0">
                <a:solidFill>
                  <a:schemeClr val="tx2"/>
                </a:solidFill>
              </a:rPr>
              <a:t>Return prepped food to the cooler or cook it ASAP. </a:t>
            </a:r>
            <a:endParaRPr lang="en-US" b="0" i="0" dirty="0">
              <a:effectLst/>
              <a:latin typeface="Arial" panose="020B0604020202020204" pitchFamily="34" charset="0"/>
            </a:endParaRPr>
          </a:p>
          <a:p>
            <a:pPr marL="457200" indent="-457200">
              <a:spcBef>
                <a:spcPts val="2400"/>
              </a:spcBef>
              <a:buFont typeface="Arial" panose="020B0604020202020204" pitchFamily="34" charset="0"/>
              <a:buChar char="•"/>
            </a:pPr>
            <a:r>
              <a:rPr lang="en-US" b="0" i="0" dirty="0">
                <a:effectLst/>
                <a:latin typeface="Arial" panose="020B0604020202020204" pitchFamily="34" charset="0"/>
              </a:rPr>
              <a:t>Offer food in a way that does not mislead or misinform guests. </a:t>
            </a:r>
          </a:p>
          <a:p>
            <a:pPr marL="457200" indent="-457200">
              <a:spcBef>
                <a:spcPts val="2400"/>
              </a:spcBef>
              <a:buFont typeface="Arial" panose="020B0604020202020204" pitchFamily="34" charset="0"/>
              <a:buChar char="•"/>
            </a:pPr>
            <a:r>
              <a:rPr lang="en-US" b="0" i="0" dirty="0">
                <a:effectLst/>
                <a:latin typeface="Arial" panose="020B0604020202020204" pitchFamily="34" charset="0"/>
              </a:rPr>
              <a:t>Follow guidelines if using food or color additives. </a:t>
            </a:r>
          </a:p>
          <a:p>
            <a:pPr>
              <a:spcBef>
                <a:spcPts val="2400"/>
              </a:spcBef>
            </a:pPr>
            <a:endParaRPr lang="en-US" b="0" i="0" dirty="0">
              <a:effectLst/>
              <a:latin typeface="Arial" panose="020B0604020202020204" pitchFamily="34" charset="0"/>
            </a:endParaRPr>
          </a:p>
          <a:p>
            <a:pPr>
              <a:spcBef>
                <a:spcPts val="1200"/>
              </a:spcBef>
            </a:pPr>
            <a:r>
              <a:rPr lang="en-US" dirty="0">
                <a:solidFill>
                  <a:schemeClr val="bg2"/>
                </a:solidFill>
              </a:rPr>
              <a:t>Corrective Actions</a:t>
            </a:r>
          </a:p>
          <a:p>
            <a:pPr>
              <a:spcBef>
                <a:spcPts val="1200"/>
              </a:spcBef>
            </a:pPr>
            <a:r>
              <a:rPr lang="en-US" b="0" i="0" dirty="0">
                <a:effectLst/>
                <a:latin typeface="Arial" panose="020B0604020202020204" pitchFamily="34" charset="0"/>
              </a:rPr>
              <a:t>Food that has become unsafe should be thrown out unless it can be safely reconditioned.</a:t>
            </a:r>
            <a:endParaRPr lang="en-US" dirty="0"/>
          </a:p>
          <a:p>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4</a:t>
            </a:fld>
            <a:endParaRPr lang="en-US"/>
          </a:p>
        </p:txBody>
      </p:sp>
    </p:spTree>
    <p:extLst>
      <p:ext uri="{BB962C8B-B14F-4D97-AF65-F5344CB8AC3E}">
        <p14:creationId xmlns:p14="http://schemas.microsoft.com/office/powerpoint/2010/main" val="195920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9B5F35-BAA0-4EAB-BAA1-9D820A0F9336}"/>
              </a:ext>
            </a:extLst>
          </p:cNvPr>
          <p:cNvSpPr>
            <a:spLocks noGrp="1"/>
          </p:cNvSpPr>
          <p:nvPr>
            <p:ph type="title"/>
          </p:nvPr>
        </p:nvSpPr>
        <p:spPr/>
        <p:txBody>
          <a:bodyPr/>
          <a:lstStyle/>
          <a:p>
            <a:r>
              <a:rPr lang="en-US" dirty="0"/>
              <a:t>Thawing TCS Food </a:t>
            </a:r>
          </a:p>
        </p:txBody>
      </p:sp>
      <p:sp>
        <p:nvSpPr>
          <p:cNvPr id="7" name="Content Placeholder 6">
            <a:extLst>
              <a:ext uri="{FF2B5EF4-FFF2-40B4-BE49-F238E27FC236}">
                <a16:creationId xmlns:a16="http://schemas.microsoft.com/office/drawing/2014/main" id="{FA93697F-B4C0-437C-B303-3C6DFF06AF14}"/>
              </a:ext>
            </a:extLst>
          </p:cNvPr>
          <p:cNvSpPr>
            <a:spLocks noGrp="1"/>
          </p:cNvSpPr>
          <p:nvPr>
            <p:ph sz="half" idx="1"/>
          </p:nvPr>
        </p:nvSpPr>
        <p:spPr>
          <a:xfrm>
            <a:off x="612648" y="1554480"/>
            <a:ext cx="7114032" cy="4507992"/>
          </a:xfrm>
        </p:spPr>
        <p:txBody>
          <a:bodyPr>
            <a:normAutofit fontScale="92500" lnSpcReduction="10000"/>
          </a:bodyPr>
          <a:lstStyle/>
          <a:p>
            <a:pPr marL="457200" indent="-457200">
              <a:spcBef>
                <a:spcPts val="2400"/>
              </a:spcBef>
              <a:buSzTx/>
              <a:buFont typeface="Arial" panose="020B0604020202020204" pitchFamily="34" charset="0"/>
              <a:buChar char="•"/>
              <a:defRPr/>
            </a:pPr>
            <a:r>
              <a:rPr lang="en-US" sz="3000" b="0" dirty="0">
                <a:solidFill>
                  <a:schemeClr val="tx2"/>
                </a:solidFill>
              </a:rPr>
              <a:t>Thaw in a cooler, keeping its temperature at 41˚F or lower.</a:t>
            </a:r>
          </a:p>
          <a:p>
            <a:pPr marL="457200" indent="-457200">
              <a:spcBef>
                <a:spcPts val="2400"/>
              </a:spcBef>
              <a:buSzTx/>
              <a:buFont typeface="Arial" panose="020B0604020202020204" pitchFamily="34" charset="0"/>
              <a:buChar char="•"/>
              <a:defRPr/>
            </a:pPr>
            <a:r>
              <a:rPr lang="en-US" sz="3000" b="0" dirty="0">
                <a:solidFill>
                  <a:schemeClr val="tx2"/>
                </a:solidFill>
              </a:rPr>
              <a:t>Submerge under running, drinkable water at 70˚F or lower.</a:t>
            </a:r>
          </a:p>
          <a:p>
            <a:pPr marL="457200" indent="-457200">
              <a:spcBef>
                <a:spcPts val="2400"/>
              </a:spcBef>
              <a:buSzTx/>
              <a:buFont typeface="Arial" panose="020B0604020202020204" pitchFamily="34" charset="0"/>
              <a:buChar char="•"/>
              <a:defRPr/>
            </a:pPr>
            <a:r>
              <a:rPr lang="en-US" sz="3000" b="0" i="0" dirty="0">
                <a:solidFill>
                  <a:schemeClr val="tx2"/>
                </a:solidFill>
                <a:effectLst/>
              </a:rPr>
              <a:t>Thaw in a microwave oven if it will be cooked immediately after.</a:t>
            </a:r>
          </a:p>
          <a:p>
            <a:pPr marL="457200" indent="-457200">
              <a:spcBef>
                <a:spcPts val="2400"/>
              </a:spcBef>
              <a:buSzTx/>
              <a:buFont typeface="Arial" panose="020B0604020202020204" pitchFamily="34" charset="0"/>
              <a:buChar char="•"/>
              <a:defRPr/>
            </a:pPr>
            <a:r>
              <a:rPr lang="en-US" sz="3000" b="0" dirty="0">
                <a:solidFill>
                  <a:schemeClr val="tx2"/>
                </a:solidFill>
              </a:rPr>
              <a:t>Thaw as part of the cooking process.</a:t>
            </a:r>
          </a:p>
          <a:p>
            <a:pPr marL="457200" indent="-457200">
              <a:spcBef>
                <a:spcPts val="2400"/>
              </a:spcBef>
              <a:buSzTx/>
              <a:buFont typeface="Arial" panose="020B0604020202020204" pitchFamily="34" charset="0"/>
              <a:buChar char="•"/>
              <a:defRPr/>
            </a:pPr>
            <a:r>
              <a:rPr lang="en-US" sz="3000" b="0" dirty="0">
                <a:solidFill>
                  <a:schemeClr val="tx2"/>
                </a:solidFill>
              </a:rPr>
              <a:t>ROP frozen fish should stay frozen until ready for use. </a:t>
            </a:r>
            <a:endParaRPr lang="en-US" b="0" dirty="0"/>
          </a:p>
          <a:p>
            <a:endParaRPr lang="en-US" dirty="0"/>
          </a:p>
        </p:txBody>
      </p:sp>
      <p:pic>
        <p:nvPicPr>
          <p:cNvPr id="9" name="Picture Placeholder 8" descr="A covered pan of frozen chicken being thawed in a microwave oven">
            <a:extLst>
              <a:ext uri="{FF2B5EF4-FFF2-40B4-BE49-F238E27FC236}">
                <a16:creationId xmlns:a16="http://schemas.microsoft.com/office/drawing/2014/main" id="{31A21507-1FE1-44AE-8CEA-29A0A97B32F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510" b="3510"/>
          <a:stretch>
            <a:fillRect/>
          </a:stretch>
        </p:blipFill>
        <p:spPr/>
      </p:pic>
      <p:pic>
        <p:nvPicPr>
          <p:cNvPr id="11" name="Picture Placeholder 10" descr="A frozen beef patty being cooked on a grill">
            <a:extLst>
              <a:ext uri="{FF2B5EF4-FFF2-40B4-BE49-F238E27FC236}">
                <a16:creationId xmlns:a16="http://schemas.microsoft.com/office/drawing/2014/main" id="{EC46A617-FBD6-4B84-9359-4E7EB7DD7C0A}"/>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10" b="3510"/>
          <a:stretch>
            <a:fillRect/>
          </a:stretch>
        </p:blipFill>
        <p:spPr/>
      </p:pic>
      <p:sp>
        <p:nvSpPr>
          <p:cNvPr id="5" name="Slide Number Placeholder 4">
            <a:extLst>
              <a:ext uri="{FF2B5EF4-FFF2-40B4-BE49-F238E27FC236}">
                <a16:creationId xmlns:a16="http://schemas.microsoft.com/office/drawing/2014/main" id="{B1C60025-5906-4BA5-9A1D-B9797829F683}"/>
              </a:ext>
            </a:extLst>
          </p:cNvPr>
          <p:cNvSpPr>
            <a:spLocks noGrp="1"/>
          </p:cNvSpPr>
          <p:nvPr>
            <p:ph type="sldNum" sz="quarter" idx="4"/>
          </p:nvPr>
        </p:nvSpPr>
        <p:spPr/>
        <p:txBody>
          <a:bodyPr/>
          <a:lstStyle/>
          <a:p>
            <a:fld id="{BF568A59-ACA4-4C70-9252-AAB755DA2F6B}" type="slidenum">
              <a:rPr lang="en-US" smtClean="0"/>
              <a:pPr/>
              <a:t>5</a:t>
            </a:fld>
            <a:endParaRPr lang="en-US" dirty="0"/>
          </a:p>
        </p:txBody>
      </p:sp>
    </p:spTree>
    <p:extLst>
      <p:ext uri="{BB962C8B-B14F-4D97-AF65-F5344CB8AC3E}">
        <p14:creationId xmlns:p14="http://schemas.microsoft.com/office/powerpoint/2010/main" val="390003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B1FE7-4844-465A-9454-EC14D170D47A}"/>
              </a:ext>
            </a:extLst>
          </p:cNvPr>
          <p:cNvSpPr>
            <a:spLocks noGrp="1"/>
          </p:cNvSpPr>
          <p:nvPr>
            <p:ph type="title"/>
          </p:nvPr>
        </p:nvSpPr>
        <p:spPr/>
        <p:txBody>
          <a:bodyPr/>
          <a:lstStyle/>
          <a:p>
            <a:r>
              <a:rPr lang="en-US" dirty="0"/>
              <a:t>Prepping Specific Food #1 </a:t>
            </a:r>
          </a:p>
        </p:txBody>
      </p:sp>
      <p:sp>
        <p:nvSpPr>
          <p:cNvPr id="3" name="Content Placeholder 2">
            <a:extLst>
              <a:ext uri="{FF2B5EF4-FFF2-40B4-BE49-F238E27FC236}">
                <a16:creationId xmlns:a16="http://schemas.microsoft.com/office/drawing/2014/main" id="{DC919034-28D5-4236-B0BD-A239039F0039}"/>
              </a:ext>
            </a:extLst>
          </p:cNvPr>
          <p:cNvSpPr>
            <a:spLocks noGrp="1"/>
          </p:cNvSpPr>
          <p:nvPr>
            <p:ph idx="1"/>
          </p:nvPr>
        </p:nvSpPr>
        <p:spPr/>
        <p:txBody>
          <a:bodyPr>
            <a:normAutofit/>
          </a:bodyPr>
          <a:lstStyle/>
          <a:p>
            <a:pPr>
              <a:spcBef>
                <a:spcPts val="1800"/>
              </a:spcBef>
            </a:pPr>
            <a:r>
              <a:rPr lang="en-US" dirty="0"/>
              <a:t>Meat, Seafood, and Poultry: </a:t>
            </a:r>
          </a:p>
          <a:p>
            <a:pPr marL="571500" lvl="1" indent="-457200" eaLnBrk="1" hangingPunct="1">
              <a:spcBef>
                <a:spcPts val="1800"/>
              </a:spcBef>
              <a:tabLst>
                <a:tab pos="571500" algn="l"/>
              </a:tabLst>
              <a:defRPr/>
            </a:pPr>
            <a:r>
              <a:rPr lang="en-US" sz="2600" dirty="0"/>
              <a:t>Clean and sanitize. </a:t>
            </a:r>
          </a:p>
          <a:p>
            <a:pPr marL="571500" lvl="1" indent="-457200" eaLnBrk="1" hangingPunct="1">
              <a:spcBef>
                <a:spcPts val="1800"/>
              </a:spcBef>
              <a:tabLst>
                <a:tab pos="571500" algn="l"/>
              </a:tabLst>
              <a:defRPr/>
            </a:pPr>
            <a:r>
              <a:rPr lang="en-US" sz="2600" dirty="0"/>
              <a:t>Prep separately from fresh produce. </a:t>
            </a:r>
          </a:p>
          <a:p>
            <a:pPr marL="571500" lvl="1" indent="-457200" eaLnBrk="1" hangingPunct="1">
              <a:spcBef>
                <a:spcPts val="1800"/>
              </a:spcBef>
              <a:tabLst>
                <a:tab pos="571500" algn="l"/>
              </a:tabLst>
              <a:defRPr/>
            </a:pPr>
            <a:r>
              <a:rPr lang="en-US" sz="2600" dirty="0"/>
              <a:t>Remove only as much food as can be prepped at one time.</a:t>
            </a:r>
          </a:p>
          <a:p>
            <a:pPr marL="457200" indent="-45720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5B2AD576-7F9D-42EC-9441-B31E991DDC16}"/>
              </a:ext>
            </a:extLst>
          </p:cNvPr>
          <p:cNvSpPr>
            <a:spLocks noGrp="1"/>
          </p:cNvSpPr>
          <p:nvPr>
            <p:ph idx="10"/>
          </p:nvPr>
        </p:nvSpPr>
        <p:spPr>
          <a:xfrm>
            <a:off x="6272784" y="1554480"/>
            <a:ext cx="5312664" cy="4351338"/>
          </a:xfrm>
        </p:spPr>
        <p:txBody>
          <a:bodyPr>
            <a:normAutofit/>
          </a:bodyPr>
          <a:lstStyle/>
          <a:p>
            <a:pPr>
              <a:spcBef>
                <a:spcPts val="1800"/>
              </a:spcBef>
            </a:pPr>
            <a:r>
              <a:rPr lang="en-US" dirty="0"/>
              <a:t>Salads containing TCS food: </a:t>
            </a:r>
          </a:p>
          <a:p>
            <a:pPr marL="571500" lvl="1" indent="-457200" eaLnBrk="1" hangingPunct="1">
              <a:spcBef>
                <a:spcPts val="1800"/>
              </a:spcBef>
            </a:pPr>
            <a:r>
              <a:rPr lang="en-US" sz="2600" dirty="0">
                <a:solidFill>
                  <a:schemeClr val="tx2"/>
                </a:solidFill>
              </a:rPr>
              <a:t>Prep in small batches.</a:t>
            </a:r>
          </a:p>
          <a:p>
            <a:pPr marL="571500" lvl="1" indent="-457200" eaLnBrk="1" hangingPunct="1">
              <a:spcBef>
                <a:spcPts val="1800"/>
              </a:spcBef>
            </a:pPr>
            <a:r>
              <a:rPr lang="en-US" sz="2600" dirty="0">
                <a:solidFill>
                  <a:schemeClr val="tx2"/>
                </a:solidFill>
              </a:rPr>
              <a:t>Only use leftover TCS ingredients that have been handled safely.</a:t>
            </a:r>
          </a:p>
          <a:p>
            <a:pPr marL="574675" lvl="1" indent="-457200" eaLnBrk="1" hangingPunct="1">
              <a:spcBef>
                <a:spcPts val="1800"/>
              </a:spcBef>
              <a:defRPr/>
            </a:pPr>
            <a:r>
              <a:rPr lang="en-US" sz="2600" dirty="0">
                <a:solidFill>
                  <a:schemeClr val="tx2"/>
                </a:solidFill>
              </a:rPr>
              <a:t>Leave food in the cooler until all ingredients will be mixed.</a:t>
            </a:r>
          </a:p>
          <a:p>
            <a:endParaRPr lang="en-US" dirty="0"/>
          </a:p>
        </p:txBody>
      </p:sp>
      <p:sp>
        <p:nvSpPr>
          <p:cNvPr id="5" name="Slide Number Placeholder 4">
            <a:extLst>
              <a:ext uri="{FF2B5EF4-FFF2-40B4-BE49-F238E27FC236}">
                <a16:creationId xmlns:a16="http://schemas.microsoft.com/office/drawing/2014/main" id="{B1C60025-5906-4BA5-9A1D-B9797829F683}"/>
              </a:ext>
            </a:extLst>
          </p:cNvPr>
          <p:cNvSpPr>
            <a:spLocks noGrp="1"/>
          </p:cNvSpPr>
          <p:nvPr>
            <p:ph type="sldNum" sz="quarter" idx="4"/>
          </p:nvPr>
        </p:nvSpPr>
        <p:spPr/>
        <p:txBody>
          <a:bodyPr/>
          <a:lstStyle/>
          <a:p>
            <a:fld id="{BF568A59-ACA4-4C70-9252-AAB755DA2F6B}" type="slidenum">
              <a:rPr lang="en-US" smtClean="0"/>
              <a:pPr/>
              <a:t>6</a:t>
            </a:fld>
            <a:endParaRPr lang="en-US" dirty="0"/>
          </a:p>
        </p:txBody>
      </p:sp>
    </p:spTree>
    <p:extLst>
      <p:ext uri="{BB962C8B-B14F-4D97-AF65-F5344CB8AC3E}">
        <p14:creationId xmlns:p14="http://schemas.microsoft.com/office/powerpoint/2010/main" val="284974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B1FE7-4844-465A-9454-EC14D170D47A}"/>
              </a:ext>
            </a:extLst>
          </p:cNvPr>
          <p:cNvSpPr>
            <a:spLocks noGrp="1"/>
          </p:cNvSpPr>
          <p:nvPr>
            <p:ph type="title"/>
          </p:nvPr>
        </p:nvSpPr>
        <p:spPr/>
        <p:txBody>
          <a:bodyPr/>
          <a:lstStyle/>
          <a:p>
            <a:r>
              <a:rPr lang="en-US" dirty="0"/>
              <a:t>Prepping Specific Food #2 </a:t>
            </a:r>
          </a:p>
        </p:txBody>
      </p:sp>
      <p:sp>
        <p:nvSpPr>
          <p:cNvPr id="3" name="Content Placeholder 2">
            <a:extLst>
              <a:ext uri="{FF2B5EF4-FFF2-40B4-BE49-F238E27FC236}">
                <a16:creationId xmlns:a16="http://schemas.microsoft.com/office/drawing/2014/main" id="{DC919034-28D5-4236-B0BD-A239039F0039}"/>
              </a:ext>
            </a:extLst>
          </p:cNvPr>
          <p:cNvSpPr>
            <a:spLocks noGrp="1"/>
          </p:cNvSpPr>
          <p:nvPr>
            <p:ph sz="half" idx="1"/>
          </p:nvPr>
        </p:nvSpPr>
        <p:spPr/>
        <p:txBody>
          <a:bodyPr>
            <a:normAutofit/>
          </a:bodyPr>
          <a:lstStyle/>
          <a:p>
            <a:pPr>
              <a:spcBef>
                <a:spcPts val="1800"/>
              </a:spcBef>
            </a:pPr>
            <a:r>
              <a:rPr lang="en-US" dirty="0"/>
              <a:t>Eggs and Egg Mixtures</a:t>
            </a:r>
          </a:p>
          <a:p>
            <a:pPr marL="571500" lvl="1" indent="-457200" eaLnBrk="1" hangingPunct="1">
              <a:spcBef>
                <a:spcPts val="1800"/>
              </a:spcBef>
              <a:tabLst>
                <a:tab pos="571500" algn="l"/>
              </a:tabLst>
              <a:defRPr/>
            </a:pPr>
            <a:r>
              <a:rPr lang="en-US" sz="2600" dirty="0"/>
              <a:t>Handle pooled eggs carefully.</a:t>
            </a:r>
            <a:endParaRPr lang="en-US" sz="2200" dirty="0"/>
          </a:p>
          <a:p>
            <a:pPr marL="571500" lvl="1" indent="-457200" eaLnBrk="1" hangingPunct="1">
              <a:spcBef>
                <a:spcPts val="1800"/>
              </a:spcBef>
              <a:tabLst>
                <a:tab pos="571500" algn="l"/>
              </a:tabLst>
              <a:defRPr/>
            </a:pPr>
            <a:r>
              <a:rPr lang="en-US" sz="2600" dirty="0"/>
              <a:t>Use pasteurized eggs for undercooked dishes.</a:t>
            </a:r>
          </a:p>
          <a:p>
            <a:pPr marL="571500" lvl="1" indent="-457200" eaLnBrk="1" hangingPunct="1">
              <a:spcBef>
                <a:spcPts val="1800"/>
              </a:spcBef>
              <a:tabLst>
                <a:tab pos="571500" algn="l"/>
              </a:tabLst>
              <a:defRPr/>
            </a:pPr>
            <a:r>
              <a:rPr lang="en-US" sz="2600" dirty="0"/>
              <a:t>Take special care with high-risk populations.</a:t>
            </a:r>
          </a:p>
          <a:p>
            <a:pPr marL="571500" lvl="1" indent="-457200" eaLnBrk="1" hangingPunct="1">
              <a:spcBef>
                <a:spcPts val="1800"/>
              </a:spcBef>
              <a:tabLst>
                <a:tab pos="571500" algn="l"/>
              </a:tabLst>
              <a:defRPr/>
            </a:pPr>
            <a:r>
              <a:rPr lang="en-US" sz="2600" dirty="0"/>
              <a:t>Clean and sanitize. </a:t>
            </a:r>
          </a:p>
        </p:txBody>
      </p:sp>
      <p:pic>
        <p:nvPicPr>
          <p:cNvPr id="10" name="Picture Placeholder 9" descr="A mixing bowl containing eggs that have been &quot;pooled&quot;">
            <a:extLst>
              <a:ext uri="{FF2B5EF4-FFF2-40B4-BE49-F238E27FC236}">
                <a16:creationId xmlns:a16="http://schemas.microsoft.com/office/drawing/2014/main" id="{26C756EA-4A89-43AC-8A43-D3D33386AF4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8012" b="8012"/>
          <a:stretch>
            <a:fillRect/>
          </a:stretch>
        </p:blipFill>
        <p:spPr/>
      </p:pic>
      <p:sp>
        <p:nvSpPr>
          <p:cNvPr id="5" name="Slide Number Placeholder 4">
            <a:extLst>
              <a:ext uri="{FF2B5EF4-FFF2-40B4-BE49-F238E27FC236}">
                <a16:creationId xmlns:a16="http://schemas.microsoft.com/office/drawing/2014/main" id="{B1C60025-5906-4BA5-9A1D-B9797829F683}"/>
              </a:ext>
            </a:extLst>
          </p:cNvPr>
          <p:cNvSpPr>
            <a:spLocks noGrp="1"/>
          </p:cNvSpPr>
          <p:nvPr>
            <p:ph type="sldNum" sz="quarter" idx="4"/>
          </p:nvPr>
        </p:nvSpPr>
        <p:spPr/>
        <p:txBody>
          <a:bodyPr/>
          <a:lstStyle/>
          <a:p>
            <a:fld id="{BF568A59-ACA4-4C70-9252-AAB755DA2F6B}" type="slidenum">
              <a:rPr lang="en-US" smtClean="0"/>
              <a:pPr/>
              <a:t>7</a:t>
            </a:fld>
            <a:endParaRPr lang="en-US" dirty="0"/>
          </a:p>
        </p:txBody>
      </p:sp>
    </p:spTree>
    <p:extLst>
      <p:ext uri="{BB962C8B-B14F-4D97-AF65-F5344CB8AC3E}">
        <p14:creationId xmlns:p14="http://schemas.microsoft.com/office/powerpoint/2010/main" val="2406256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B1FE7-4844-465A-9454-EC14D170D47A}"/>
              </a:ext>
            </a:extLst>
          </p:cNvPr>
          <p:cNvSpPr>
            <a:spLocks noGrp="1"/>
          </p:cNvSpPr>
          <p:nvPr>
            <p:ph type="title"/>
          </p:nvPr>
        </p:nvSpPr>
        <p:spPr/>
        <p:txBody>
          <a:bodyPr/>
          <a:lstStyle/>
          <a:p>
            <a:r>
              <a:rPr lang="en-US" dirty="0"/>
              <a:t>Prepping Specific Food #3</a:t>
            </a:r>
          </a:p>
        </p:txBody>
      </p:sp>
      <p:sp>
        <p:nvSpPr>
          <p:cNvPr id="3" name="Content Placeholder 2">
            <a:extLst>
              <a:ext uri="{FF2B5EF4-FFF2-40B4-BE49-F238E27FC236}">
                <a16:creationId xmlns:a16="http://schemas.microsoft.com/office/drawing/2014/main" id="{DC919034-28D5-4236-B0BD-A239039F0039}"/>
              </a:ext>
            </a:extLst>
          </p:cNvPr>
          <p:cNvSpPr>
            <a:spLocks noGrp="1"/>
          </p:cNvSpPr>
          <p:nvPr>
            <p:ph idx="1"/>
          </p:nvPr>
        </p:nvSpPr>
        <p:spPr/>
        <p:txBody>
          <a:bodyPr>
            <a:normAutofit/>
          </a:bodyPr>
          <a:lstStyle/>
          <a:p>
            <a:pPr>
              <a:spcBef>
                <a:spcPts val="1800"/>
              </a:spcBef>
            </a:pPr>
            <a:r>
              <a:rPr lang="en-US" dirty="0"/>
              <a:t>Batters and Breading </a:t>
            </a:r>
          </a:p>
          <a:p>
            <a:pPr marL="571500" lvl="1" indent="-457200" eaLnBrk="1" hangingPunct="1">
              <a:spcBef>
                <a:spcPts val="1800"/>
              </a:spcBef>
              <a:tabLst>
                <a:tab pos="571500" algn="l"/>
              </a:tabLst>
              <a:defRPr/>
            </a:pPr>
            <a:r>
              <a:rPr lang="en-US" sz="2600" dirty="0"/>
              <a:t>Prep in small batches.</a:t>
            </a:r>
          </a:p>
          <a:p>
            <a:pPr marL="571500" lvl="1" indent="-457200" eaLnBrk="1" hangingPunct="1">
              <a:spcBef>
                <a:spcPts val="1800"/>
              </a:spcBef>
              <a:tabLst>
                <a:tab pos="571500" algn="l"/>
              </a:tabLst>
              <a:defRPr/>
            </a:pPr>
            <a:r>
              <a:rPr lang="en-US" sz="2600" dirty="0"/>
              <a:t>Store promptly.</a:t>
            </a:r>
          </a:p>
          <a:p>
            <a:pPr marL="571500" lvl="1" indent="-457200" eaLnBrk="1" hangingPunct="1">
              <a:spcBef>
                <a:spcPts val="1800"/>
              </a:spcBef>
              <a:tabLst>
                <a:tab pos="571500" algn="l"/>
              </a:tabLst>
              <a:defRPr/>
            </a:pPr>
            <a:r>
              <a:rPr lang="en-US" sz="2600" dirty="0"/>
              <a:t>Create a plan to throw out unused product.</a:t>
            </a:r>
          </a:p>
          <a:p>
            <a:pPr marL="571500" lvl="1" indent="-457200" eaLnBrk="1" hangingPunct="1">
              <a:spcBef>
                <a:spcPts val="1800"/>
              </a:spcBef>
              <a:tabLst>
                <a:tab pos="571500" algn="l"/>
              </a:tabLst>
              <a:defRPr/>
            </a:pPr>
            <a:r>
              <a:rPr lang="en-US" sz="2600" dirty="0"/>
              <a:t>Ensure food is cooked thoroughly. </a:t>
            </a:r>
          </a:p>
          <a:p>
            <a:pPr marL="457200" indent="-45720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5B2AD576-7F9D-42EC-9441-B31E991DDC16}"/>
              </a:ext>
            </a:extLst>
          </p:cNvPr>
          <p:cNvSpPr>
            <a:spLocks noGrp="1"/>
          </p:cNvSpPr>
          <p:nvPr>
            <p:ph idx="10"/>
          </p:nvPr>
        </p:nvSpPr>
        <p:spPr/>
        <p:txBody>
          <a:bodyPr>
            <a:normAutofit/>
          </a:bodyPr>
          <a:lstStyle/>
          <a:p>
            <a:pPr>
              <a:spcBef>
                <a:spcPts val="2400"/>
              </a:spcBef>
            </a:pPr>
            <a:r>
              <a:rPr lang="en-US" dirty="0"/>
              <a:t>Fresh Juice </a:t>
            </a:r>
          </a:p>
          <a:p>
            <a:pPr marL="576263" lvl="1" indent="-455613" eaLnBrk="1" hangingPunct="1">
              <a:spcBef>
                <a:spcPts val="2400"/>
              </a:spcBef>
              <a:defRPr/>
            </a:pPr>
            <a:r>
              <a:rPr lang="en-US" sz="2600" dirty="0"/>
              <a:t>Treat according to an approved HACCP plan.</a:t>
            </a:r>
          </a:p>
          <a:p>
            <a:pPr marL="576263" lvl="1" indent="-455613" eaLnBrk="1" hangingPunct="1">
              <a:spcBef>
                <a:spcPts val="2400"/>
              </a:spcBef>
              <a:defRPr/>
            </a:pPr>
            <a:r>
              <a:rPr lang="en-US" sz="2600" dirty="0"/>
              <a:t>As an alternative, the juice can be labeled with a warning. </a:t>
            </a:r>
            <a:endParaRPr lang="en-US" sz="2600" dirty="0">
              <a:solidFill>
                <a:schemeClr val="tx2"/>
              </a:solidFill>
            </a:endParaRPr>
          </a:p>
          <a:p>
            <a:endParaRPr lang="en-US" dirty="0"/>
          </a:p>
        </p:txBody>
      </p:sp>
      <p:sp>
        <p:nvSpPr>
          <p:cNvPr id="5" name="Slide Number Placeholder 4">
            <a:extLst>
              <a:ext uri="{FF2B5EF4-FFF2-40B4-BE49-F238E27FC236}">
                <a16:creationId xmlns:a16="http://schemas.microsoft.com/office/drawing/2014/main" id="{B1C60025-5906-4BA5-9A1D-B9797829F683}"/>
              </a:ext>
            </a:extLst>
          </p:cNvPr>
          <p:cNvSpPr>
            <a:spLocks noGrp="1"/>
          </p:cNvSpPr>
          <p:nvPr>
            <p:ph type="sldNum" sz="quarter" idx="4"/>
          </p:nvPr>
        </p:nvSpPr>
        <p:spPr/>
        <p:txBody>
          <a:bodyPr/>
          <a:lstStyle/>
          <a:p>
            <a:fld id="{BF568A59-ACA4-4C70-9252-AAB755DA2F6B}" type="slidenum">
              <a:rPr lang="en-US" smtClean="0"/>
              <a:pPr/>
              <a:t>8</a:t>
            </a:fld>
            <a:endParaRPr lang="en-US" dirty="0"/>
          </a:p>
        </p:txBody>
      </p:sp>
    </p:spTree>
    <p:extLst>
      <p:ext uri="{BB962C8B-B14F-4D97-AF65-F5344CB8AC3E}">
        <p14:creationId xmlns:p14="http://schemas.microsoft.com/office/powerpoint/2010/main" val="1496944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B1FE7-4844-465A-9454-EC14D170D47A}"/>
              </a:ext>
            </a:extLst>
          </p:cNvPr>
          <p:cNvSpPr>
            <a:spLocks noGrp="1"/>
          </p:cNvSpPr>
          <p:nvPr>
            <p:ph type="title"/>
          </p:nvPr>
        </p:nvSpPr>
        <p:spPr/>
        <p:txBody>
          <a:bodyPr/>
          <a:lstStyle/>
          <a:p>
            <a:r>
              <a:rPr lang="en-US" dirty="0"/>
              <a:t>Prepping Specific Food #4</a:t>
            </a:r>
          </a:p>
        </p:txBody>
      </p:sp>
      <p:sp>
        <p:nvSpPr>
          <p:cNvPr id="3" name="Content Placeholder 2">
            <a:extLst>
              <a:ext uri="{FF2B5EF4-FFF2-40B4-BE49-F238E27FC236}">
                <a16:creationId xmlns:a16="http://schemas.microsoft.com/office/drawing/2014/main" id="{DC919034-28D5-4236-B0BD-A239039F0039}"/>
              </a:ext>
            </a:extLst>
          </p:cNvPr>
          <p:cNvSpPr>
            <a:spLocks noGrp="1"/>
          </p:cNvSpPr>
          <p:nvPr>
            <p:ph idx="1"/>
          </p:nvPr>
        </p:nvSpPr>
        <p:spPr/>
        <p:txBody>
          <a:bodyPr>
            <a:normAutofit/>
          </a:bodyPr>
          <a:lstStyle/>
          <a:p>
            <a:pPr>
              <a:spcBef>
                <a:spcPts val="1800"/>
              </a:spcBef>
            </a:pPr>
            <a:r>
              <a:rPr lang="en-US" dirty="0"/>
              <a:t>Produce </a:t>
            </a:r>
          </a:p>
          <a:p>
            <a:pPr marL="571500" lvl="1" indent="-457200">
              <a:spcBef>
                <a:spcPts val="1800"/>
              </a:spcBef>
              <a:tabLst>
                <a:tab pos="571500" algn="l"/>
              </a:tabLst>
              <a:defRPr/>
            </a:pPr>
            <a:r>
              <a:rPr lang="en-US" sz="2600" dirty="0">
                <a:solidFill>
                  <a:schemeClr val="tx2"/>
                </a:solidFill>
              </a:rPr>
              <a:t>Protect from surfaces exposed to raw meat, seafood, or poultry.</a:t>
            </a:r>
          </a:p>
          <a:p>
            <a:pPr marL="571500" lvl="1" indent="-457200" eaLnBrk="1" hangingPunct="1">
              <a:spcBef>
                <a:spcPts val="1800"/>
              </a:spcBef>
              <a:tabLst>
                <a:tab pos="571500" algn="l"/>
              </a:tabLst>
              <a:defRPr/>
            </a:pPr>
            <a:r>
              <a:rPr lang="en-US" sz="2600" dirty="0">
                <a:solidFill>
                  <a:schemeClr val="tx2"/>
                </a:solidFill>
              </a:rPr>
              <a:t>Wash thoroughly. </a:t>
            </a:r>
          </a:p>
          <a:p>
            <a:pPr marL="571500" lvl="1" indent="-457200" eaLnBrk="1" hangingPunct="1">
              <a:spcBef>
                <a:spcPts val="1800"/>
              </a:spcBef>
              <a:tabLst>
                <a:tab pos="571500" algn="l"/>
              </a:tabLst>
              <a:defRPr/>
            </a:pPr>
            <a:r>
              <a:rPr lang="en-US" sz="2600" b="0" i="0" dirty="0">
                <a:solidFill>
                  <a:schemeClr val="tx2"/>
                </a:solidFill>
                <a:effectLst/>
              </a:rPr>
              <a:t>Refrigerate cut melons, cut tomatoes, and cut leafy greens at 41°F or lower.</a:t>
            </a:r>
          </a:p>
        </p:txBody>
      </p:sp>
      <p:sp>
        <p:nvSpPr>
          <p:cNvPr id="4" name="Content Placeholder 3">
            <a:extLst>
              <a:ext uri="{FF2B5EF4-FFF2-40B4-BE49-F238E27FC236}">
                <a16:creationId xmlns:a16="http://schemas.microsoft.com/office/drawing/2014/main" id="{FFB816FE-5426-488D-8763-3FEA2672983C}"/>
              </a:ext>
            </a:extLst>
          </p:cNvPr>
          <p:cNvSpPr>
            <a:spLocks noGrp="1"/>
          </p:cNvSpPr>
          <p:nvPr>
            <p:ph idx="10"/>
          </p:nvPr>
        </p:nvSpPr>
        <p:spPr/>
        <p:txBody>
          <a:bodyPr>
            <a:normAutofit/>
          </a:bodyPr>
          <a:lstStyle/>
          <a:p>
            <a:r>
              <a:rPr lang="en-US" dirty="0"/>
              <a:t>Ice</a:t>
            </a:r>
          </a:p>
          <a:p>
            <a:pPr marL="457200" indent="-457200">
              <a:spcBef>
                <a:spcPts val="1800"/>
              </a:spcBef>
              <a:buFont typeface="Arial" panose="020B0604020202020204" pitchFamily="34" charset="0"/>
              <a:buChar char="•"/>
            </a:pPr>
            <a:r>
              <a:rPr lang="en-US" sz="2600" b="0" dirty="0"/>
              <a:t>Make from water that is safe to drink.</a:t>
            </a:r>
          </a:p>
          <a:p>
            <a:pPr marL="457200" indent="-457200">
              <a:spcBef>
                <a:spcPts val="1800"/>
              </a:spcBef>
              <a:buFont typeface="Arial" panose="020B0604020202020204" pitchFamily="34" charset="0"/>
              <a:buChar char="•"/>
            </a:pPr>
            <a:r>
              <a:rPr lang="en-US" sz="2600" b="0" dirty="0"/>
              <a:t>Never use ice used to keep food cold.</a:t>
            </a:r>
          </a:p>
          <a:p>
            <a:pPr marL="457200" indent="-457200">
              <a:spcBef>
                <a:spcPts val="1800"/>
              </a:spcBef>
              <a:buFont typeface="Arial" panose="020B0604020202020204" pitchFamily="34" charset="0"/>
              <a:buChar char="•"/>
            </a:pPr>
            <a:r>
              <a:rPr lang="en-US" sz="2600" b="0" dirty="0"/>
              <a:t>Use clean and sanitized containers and scoops. </a:t>
            </a:r>
          </a:p>
        </p:txBody>
      </p:sp>
      <p:sp>
        <p:nvSpPr>
          <p:cNvPr id="5" name="Slide Number Placeholder 4">
            <a:extLst>
              <a:ext uri="{FF2B5EF4-FFF2-40B4-BE49-F238E27FC236}">
                <a16:creationId xmlns:a16="http://schemas.microsoft.com/office/drawing/2014/main" id="{B1C60025-5906-4BA5-9A1D-B9797829F683}"/>
              </a:ext>
            </a:extLst>
          </p:cNvPr>
          <p:cNvSpPr>
            <a:spLocks noGrp="1"/>
          </p:cNvSpPr>
          <p:nvPr>
            <p:ph type="sldNum" sz="quarter" idx="4"/>
          </p:nvPr>
        </p:nvSpPr>
        <p:spPr/>
        <p:txBody>
          <a:bodyPr/>
          <a:lstStyle/>
          <a:p>
            <a:fld id="{BF568A59-ACA4-4C70-9252-AAB755DA2F6B}" type="slidenum">
              <a:rPr lang="en-US" smtClean="0"/>
              <a:pPr/>
              <a:t>9</a:t>
            </a:fld>
            <a:endParaRPr lang="en-US" dirty="0"/>
          </a:p>
        </p:txBody>
      </p:sp>
    </p:spTree>
    <p:extLst>
      <p:ext uri="{BB962C8B-B14F-4D97-AF65-F5344CB8AC3E}">
        <p14:creationId xmlns:p14="http://schemas.microsoft.com/office/powerpoint/2010/main" val="230600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oursebook_8E">
      <a:dk1>
        <a:sysClr val="windowText" lastClr="000000"/>
      </a:dk1>
      <a:lt1>
        <a:sysClr val="window" lastClr="FFFFFF"/>
      </a:lt1>
      <a:dk2>
        <a:srgbClr val="172745"/>
      </a:dk2>
      <a:lt2>
        <a:srgbClr val="DF9C35"/>
      </a:lt2>
      <a:accent1>
        <a:srgbClr val="562714"/>
      </a:accent1>
      <a:accent2>
        <a:srgbClr val="B8CBD5"/>
      </a:accent2>
      <a:accent3>
        <a:srgbClr val="EEF1F3"/>
      </a:accent3>
      <a:accent4>
        <a:srgbClr val="C9242D"/>
      </a:accent4>
      <a:accent5>
        <a:srgbClr val="2C9145"/>
      </a:accent5>
      <a:accent6>
        <a:srgbClr val="FFFF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ursebook_8E-TEMPLATE.pptx" id="{C341BBF4-26A3-43F4-9D1A-9D0C02031CCD}" vid="{C6AE7C19-1B0A-452E-8607-0015272D48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25a8e30-16c8-46cc-8130-1c05399c7bac" xsi:nil="true"/>
    <lcf76f155ced4ddcb4097134ff3c332f xmlns="f94cd8c1-9eae-40b3-ad76-514c920d55f5">
      <Terms xmlns="http://schemas.microsoft.com/office/infopath/2007/PartnerControls"/>
    </lcf76f155ced4ddcb4097134ff3c332f>
    <SharedWithUsers xmlns="025a8e30-16c8-46cc-8130-1c05399c7bac">
      <UserInfo>
        <DisplayName/>
        <AccountId xsi:nil="true"/>
        <AccountType/>
      </UserInfo>
    </SharedWithUsers>
    <MediaLengthInSeconds xmlns="f94cd8c1-9eae-40b3-ad76-514c920d55f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12DEA1C17752478522051EA6E9901B" ma:contentTypeVersion="14" ma:contentTypeDescription="Create a new document." ma:contentTypeScope="" ma:versionID="cb02669280dc105c5501a4d9b55ea68b">
  <xsd:schema xmlns:xsd="http://www.w3.org/2001/XMLSchema" xmlns:xs="http://www.w3.org/2001/XMLSchema" xmlns:p="http://schemas.microsoft.com/office/2006/metadata/properties" xmlns:ns2="f94cd8c1-9eae-40b3-ad76-514c920d55f5" xmlns:ns3="025a8e30-16c8-46cc-8130-1c05399c7bac" targetNamespace="http://schemas.microsoft.com/office/2006/metadata/properties" ma:root="true" ma:fieldsID="039737640880ee8d8b5bcbc7f41505ce" ns2:_="" ns3:_="">
    <xsd:import namespace="f94cd8c1-9eae-40b3-ad76-514c920d55f5"/>
    <xsd:import namespace="025a8e30-16c8-46cc-8130-1c05399c7ba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cd8c1-9eae-40b3-ad76-514c920d55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7d2126-ad8a-4aba-bcf2-6f3dd268e3b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5a8e30-16c8-46cc-8130-1c05399c7ba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a04da6e-2883-446e-9370-7a13f833bee3}" ma:internalName="TaxCatchAll" ma:showField="CatchAllData" ma:web="025a8e30-16c8-46cc-8130-1c05399c7b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2FBE8D-2E26-45B4-8DEE-3EF3C8B9A67E}">
  <ds:schemaRefs>
    <ds:schemaRef ds:uri="http://schemas.microsoft.com/office/2006/documentManagement/types"/>
    <ds:schemaRef ds:uri="d9905d2b-a45b-4f19-8572-4568a650575a"/>
    <ds:schemaRef ds:uri="http://schemas.microsoft.com/office/2006/metadata/properties"/>
    <ds:schemaRef ds:uri="http://www.w3.org/XML/1998/namespace"/>
    <ds:schemaRef ds:uri="http://schemas.microsoft.com/office/infopath/2007/PartnerControls"/>
    <ds:schemaRef ds:uri="http://purl.org/dc/dcmitype/"/>
    <ds:schemaRef ds:uri="http://schemas.openxmlformats.org/package/2006/metadata/core-properties"/>
    <ds:schemaRef ds:uri="670ae7cf-2779-4335-b55d-ddf3266fd9bb"/>
    <ds:schemaRef ds:uri="http://purl.org/dc/terms/"/>
    <ds:schemaRef ds:uri="http://purl.org/dc/elements/1.1/"/>
    <ds:schemaRef ds:uri="0699a2d1-f722-4bc9-b681-3096a3e6fb5d"/>
    <ds:schemaRef ds:uri="39a14e40-c4a8-44a4-a127-e20d0e40849e"/>
    <ds:schemaRef ds:uri="025a8e30-16c8-46cc-8130-1c05399c7bac"/>
    <ds:schemaRef ds:uri="f94cd8c1-9eae-40b3-ad76-514c920d55f5"/>
  </ds:schemaRefs>
</ds:datastoreItem>
</file>

<file path=customXml/itemProps2.xml><?xml version="1.0" encoding="utf-8"?>
<ds:datastoreItem xmlns:ds="http://schemas.openxmlformats.org/officeDocument/2006/customXml" ds:itemID="{FAE875F7-9A64-441B-8F85-6DF5F621758A}"/>
</file>

<file path=customXml/itemProps3.xml><?xml version="1.0" encoding="utf-8"?>
<ds:datastoreItem xmlns:ds="http://schemas.openxmlformats.org/officeDocument/2006/customXml" ds:itemID="{13323765-2846-400E-859E-1D547C9373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118</TotalTime>
  <Words>1850</Words>
  <Application>Microsoft Office PowerPoint</Application>
  <PresentationFormat>Widescreen</PresentationFormat>
  <Paragraphs>218</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Symbol</vt:lpstr>
      <vt:lpstr>Times New Roman</vt:lpstr>
      <vt:lpstr>Office Theme</vt:lpstr>
      <vt:lpstr>8</vt:lpstr>
      <vt:lpstr>Learning Objectives</vt:lpstr>
      <vt:lpstr>8.1 Preparation </vt:lpstr>
      <vt:lpstr>General Preparation Practices  </vt:lpstr>
      <vt:lpstr>Thawing TCS Food </vt:lpstr>
      <vt:lpstr>Prepping Specific Food #1 </vt:lpstr>
      <vt:lpstr>Prepping Specific Food #2 </vt:lpstr>
      <vt:lpstr>Prepping Specific Food #3</vt:lpstr>
      <vt:lpstr>Prepping Specific Food #4</vt:lpstr>
      <vt:lpstr>Prepping Practices with Special Requirements </vt:lpstr>
      <vt:lpstr>8.2 Cooking Food </vt:lpstr>
      <vt:lpstr>Cooking Food</vt:lpstr>
      <vt:lpstr>Consumer Safety </vt:lpstr>
      <vt:lpstr>Partial Cooking During Prepping </vt:lpstr>
      <vt:lpstr>8.3 Cooling and Reheating Food </vt:lpstr>
      <vt:lpstr>Cooling Food </vt:lpstr>
      <vt:lpstr>Reheating Food </vt:lpstr>
      <vt:lpstr>Discussion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dc:title>
  <dc:creator>Julia Norma McKenna</dc:creator>
  <cp:lastModifiedBy>Matthew Haas</cp:lastModifiedBy>
  <cp:revision>11</cp:revision>
  <dcterms:created xsi:type="dcterms:W3CDTF">2022-01-26T19:49:49Z</dcterms:created>
  <dcterms:modified xsi:type="dcterms:W3CDTF">2023-07-27T20:07:52Z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0x0101000912DEA1C17752478522051EA6E9901B</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y fmtid="{D5CDD505-2E9C-101B-9397-08002B2CF9AE}" pid="10" name="ArticulateGUID">
    <vt:lpwstr>C47C97DE-1AE9-48D7-A493-C9297327D637</vt:lpwstr>
  </property>
  <property fmtid="{D5CDD505-2E9C-101B-9397-08002B2CF9AE}" pid="11" name="ArticulatePath">
    <vt:lpwstr>https://nra-my.sharepoint.com/personal/tschlender_restaurant_org/Documents/ServSafe2022_Update_in_2023/Coursebook/PPTs/Coursebook_8E-Ch08_Powerpoint</vt:lpwstr>
  </property>
</Properties>
</file>