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91" r:id="rId5"/>
    <p:sldId id="292" r:id="rId6"/>
    <p:sldId id="278" r:id="rId7"/>
    <p:sldId id="273" r:id="rId8"/>
    <p:sldId id="260" r:id="rId9"/>
    <p:sldId id="259" r:id="rId10"/>
    <p:sldId id="262" r:id="rId11"/>
    <p:sldId id="258" r:id="rId12"/>
    <p:sldId id="264" r:id="rId13"/>
    <p:sldId id="263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194B40F-3A77-BE79-CDB9-EF127E4C0F66}" name="Alyssa Beer" initials="AB" userId="S::abeer@restaurant.org::70d1b027-2e30-4425-a264-75cdd89f79d9" providerId="AD"/>
  <p188:author id="{6CEA197D-5F55-DAB9-3C60-D0DBA58654F0}" name="marla" initials="ma" userId="S::marla_marlamckenna.com#ext#@nra.onmicrosoft.com::88e1024c-90b5-429c-b8cd-f0ca191ff401" providerId="AD"/>
  <p188:author id="{F51019E4-1678-D151-20AD-C9A3492C1DF1}" name="Julia Norma McKenna" initials="JNM" userId="S::mckenna9@uwm.edu::44715e86-cb5a-45b2-9cd7-b549a0dab85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EBE0B0-66F3-2A98-75E8-F669CB67052A}" v="1" dt="2022-02-23T15:51:05.023"/>
    <p1510:client id="{5C84B63A-02C1-A7E9-4C24-5D8CBB9525AB}" v="1" dt="2022-02-25T22:18:07.316"/>
    <p1510:client id="{8199F03C-056F-3586-F321-0FBD3F5140D9}" v="4" dt="2022-02-23T15:57:58.388"/>
    <p1510:client id="{D8EFB38C-B3E9-4E61-5EEB-1977D4298079}" v="1" dt="2022-02-25T22:19:08.9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 autoAdjust="0"/>
    <p:restoredTop sz="86364" autoAdjust="0"/>
  </p:normalViewPr>
  <p:slideViewPr>
    <p:cSldViewPr snapToGrid="0">
      <p:cViewPr varScale="1">
        <p:scale>
          <a:sx n="45" d="100"/>
          <a:sy n="45" d="100"/>
        </p:scale>
        <p:origin x="64" y="760"/>
      </p:cViewPr>
      <p:guideLst/>
    </p:cSldViewPr>
  </p:slideViewPr>
  <p:outlineViewPr>
    <p:cViewPr>
      <p:scale>
        <a:sx n="33" d="100"/>
        <a:sy n="33" d="100"/>
      </p:scale>
      <p:origin x="0" y="-860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Haas" userId="S::mhaas@restaurant.org::700aa1c5-fa11-4911-b2cc-ea30f7499a80" providerId="AD" clId="Web-{D8EFB38C-B3E9-4E61-5EEB-1977D4298079}"/>
    <pc:docChg chg="modSld">
      <pc:chgData name="Matthew Haas" userId="S::mhaas@restaurant.org::700aa1c5-fa11-4911-b2cc-ea30f7499a80" providerId="AD" clId="Web-{D8EFB38C-B3E9-4E61-5EEB-1977D4298079}" dt="2022-02-25T22:19:08.950" v="0" actId="20577"/>
      <pc:docMkLst>
        <pc:docMk/>
      </pc:docMkLst>
      <pc:sldChg chg="modSp">
        <pc:chgData name="Matthew Haas" userId="S::mhaas@restaurant.org::700aa1c5-fa11-4911-b2cc-ea30f7499a80" providerId="AD" clId="Web-{D8EFB38C-B3E9-4E61-5EEB-1977D4298079}" dt="2022-02-25T22:19:08.950" v="0" actId="20577"/>
        <pc:sldMkLst>
          <pc:docMk/>
          <pc:sldMk cId="2577222163" sldId="272"/>
        </pc:sldMkLst>
        <pc:spChg chg="mod">
          <ac:chgData name="Matthew Haas" userId="S::mhaas@restaurant.org::700aa1c5-fa11-4911-b2cc-ea30f7499a80" providerId="AD" clId="Web-{D8EFB38C-B3E9-4E61-5EEB-1977D4298079}" dt="2022-02-25T22:19:08.950" v="0" actId="20577"/>
          <ac:spMkLst>
            <pc:docMk/>
            <pc:sldMk cId="2577222163" sldId="272"/>
            <ac:spMk id="6" creationId="{00000000-0000-0000-0000-000000000000}"/>
          </ac:spMkLst>
        </pc:spChg>
      </pc:sldChg>
    </pc:docChg>
  </pc:docChgLst>
  <pc:docChgLst>
    <pc:chgData name="Matthew Haas" userId="S::mhaas@restaurant.org::700aa1c5-fa11-4911-b2cc-ea30f7499a80" providerId="AD" clId="Web-{5C84B63A-02C1-A7E9-4C24-5D8CBB9525AB}"/>
    <pc:docChg chg="modSld">
      <pc:chgData name="Matthew Haas" userId="S::mhaas@restaurant.org::700aa1c5-fa11-4911-b2cc-ea30f7499a80" providerId="AD" clId="Web-{5C84B63A-02C1-A7E9-4C24-5D8CBB9525AB}" dt="2022-02-25T22:18:07.316" v="0"/>
      <pc:docMkLst>
        <pc:docMk/>
      </pc:docMkLst>
      <pc:sldChg chg="modSp">
        <pc:chgData name="Matthew Haas" userId="S::mhaas@restaurant.org::700aa1c5-fa11-4911-b2cc-ea30f7499a80" providerId="AD" clId="Web-{5C84B63A-02C1-A7E9-4C24-5D8CBB9525AB}" dt="2022-02-25T22:18:07.316" v="0"/>
        <pc:sldMkLst>
          <pc:docMk/>
          <pc:sldMk cId="2800669652" sldId="291"/>
        </pc:sldMkLst>
        <pc:picChg chg="mod">
          <ac:chgData name="Matthew Haas" userId="S::mhaas@restaurant.org::700aa1c5-fa11-4911-b2cc-ea30f7499a80" providerId="AD" clId="Web-{5C84B63A-02C1-A7E9-4C24-5D8CBB9525AB}" dt="2022-02-25T22:18:07.316" v="0"/>
          <ac:picMkLst>
            <pc:docMk/>
            <pc:sldMk cId="2800669652" sldId="291"/>
            <ac:picMk id="3" creationId="{36B6D3CE-1A74-421C-BA49-25937215FB0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279C0-CB4F-400F-B97C-C319709EDC7B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29607-C4A6-4C2D-8D0F-A21533BAE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46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Instructor Notes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*This slide contains Core Food Safety content.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29607-C4A6-4C2D-8D0F-A21533BAE4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32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Knowledge Check </a:t>
            </a:r>
          </a:p>
          <a:p>
            <a:pPr marL="228600" indent="-228600">
              <a:buAutoNum type="arabicPeriod"/>
            </a:pPr>
            <a:r>
              <a:rPr lang="en-US" dirty="0"/>
              <a:t>Why must staff members be monitored after they are trained? </a:t>
            </a:r>
          </a:p>
          <a:p>
            <a:pPr marL="228600" indent="-228600">
              <a:buAutoNum type="arabicPeriod"/>
            </a:pPr>
            <a:r>
              <a:rPr lang="en-US" dirty="0"/>
              <a:t>What is the “forgetting curve” and what can trainers do to fight 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29607-C4A6-4C2D-8D0F-A21533BAE4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18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29607-C4A6-4C2D-8D0F-A21533BAE4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56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29607-C4A6-4C2D-8D0F-A21533BAE4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07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Knowledge Check</a:t>
            </a:r>
            <a:r>
              <a:rPr lang="en-US" dirty="0"/>
              <a:t> </a:t>
            </a:r>
          </a:p>
          <a:p>
            <a:pPr marL="228600" indent="-228600">
              <a:buAutoNum type="arabicPeriod"/>
            </a:pPr>
            <a:r>
              <a:rPr lang="en-US" dirty="0"/>
              <a:t>What can instructors do to ensure that videos promote learning? </a:t>
            </a:r>
          </a:p>
          <a:p>
            <a:pPr marL="228600" indent="-228600">
              <a:buAutoNum type="arabicPeriod"/>
            </a:pPr>
            <a:r>
              <a:rPr lang="en-US" dirty="0"/>
              <a:t>What is the difference between synchronous and asynchronous </a:t>
            </a:r>
            <a:r>
              <a:rPr lang="en-US" dirty="0" err="1"/>
              <a:t>elearning</a:t>
            </a:r>
            <a:r>
              <a:rPr lang="en-US" dirty="0"/>
              <a:t>?</a:t>
            </a:r>
          </a:p>
          <a:p>
            <a:r>
              <a:rPr lang="en-US" b="1" dirty="0"/>
              <a:t>Activity: </a:t>
            </a:r>
            <a:r>
              <a:rPr lang="en-US" dirty="0"/>
              <a:t>Train and Review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29607-C4A6-4C2D-8D0F-A21533BAE4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47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Answers</a:t>
            </a:r>
          </a:p>
          <a:p>
            <a:pPr marL="228600" indent="-228600">
              <a:buAutoNum type="arabicPeriod"/>
            </a:pPr>
            <a:r>
              <a:rPr lang="en-US" b="1" dirty="0"/>
              <a:t>How can an operation determine its food safety training needs? 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An operation can determine its food safety training needs by doing the following:  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Testing staff members’ food safety knowledge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Observing staff job performance  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Questioning or surveying staff members to identify areas of weakness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2. What are some methods that can be used to deliver food safety training?</a:t>
            </a:r>
          </a:p>
          <a:p>
            <a:pPr marL="0" indent="0">
              <a:buNone/>
            </a:pPr>
            <a:r>
              <a:rPr lang="en-US" b="0" dirty="0"/>
              <a:t>Methods of delivering food safety training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On-the-job training  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Classroom training  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Information search  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Guided discussion  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Games  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Role-play 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Demonstrations  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Jigsaw design  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Training videos and DVDs  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Technology-based training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29607-C4A6-4C2D-8D0F-A21533BAE4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14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99248" y="914400"/>
            <a:ext cx="4334256" cy="1371600"/>
          </a:xfrm>
        </p:spPr>
        <p:txBody>
          <a:bodyPr lIns="182880" rIns="182880" anchor="t" anchorCtr="0">
            <a:noAutofit/>
          </a:bodyPr>
          <a:lstStyle>
            <a:lvl1pPr>
              <a:defRPr sz="9600" baseline="0">
                <a:solidFill>
                  <a:schemeClr val="bg2"/>
                </a:solidFill>
              </a:defRPr>
            </a:lvl1pPr>
          </a:lstStyle>
          <a:p>
            <a:r>
              <a:rPr lang="en-US" dirty="0" err="1"/>
              <a:t>Ch</a:t>
            </a:r>
            <a:r>
              <a:rPr lang="en-US" dirty="0"/>
              <a:t>#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543800" y="5029200"/>
            <a:ext cx="4648199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7543800" y="5943600"/>
            <a:ext cx="4645152" cy="91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5438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546848" y="4937760"/>
            <a:ext cx="4645152" cy="91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7699246" y="6336792"/>
            <a:ext cx="4334257" cy="369332"/>
          </a:xfrm>
          <a:prstGeom prst="rect">
            <a:avLst/>
          </a:prstGeom>
        </p:spPr>
        <p:txBody>
          <a:bodyPr wrap="square" lIns="182880" rIns="182880">
            <a:spAutoFit/>
          </a:bodyPr>
          <a:lstStyle/>
          <a:p>
            <a:r>
              <a:rPr lang="en-US" sz="600" dirty="0"/>
              <a:t>©2022 National Restaurant Association Educational Foundation (NRAEF). All rights reserved. </a:t>
            </a:r>
            <a:r>
              <a:rPr lang="en-US" sz="600" dirty="0" err="1"/>
              <a:t>ServSafe</a:t>
            </a:r>
            <a:r>
              <a:rPr lang="en-US" sz="600" dirty="0"/>
              <a:t>® is a trademark of the NRAEF. National Restaurant Association® and the arc design are trademarks of the National Restaurant Association. Reproducible for instructional use only. Not for individual sale.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7699246" y="5120640"/>
            <a:ext cx="4334257" cy="769441"/>
          </a:xfrm>
          <a:prstGeom prst="rect">
            <a:avLst/>
          </a:prstGeom>
        </p:spPr>
        <p:txBody>
          <a:bodyPr wrap="square" lIns="91440" rIns="91440">
            <a:spAutoFit/>
          </a:bodyPr>
          <a:lstStyle/>
          <a:p>
            <a:r>
              <a:rPr lang="en-US" sz="2600" b="1" spc="-50" baseline="0" dirty="0">
                <a:solidFill>
                  <a:schemeClr val="bg1"/>
                </a:solidFill>
                <a:latin typeface="+mj-lt"/>
              </a:rPr>
              <a:t>SERVSAFE</a:t>
            </a:r>
            <a:r>
              <a:rPr lang="en-US" sz="2600" b="1" spc="-50" baseline="0" dirty="0">
                <a:solidFill>
                  <a:schemeClr val="bg2"/>
                </a:solidFill>
                <a:latin typeface="+mj-lt"/>
              </a:rPr>
              <a:t> COURSEBOOK</a:t>
            </a:r>
          </a:p>
          <a:p>
            <a:pPr algn="r"/>
            <a:r>
              <a:rPr lang="en-US" sz="1800" b="1" dirty="0">
                <a:solidFill>
                  <a:schemeClr val="bg1"/>
                </a:solidFill>
                <a:latin typeface="+mj-lt"/>
              </a:rPr>
              <a:t>8th Edition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7699375" y="2711450"/>
            <a:ext cx="4333875" cy="1908175"/>
          </a:xfrm>
        </p:spPr>
        <p:txBody>
          <a:bodyPr lIns="182880" rIns="182880">
            <a:normAutofit/>
          </a:bodyPr>
          <a:lstStyle>
            <a:lvl1pPr>
              <a:defRPr sz="3200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960" y="155448"/>
            <a:ext cx="1448290" cy="64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19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6400800" y="1554481"/>
            <a:ext cx="3246120" cy="201168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524" y="914401"/>
            <a:ext cx="12188952" cy="91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400800" y="3894137"/>
            <a:ext cx="3246120" cy="201168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2542032" y="1554480"/>
            <a:ext cx="3246120" cy="201168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542032" y="3894136"/>
            <a:ext cx="3246120" cy="201168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F568A59-ACA4-4C70-9252-AAB755DA2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7297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hoto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8321040" y="1554481"/>
            <a:ext cx="3246120" cy="201168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524" y="914401"/>
            <a:ext cx="12188952" cy="91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8321040" y="3894137"/>
            <a:ext cx="3246120" cy="201168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12648" y="1554480"/>
            <a:ext cx="3246120" cy="201168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12648" y="3894136"/>
            <a:ext cx="3246120" cy="201168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480560" y="1554480"/>
            <a:ext cx="3246120" cy="201168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4480560" y="3894136"/>
            <a:ext cx="3246120" cy="201168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F568A59-ACA4-4C70-9252-AAB755DA2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6124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nowledge Ch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09600" y="914401"/>
            <a:ext cx="1097280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Knowledge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61963" indent="-461963">
              <a:buClr>
                <a:schemeClr val="accent1"/>
              </a:buClr>
              <a:buFont typeface="+mj-lt"/>
              <a:buAutoNum type="arabicPeriod"/>
              <a:defRPr>
                <a:solidFill>
                  <a:schemeClr val="accent1"/>
                </a:solidFill>
              </a:defRPr>
            </a:lvl1pPr>
            <a:lvl2pPr marL="457200" indent="0">
              <a:buClr>
                <a:schemeClr val="accent1"/>
              </a:buClr>
              <a:buFontTx/>
              <a:buNone/>
              <a:defRPr>
                <a:solidFill>
                  <a:schemeClr val="accent1"/>
                </a:solidFill>
              </a:defRPr>
            </a:lvl2pPr>
            <a:lvl3pPr marL="12573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657350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4pPr>
            <a:lvl5pPr marL="2114550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F568A59-ACA4-4C70-9252-AAB755DA2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5456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Clr>
                <a:schemeClr val="accent1"/>
              </a:buClr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Clr>
                <a:schemeClr val="accent1"/>
              </a:buClr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accent1"/>
              </a:buClr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accent1"/>
              </a:buClr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0" y="182880"/>
            <a:ext cx="8732520" cy="5492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162" y="182880"/>
            <a:ext cx="2095238" cy="673016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F568A59-ACA4-4C70-9252-AAB755DA2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3850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Tex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4480"/>
            <a:ext cx="5184648" cy="4351338"/>
          </a:xfr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Clr>
                <a:schemeClr val="accent1"/>
              </a:buClr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Clr>
                <a:schemeClr val="accent1"/>
              </a:buClr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accent1"/>
              </a:buClr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accent1"/>
              </a:buClr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0" y="182880"/>
            <a:ext cx="8732520" cy="5492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162" y="182880"/>
            <a:ext cx="2095238" cy="673016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F568A59-ACA4-4C70-9252-AAB755DA2F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400800" y="1554481"/>
            <a:ext cx="5184648" cy="4351338"/>
          </a:xfrm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309841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 Questions">
    <p:bg>
      <p:bgPr>
        <a:solidFill>
          <a:schemeClr val="accent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24" y="914401"/>
            <a:ext cx="12188952" cy="91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buClr>
                <a:schemeClr val="tx1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F568A59-ACA4-4C70-9252-AAB755DA2F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55448" y="182880"/>
            <a:ext cx="7315200" cy="584775"/>
          </a:xfrm>
          <a:prstGeom prst="rect">
            <a:avLst/>
          </a:prstGeom>
          <a:noFill/>
        </p:spPr>
        <p:txBody>
          <a:bodyPr wrap="square" lIns="457200" rIns="548640" rtlCol="0">
            <a:spAutoFit/>
          </a:bodyPr>
          <a:lstStyle/>
          <a:p>
            <a:r>
              <a:rPr lang="en-US" sz="3200" b="1" spc="-50" baseline="0" dirty="0">
                <a:solidFill>
                  <a:schemeClr val="bg1"/>
                </a:solidFill>
                <a:latin typeface="+mj-lt"/>
              </a:rPr>
              <a:t>Discussion Questions</a:t>
            </a:r>
          </a:p>
        </p:txBody>
      </p:sp>
    </p:spTree>
    <p:extLst>
      <p:ext uri="{BB962C8B-B14F-4D97-AF65-F5344CB8AC3E}">
        <p14:creationId xmlns:p14="http://schemas.microsoft.com/office/powerpoint/2010/main" val="1397407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24" y="914401"/>
            <a:ext cx="12188952" cy="91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F568A59-ACA4-4C70-9252-AAB755DA2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6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ext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24" y="914401"/>
            <a:ext cx="12188952" cy="91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4480"/>
            <a:ext cx="518464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400800" y="1554480"/>
            <a:ext cx="518464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F568A59-ACA4-4C70-9252-AAB755DA2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8102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ex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24" y="914401"/>
            <a:ext cx="12188952" cy="91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651760"/>
            <a:ext cx="5184648" cy="3254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400800" y="2651760"/>
            <a:ext cx="5184648" cy="3254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F568A59-ACA4-4C70-9252-AAB755DA2F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12648" y="1216152"/>
            <a:ext cx="2286000" cy="109728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3502152" y="1216152"/>
            <a:ext cx="8083296" cy="1097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54182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hoto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6400800" y="1554480"/>
            <a:ext cx="5181600" cy="4351337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524" y="914401"/>
            <a:ext cx="12188952" cy="91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648" y="1554480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F568A59-ACA4-4C70-9252-AAB755DA2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3469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ho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8321040" y="1554480"/>
            <a:ext cx="3246120" cy="4351337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524" y="914401"/>
            <a:ext cx="12188952" cy="91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648" y="1554480"/>
            <a:ext cx="711403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F568A59-ACA4-4C70-9252-AAB755DA2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3324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8321040" y="1554481"/>
            <a:ext cx="3246120" cy="201168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524" y="914401"/>
            <a:ext cx="12188952" cy="91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648" y="1554480"/>
            <a:ext cx="711403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8321040" y="3894137"/>
            <a:ext cx="3246120" cy="201168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F568A59-ACA4-4C70-9252-AAB755DA2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341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2648" y="1554479"/>
            <a:ext cx="5181600" cy="4351337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6400800" y="1554480"/>
            <a:ext cx="5181600" cy="4351337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524" y="914401"/>
            <a:ext cx="12188952" cy="91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F568A59-ACA4-4C70-9252-AAB755DA2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0629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8321040" y="1554480"/>
            <a:ext cx="3246120" cy="4351337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524" y="914401"/>
            <a:ext cx="12188952" cy="91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2648" y="1554479"/>
            <a:ext cx="3246120" cy="4351337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480560" y="1554479"/>
            <a:ext cx="3246120" cy="4351337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F568A59-ACA4-4C70-9252-AAB755DA2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9539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82880"/>
            <a:ext cx="11887200" cy="549276"/>
          </a:xfrm>
          <a:prstGeom prst="rect">
            <a:avLst/>
          </a:prstGeom>
        </p:spPr>
        <p:txBody>
          <a:bodyPr vert="horz" lIns="457200" tIns="45720" rIns="45720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54480"/>
            <a:ext cx="10972800" cy="4351338"/>
          </a:xfrm>
          <a:prstGeom prst="rect">
            <a:avLst/>
          </a:prstGeom>
        </p:spPr>
        <p:txBody>
          <a:bodyPr vert="horz" lIns="457200" tIns="45720" rIns="45720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F568A59-ACA4-4C70-9252-AAB755DA2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39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0" r:id="rId2"/>
    <p:sldLayoutId id="2147483662" r:id="rId3"/>
    <p:sldLayoutId id="2147483673" r:id="rId4"/>
    <p:sldLayoutId id="2147483652" r:id="rId5"/>
    <p:sldLayoutId id="2147483660" r:id="rId6"/>
    <p:sldLayoutId id="2147483663" r:id="rId7"/>
    <p:sldLayoutId id="2147483666" r:id="rId8"/>
    <p:sldLayoutId id="2147483667" r:id="rId9"/>
    <p:sldLayoutId id="2147483665" r:id="rId10"/>
    <p:sldLayoutId id="2147483664" r:id="rId11"/>
    <p:sldLayoutId id="2147483668" r:id="rId12"/>
    <p:sldLayoutId id="2147483669" r:id="rId13"/>
    <p:sldLayoutId id="2147483671" r:id="rId14"/>
    <p:sldLayoutId id="2147483672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5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3600"/>
        </a:spcBef>
        <a:buClr>
          <a:schemeClr val="bg2"/>
        </a:buClr>
        <a:buSzPct val="100000"/>
        <a:buFont typeface="Arial" panose="020B0604020202020204" pitchFamily="34" charset="0"/>
        <a:buNone/>
        <a:defRPr sz="2800" b="1" kern="1200" spc="-50" baseline="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36B6D3CE-1A74-421C-BA49-25937215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61" r="661"/>
          <a:stretch>
            <a:fillRect/>
          </a:stretch>
        </p:blipFill>
        <p:spPr>
          <a:xfrm>
            <a:off x="0" y="0"/>
            <a:ext cx="7543800" cy="685800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Staff Food Safety Training </a:t>
            </a:r>
          </a:p>
        </p:txBody>
      </p:sp>
    </p:spTree>
    <p:extLst>
      <p:ext uri="{BB962C8B-B14F-4D97-AF65-F5344CB8AC3E}">
        <p14:creationId xmlns:p14="http://schemas.microsoft.com/office/powerpoint/2010/main" val="2800669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19B1C-036C-4F9F-A046-A873D1F08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Technology-based Training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64971-1ACC-432D-9390-A671D789B4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554480"/>
            <a:ext cx="7346986" cy="435133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Most appropriate in these situations: 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Staff work in different locations, and it is too costly to bring them to the same place.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Staff need retraining.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Staff have different levels of knowledge or need to learn at their own pace.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Training data is needed.</a:t>
            </a:r>
          </a:p>
          <a:p>
            <a:endParaRPr lang="en-US" dirty="0"/>
          </a:p>
        </p:txBody>
      </p:sp>
      <p:pic>
        <p:nvPicPr>
          <p:cNvPr id="9" name="Picture Placeholder 8" descr="An foodhandler seated at the front of house taking a virutal ServSafe Food Handler course on a tablet">
            <a:extLst>
              <a:ext uri="{FF2B5EF4-FFF2-40B4-BE49-F238E27FC236}">
                <a16:creationId xmlns:a16="http://schemas.microsoft.com/office/drawing/2014/main" id="{76BB0F57-4F16-49F9-886F-F44AB4F41C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3" r="25143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568A59-ACA4-4C70-9252-AAB755DA2F6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1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vert="horz" lIns="457200" tIns="45720" rIns="457200" bIns="45720" rtlCol="0" anchor="t">
            <a:normAutofit/>
          </a:bodyPr>
          <a:lstStyle/>
          <a:p>
            <a:r>
              <a:rPr lang="en-US" b="0" dirty="0"/>
              <a:t>How can an operation determine its food safety training needs? </a:t>
            </a:r>
            <a:endParaRPr lang="en-US" b="0" dirty="0">
              <a:cs typeface="Arial"/>
            </a:endParaRPr>
          </a:p>
          <a:p>
            <a:r>
              <a:rPr lang="en-US" b="0" dirty="0"/>
              <a:t>What are some methods that can be used to deliver food safety training?</a:t>
            </a:r>
            <a:endParaRPr lang="en-US" b="0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568A59-ACA4-4C70-9252-AAB755DA2F6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22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73AC5-9454-414B-AA5C-28FAF943D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13675-017C-43D6-A493-06F8B0A0B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After completing this chapter, you should be able to: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Discuss the importance of initial and ongoing food safety training 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List critical food safety knowledge needed by food handlers 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Explain the requirement to maintain food safety training records 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Discuss the importance of monitoring staff members after training them in food safety 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Identify the need to retrain staff in food safety 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Summarize different ways to train staff when teaching food safety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ADB94-1897-419B-9CAB-AF22BC854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568A59-ACA4-4C70-9252-AAB755DA2F6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90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73AC5-9454-414B-AA5C-28FAF943D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15.1 Training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13675-017C-43D6-A493-06F8B0A0B8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7" y="1554480"/>
            <a:ext cx="7425364" cy="4351338"/>
          </a:xfrm>
        </p:spPr>
        <p:txBody>
          <a:bodyPr/>
          <a:lstStyle/>
          <a:p>
            <a:pPr>
              <a:spcBef>
                <a:spcPts val="3200"/>
              </a:spcBef>
            </a:pPr>
            <a:r>
              <a:rPr lang="en-US" dirty="0"/>
              <a:t>Training staff when they are first hired and then on an ongoing basis. </a:t>
            </a:r>
          </a:p>
          <a:p>
            <a:pPr>
              <a:spcBef>
                <a:spcPts val="3200"/>
              </a:spcBef>
            </a:pPr>
            <a:r>
              <a:rPr lang="en-US" b="0" dirty="0"/>
              <a:t>Identify staff food safety </a:t>
            </a:r>
            <a:r>
              <a:rPr lang="en-US" b="0" dirty="0">
                <a:solidFill>
                  <a:schemeClr val="bg2"/>
                </a:solidFill>
              </a:rPr>
              <a:t>training needs</a:t>
            </a:r>
            <a:r>
              <a:rPr lang="en-US" b="0" dirty="0"/>
              <a:t> by:</a:t>
            </a:r>
          </a:p>
          <a:p>
            <a:pPr marL="457200" indent="-457200">
              <a:spcBef>
                <a:spcPts val="32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Observing on the job performance</a:t>
            </a:r>
          </a:p>
          <a:p>
            <a:pPr marL="457200" indent="-457200">
              <a:spcBef>
                <a:spcPts val="32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Testing food safety knowledge </a:t>
            </a:r>
          </a:p>
          <a:p>
            <a:endParaRPr lang="en-US" dirty="0"/>
          </a:p>
        </p:txBody>
      </p:sp>
      <p:pic>
        <p:nvPicPr>
          <p:cNvPr id="7" name="Picture Placeholder 6" descr="A food handler inspecting produce during receiving&#10;">
            <a:extLst>
              <a:ext uri="{FF2B5EF4-FFF2-40B4-BE49-F238E27FC236}">
                <a16:creationId xmlns:a16="http://schemas.microsoft.com/office/drawing/2014/main" id="{9AE449FD-A77F-4354-AC65-6B96F6360AC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" r="286"/>
          <a:stretch>
            <a:fillRect/>
          </a:stretch>
        </p:blipFill>
        <p:spPr/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ADB94-1897-419B-9CAB-AF22BC854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568A59-ACA4-4C70-9252-AAB755DA2F6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18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5A118-ADC7-47DD-9513-C4166C123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Food Safety Knowledge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2C2F1-1AD3-4ED6-A325-80782B6D26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All staff should receive training on:</a:t>
            </a:r>
          </a:p>
          <a:p>
            <a:pPr marL="457200" indent="-4572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Good personal hygiene</a:t>
            </a:r>
          </a:p>
          <a:p>
            <a:pPr marL="457200" indent="-4572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Controlling time and temperature</a:t>
            </a:r>
          </a:p>
          <a:p>
            <a:pPr marL="457200" indent="-4572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Preventing cross-contamination</a:t>
            </a:r>
          </a:p>
          <a:p>
            <a:pPr marL="457200" indent="-4572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Cleaning and sanitizing</a:t>
            </a:r>
            <a:endParaRPr lang="en-US" sz="2600" dirty="0"/>
          </a:p>
          <a:p>
            <a:endParaRPr lang="en-US" dirty="0"/>
          </a:p>
        </p:txBody>
      </p:sp>
      <p:pic>
        <p:nvPicPr>
          <p:cNvPr id="9" name="Picture Placeholder 8" descr="A food handler scrubbing their hands with soap at a handwashing sink&#10;">
            <a:extLst>
              <a:ext uri="{FF2B5EF4-FFF2-40B4-BE49-F238E27FC236}">
                <a16:creationId xmlns:a16="http://schemas.microsoft.com/office/drawing/2014/main" id="{0B5CCBB0-29F4-419A-B759-A5831886D72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0" b="3510"/>
          <a:stretch>
            <a:fillRect/>
          </a:stretch>
        </p:blipFill>
        <p:spPr/>
      </p:pic>
      <p:pic>
        <p:nvPicPr>
          <p:cNvPr id="11" name="Picture Placeholder 10" descr="A food handler sanitizing a prep table with a cloth towel from a bucket of sanitizer solution&#10;">
            <a:extLst>
              <a:ext uri="{FF2B5EF4-FFF2-40B4-BE49-F238E27FC236}">
                <a16:creationId xmlns:a16="http://schemas.microsoft.com/office/drawing/2014/main" id="{9906AD5E-D1B0-491A-B301-B206BFF7884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7" r="4627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568A59-ACA4-4C70-9252-AAB755DA2F6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17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85E2E65-000C-4436-8695-3285950BB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Staff Continued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671C4C1-F9FA-4476-A958-8D0D5727BA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554480"/>
            <a:ext cx="5396266" cy="435133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Retraining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Regularly retrain staff in food safety to prevent the “forgetting curve.” </a:t>
            </a:r>
          </a:p>
          <a:p>
            <a:pPr>
              <a:spcBef>
                <a:spcPts val="1800"/>
              </a:spcBef>
            </a:pPr>
            <a:r>
              <a:rPr lang="en-US" dirty="0"/>
              <a:t>Record keeping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Document when a staff member completes any food safety training and keep records at the operation.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Placeholder 3" descr="A manager showing the steps for cleaning a food slicer to a small group of employees">
            <a:extLst>
              <a:ext uri="{FF2B5EF4-FFF2-40B4-BE49-F238E27FC236}">
                <a16:creationId xmlns:a16="http://schemas.microsoft.com/office/drawing/2014/main" id="{B2056C9D-F838-4939-9EE0-815AAE8B4C7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6" r="10306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568A59-ACA4-4C70-9252-AAB755DA2F6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229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15.2 Ways of Training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dirty="0"/>
              <a:t>On the Job Training</a:t>
            </a: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Learners perform tasks while trainers give feedback.</a:t>
            </a: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Good for training individuals or small groups.</a:t>
            </a: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Success depends on the trainer.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Classroom Training</a:t>
            </a: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 Include activities.</a:t>
            </a: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Encourage questions.</a:t>
            </a: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Promote learning by doing and allow learners to make mistakes.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568A59-ACA4-4C70-9252-AAB755DA2F6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03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3318663-C3BF-49A5-BCCF-865E62B25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Classroom Activities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E7854F0-B17E-4ECF-85A5-D3972D244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554480"/>
            <a:ext cx="6273927" cy="435133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3000" dirty="0"/>
              <a:t>Information Search 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Give learners tools that allow them to discover food safety information for themselves.</a:t>
            </a:r>
          </a:p>
          <a:p>
            <a:pPr>
              <a:spcBef>
                <a:spcPts val="1800"/>
              </a:spcBef>
            </a:pPr>
            <a:r>
              <a:rPr lang="en-US" sz="3000" dirty="0"/>
              <a:t>Guided Discussion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Ask staff questions that draw on their knowledge and experiences.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Follow up with another question each time a learner answers.</a:t>
            </a:r>
          </a:p>
        </p:txBody>
      </p:sp>
      <p:pic>
        <p:nvPicPr>
          <p:cNvPr id="14" name="Picture Placeholder 13" descr="A food safety poster providing tips to food handlers on proper personal hygiene">
            <a:extLst>
              <a:ext uri="{FF2B5EF4-FFF2-40B4-BE49-F238E27FC236}">
                <a16:creationId xmlns:a16="http://schemas.microsoft.com/office/drawing/2014/main" id="{5DADD6CD-5247-4933-9313-C5F7E75CED0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18" b="-3918"/>
          <a:stretch/>
        </p:blipFill>
        <p:spPr>
          <a:xfrm>
            <a:off x="7228362" y="734971"/>
            <a:ext cx="4798873" cy="6436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568A59-ACA4-4C70-9252-AAB755DA2F6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784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2B5C2DC-6328-4692-9AB2-1721B0965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Classroom Activities Continued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E98673-3C4B-4E0E-9568-B3555582A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54480"/>
            <a:ext cx="5486400" cy="435133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Games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Can make boring or difficult information exciting </a:t>
            </a:r>
          </a:p>
          <a:p>
            <a:pPr>
              <a:spcBef>
                <a:spcPts val="1800"/>
              </a:spcBef>
            </a:pPr>
            <a:r>
              <a:rPr lang="en-US" dirty="0"/>
              <a:t>Role play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Can be effective for learning how to handle situations like guests with food allergies or a health inspection </a:t>
            </a:r>
          </a:p>
          <a:p>
            <a:endParaRPr lang="en-US" b="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9659EA8-2078-4F42-A23C-D64AF600510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3000" dirty="0"/>
              <a:t>Demonstrations</a:t>
            </a:r>
          </a:p>
          <a:p>
            <a:pPr marL="457200" indent="-457200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Tell</a:t>
            </a:r>
          </a:p>
          <a:p>
            <a:pPr marL="457200" indent="-457200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Show</a:t>
            </a:r>
          </a:p>
          <a:p>
            <a:pPr marL="457200" indent="-457200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Do </a:t>
            </a:r>
          </a:p>
          <a:p>
            <a:pPr>
              <a:spcBef>
                <a:spcPts val="1800"/>
              </a:spcBef>
            </a:pPr>
            <a:r>
              <a:rPr lang="en-US" dirty="0"/>
              <a:t>Jigsaw Design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Small group activity that allows learners to learn and teach their peers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568A59-ACA4-4C70-9252-AAB755DA2F6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96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A9A1D1A-01F2-4D07-ACDE-2DF70670C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Videos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4B6F4E9-FF07-4026-9354-12F7A2452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54480"/>
            <a:ext cx="10975848" cy="4351338"/>
          </a:xfrm>
        </p:spPr>
        <p:txBody>
          <a:bodyPr>
            <a:normAutofit/>
          </a:bodyPr>
          <a:lstStyle/>
          <a:p>
            <a:r>
              <a:rPr lang="en-US" dirty="0"/>
              <a:t>Videos can be effective if they follow these guidelines: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0" dirty="0"/>
              <a:t>Focus on key areas.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0" dirty="0"/>
              <a:t>Play in short segments.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0" dirty="0"/>
              <a:t>Target learning goals.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E6642B-B9C1-4882-8105-4446E752811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991493" y="1554480"/>
            <a:ext cx="5184648" cy="4351338"/>
          </a:xfrm>
        </p:spPr>
        <p:txBody>
          <a:bodyPr/>
          <a:lstStyle/>
          <a:p>
            <a:endParaRPr lang="en-US" sz="26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0" dirty="0"/>
              <a:t>Provide guiding questions.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0" dirty="0"/>
              <a:t>Pause at specific points.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0" dirty="0"/>
              <a:t>Reinforce video content.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568A59-ACA4-4C70-9252-AAB755DA2F6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80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ursebook_8E">
      <a:dk1>
        <a:sysClr val="windowText" lastClr="000000"/>
      </a:dk1>
      <a:lt1>
        <a:sysClr val="window" lastClr="FFFFFF"/>
      </a:lt1>
      <a:dk2>
        <a:srgbClr val="172745"/>
      </a:dk2>
      <a:lt2>
        <a:srgbClr val="DF9C35"/>
      </a:lt2>
      <a:accent1>
        <a:srgbClr val="562714"/>
      </a:accent1>
      <a:accent2>
        <a:srgbClr val="B8CBD5"/>
      </a:accent2>
      <a:accent3>
        <a:srgbClr val="EEF1F3"/>
      </a:accent3>
      <a:accent4>
        <a:srgbClr val="C9242D"/>
      </a:accent4>
      <a:accent5>
        <a:srgbClr val="2C9145"/>
      </a:accent5>
      <a:accent6>
        <a:srgbClr val="FFFF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ursebook_8E-TEMPLATE.pptx" id="{C341BBF4-26A3-43F4-9D1A-9D0C02031CCD}" vid="{C6AE7C19-1B0A-452E-8607-0015272D48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25a8e30-16c8-46cc-8130-1c05399c7bac" xsi:nil="true"/>
    <lcf76f155ced4ddcb4097134ff3c332f xmlns="f94cd8c1-9eae-40b3-ad76-514c920d55f5">
      <Terms xmlns="http://schemas.microsoft.com/office/infopath/2007/PartnerControls"/>
    </lcf76f155ced4ddcb4097134ff3c332f>
    <MediaLengthInSeconds xmlns="f94cd8c1-9eae-40b3-ad76-514c920d55f5" xsi:nil="true"/>
    <SharedWithUsers xmlns="025a8e30-16c8-46cc-8130-1c05399c7bac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12DEA1C17752478522051EA6E9901B" ma:contentTypeVersion="14" ma:contentTypeDescription="Create a new document." ma:contentTypeScope="" ma:versionID="cb02669280dc105c5501a4d9b55ea68b">
  <xsd:schema xmlns:xsd="http://www.w3.org/2001/XMLSchema" xmlns:xs="http://www.w3.org/2001/XMLSchema" xmlns:p="http://schemas.microsoft.com/office/2006/metadata/properties" xmlns:ns2="f94cd8c1-9eae-40b3-ad76-514c920d55f5" xmlns:ns3="025a8e30-16c8-46cc-8130-1c05399c7bac" targetNamespace="http://schemas.microsoft.com/office/2006/metadata/properties" ma:root="true" ma:fieldsID="039737640880ee8d8b5bcbc7f41505ce" ns2:_="" ns3:_="">
    <xsd:import namespace="f94cd8c1-9eae-40b3-ad76-514c920d55f5"/>
    <xsd:import namespace="025a8e30-16c8-46cc-8130-1c05399c7b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4cd8c1-9eae-40b3-ad76-514c920d55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67d2126-ad8a-4aba-bcf2-6f3dd268e3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5a8e30-16c8-46cc-8130-1c05399c7ba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ba04da6e-2883-446e-9370-7a13f833bee3}" ma:internalName="TaxCatchAll" ma:showField="CatchAllData" ma:web="025a8e30-16c8-46cc-8130-1c05399c7b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2FBE8D-2E26-45B4-8DEE-3EF3C8B9A67E}">
  <ds:schemaRefs>
    <ds:schemaRef ds:uri="d9905d2b-a45b-4f19-8572-4568a650575a"/>
    <ds:schemaRef ds:uri="http://www.w3.org/XML/1998/namespace"/>
    <ds:schemaRef ds:uri="670ae7cf-2779-4335-b55d-ddf3266fd9bb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3323765-2846-400E-859E-1D547C9373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64F0D5-7DD1-4DFF-B0D6-2BC4C29CD15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601</Words>
  <Application>Microsoft Office PowerPoint</Application>
  <PresentationFormat>Widescreen</PresentationFormat>
  <Paragraphs>112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15</vt:lpstr>
      <vt:lpstr>Learning Objectives </vt:lpstr>
      <vt:lpstr>15.1 Training Staff</vt:lpstr>
      <vt:lpstr>Critical Food Safety Knowledge </vt:lpstr>
      <vt:lpstr>Training Staff Continued </vt:lpstr>
      <vt:lpstr>15.2 Ways of Training </vt:lpstr>
      <vt:lpstr>Classroom Activities </vt:lpstr>
      <vt:lpstr>Classroom Activities Continued </vt:lpstr>
      <vt:lpstr>Training Videos </vt:lpstr>
      <vt:lpstr>Technology-based Training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</dc:title>
  <dc:creator>Julia Norma McKenna</dc:creator>
  <cp:lastModifiedBy>Alyssa Beer</cp:lastModifiedBy>
  <cp:revision>20</cp:revision>
  <dcterms:created xsi:type="dcterms:W3CDTF">2022-02-16T16:01:28Z</dcterms:created>
  <dcterms:modified xsi:type="dcterms:W3CDTF">2022-02-25T22:19:14Z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0x0101000912DEA1C17752478522051EA6E9901B</vt:lpwstr>
  </property>
  <property fmtid="{D5CDD505-2E9C-101B-9397-08002B2CF9AE}" pid="3" name="xd_ProgID">
    <vt:lpwstr/>
  </property>
  <property fmtid="{D5CDD505-2E9C-101B-9397-08002B2CF9AE}" pid="4" name="MediaServiceImageTags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xd_Signature">
    <vt:bool>false</vt:bool>
  </property>
</Properties>
</file>