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9" r:id="rId5"/>
    <p:sldId id="275" r:id="rId6"/>
    <p:sldId id="260" r:id="rId7"/>
    <p:sldId id="274" r:id="rId8"/>
    <p:sldId id="259" r:id="rId9"/>
    <p:sldId id="280" r:id="rId10"/>
    <p:sldId id="282" r:id="rId11"/>
    <p:sldId id="278" r:id="rId12"/>
    <p:sldId id="283" r:id="rId13"/>
    <p:sldId id="270" r:id="rId14"/>
    <p:sldId id="285"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947B82-9702-5E79-A1ED-AD29A303A458}" v="1" dt="2022-02-25T22:08:41.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9" autoAdjust="0"/>
    <p:restoredTop sz="87211" autoAdjust="0"/>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Haas" userId="S::mhaas@restaurant.org::700aa1c5-fa11-4911-b2cc-ea30f7499a80" providerId="AD" clId="Web-{E4947B82-9702-5E79-A1ED-AD29A303A458}"/>
    <pc:docChg chg="modSld">
      <pc:chgData name="Matthew Haas" userId="S::mhaas@restaurant.org::700aa1c5-fa11-4911-b2cc-ea30f7499a80" providerId="AD" clId="Web-{E4947B82-9702-5E79-A1ED-AD29A303A458}" dt="2022-02-25T22:08:41.916" v="0"/>
      <pc:docMkLst>
        <pc:docMk/>
      </pc:docMkLst>
      <pc:sldChg chg="modSp">
        <pc:chgData name="Matthew Haas" userId="S::mhaas@restaurant.org::700aa1c5-fa11-4911-b2cc-ea30f7499a80" providerId="AD" clId="Web-{E4947B82-9702-5E79-A1ED-AD29A303A458}" dt="2022-02-25T22:08:41.916" v="0"/>
        <pc:sldMkLst>
          <pc:docMk/>
          <pc:sldMk cId="3919065111" sldId="269"/>
        </pc:sldMkLst>
        <pc:picChg chg="mod">
          <ac:chgData name="Matthew Haas" userId="S::mhaas@restaurant.org::700aa1c5-fa11-4911-b2cc-ea30f7499a80" providerId="AD" clId="Web-{E4947B82-9702-5E79-A1ED-AD29A303A458}" dt="2022-02-25T22:08:41.916" v="0"/>
          <ac:picMkLst>
            <pc:docMk/>
            <pc:sldMk cId="3919065111" sldId="269"/>
            <ac:picMk id="3" creationId="{54B53BBD-73B7-4423-AB8B-A64B505818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279C0-CB4F-400F-B97C-C319709EDC7B}" type="datetimeFigureOut">
              <a:rPr lang="en-US" smtClean="0"/>
              <a:t>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29607-C4A6-4C2D-8D0F-A21533BAE4D7}" type="slidenum">
              <a:rPr lang="en-US" smtClean="0"/>
              <a:t>‹#›</a:t>
            </a:fld>
            <a:endParaRPr lang="en-US"/>
          </a:p>
        </p:txBody>
      </p:sp>
    </p:spTree>
    <p:extLst>
      <p:ext uri="{BB962C8B-B14F-4D97-AF65-F5344CB8AC3E}">
        <p14:creationId xmlns:p14="http://schemas.microsoft.com/office/powerpoint/2010/main" val="1507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Food Safety content. </a:t>
            </a:r>
          </a:p>
        </p:txBody>
      </p:sp>
      <p:sp>
        <p:nvSpPr>
          <p:cNvPr id="4" name="Slide Number Placeholder 3"/>
          <p:cNvSpPr>
            <a:spLocks noGrp="1"/>
          </p:cNvSpPr>
          <p:nvPr>
            <p:ph type="sldNum" sz="quarter" idx="5"/>
          </p:nvPr>
        </p:nvSpPr>
        <p:spPr/>
        <p:txBody>
          <a:bodyPr/>
          <a:lstStyle/>
          <a:p>
            <a:fld id="{BC429607-C4A6-4C2D-8D0F-A21533BAE4D7}" type="slidenum">
              <a:rPr lang="en-US" smtClean="0"/>
              <a:t>3</a:t>
            </a:fld>
            <a:endParaRPr lang="en-US"/>
          </a:p>
        </p:txBody>
      </p:sp>
    </p:spTree>
    <p:extLst>
      <p:ext uri="{BB962C8B-B14F-4D97-AF65-F5344CB8AC3E}">
        <p14:creationId xmlns:p14="http://schemas.microsoft.com/office/powerpoint/2010/main" val="3770341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Answers</a:t>
            </a:r>
          </a:p>
          <a:p>
            <a:pPr algn="l" rtl="0" fontAlgn="base"/>
            <a:r>
              <a:rPr lang="en-US" sz="1800" b="1" i="0" dirty="0">
                <a:solidFill>
                  <a:srgbClr val="000000"/>
                </a:solidFill>
                <a:effectLst/>
                <a:latin typeface="Calibri" panose="020F0502020204030204" pitchFamily="34" charset="0"/>
              </a:rPr>
              <a:t>1. What are some ways food can be time</a:t>
            </a:r>
            <a:r>
              <a:rPr lang="en-US" sz="1800" b="1" i="0" dirty="0">
                <a:solidFill>
                  <a:srgbClr val="000000"/>
                </a:solidFill>
                <a:effectLst/>
                <a:latin typeface="MS Mincho" panose="02020609040205080304" pitchFamily="49" charset="-128"/>
              </a:rPr>
              <a:t>-</a:t>
            </a:r>
            <a:r>
              <a:rPr lang="en-US" sz="1800" b="1" i="0" dirty="0">
                <a:solidFill>
                  <a:srgbClr val="000000"/>
                </a:solidFill>
                <a:effectLst/>
                <a:latin typeface="Calibri" panose="020F0502020204030204" pitchFamily="34" charset="0"/>
              </a:rPr>
              <a:t>temperature</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abused?  </a:t>
            </a:r>
            <a:endParaRPr lang="en-US"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Food is being time-temperature abused whenever it is handled in the following ways: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It is cooked to the wrong minimum internal temperature</a:t>
            </a:r>
            <a:r>
              <a:rPr lang="en-US" sz="1800" b="0" i="0" dirty="0">
                <a:solidFill>
                  <a:srgbClr val="000000"/>
                </a:solidFill>
                <a:effectLst/>
                <a:latin typeface="MS Mincho" panose="02020609040205080304" pitchFamily="49" charset="-128"/>
              </a:rPr>
              <a:t>. </a:t>
            </a:r>
            <a:r>
              <a:rPr lang="en-US" sz="1800" b="0" i="0" dirty="0">
                <a:solidFill>
                  <a:srgbClr val="000000"/>
                </a:solidFill>
                <a:effectLst/>
                <a:latin typeface="MS Mincho" panose="02020609040205080304" pitchFamily="49" charset="-128"/>
                <a:ea typeface="MS Mincho" panose="02020609040205080304" pitchFamily="49" charset="-128"/>
              </a:rPr>
              <a:t>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It is held at the wrong temperature</a:t>
            </a:r>
            <a:r>
              <a:rPr lang="en-US" sz="1800" b="0" i="0" dirty="0">
                <a:solidFill>
                  <a:srgbClr val="000000"/>
                </a:solidFill>
                <a:effectLst/>
                <a:latin typeface="MS Mincho" panose="02020609040205080304" pitchFamily="49" charset="-128"/>
              </a:rPr>
              <a:t>. </a:t>
            </a:r>
            <a:r>
              <a:rPr lang="en-US" sz="1800" b="0" i="0" dirty="0">
                <a:solidFill>
                  <a:srgbClr val="000000"/>
                </a:solidFill>
                <a:effectLst/>
                <a:latin typeface="MS Mincho" panose="02020609040205080304" pitchFamily="49" charset="-128"/>
                <a:ea typeface="MS Mincho" panose="02020609040205080304" pitchFamily="49" charset="-128"/>
              </a:rPr>
              <a:t>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It is cooled or reheated incorrectly</a:t>
            </a:r>
            <a:r>
              <a:rPr lang="en-US" sz="1800" b="0" i="0" dirty="0">
                <a:solidFill>
                  <a:srgbClr val="000000"/>
                </a:solidFill>
                <a:effectLst/>
                <a:latin typeface="MS Mincho" panose="02020609040205080304" pitchFamily="49" charset="-128"/>
              </a:rPr>
              <a:t>. </a:t>
            </a:r>
            <a:r>
              <a:rPr lang="en-US" sz="1800" b="0" i="0" dirty="0">
                <a:solidFill>
                  <a:srgbClr val="000000"/>
                </a:solidFill>
                <a:effectLst/>
                <a:latin typeface="MS Mincho" panose="02020609040205080304" pitchFamily="49" charset="-128"/>
                <a:ea typeface="MS Mincho" panose="02020609040205080304" pitchFamily="49" charset="-128"/>
              </a:rPr>
              <a:t> </a:t>
            </a:r>
          </a:p>
          <a:p>
            <a:pPr algn="l" rtl="0" fontAlgn="base"/>
            <a:r>
              <a:rPr lang="en-US" sz="1800" b="1" i="0" dirty="0">
                <a:solidFill>
                  <a:srgbClr val="000000"/>
                </a:solidFill>
                <a:effectLst/>
                <a:latin typeface="Calibri" panose="020F0502020204030204" pitchFamily="34" charset="0"/>
              </a:rPr>
              <a:t>2. What are some ways to help food handlers keep regular temperature logs? </a:t>
            </a:r>
            <a:endParaRPr lang="en-US" sz="2800"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Have food handlers record temperatures regularly. Make sure they write down when the temperatures were taken. Print sample forms for recording this information. Post them on clipboards outside of coolers and freezers, near prep areas, and next to cooking and holding equipment. </a:t>
            </a:r>
            <a:endParaRPr lang="en-US" sz="1800" b="0" i="0" dirty="0">
              <a:solidFill>
                <a:srgbClr val="000000"/>
              </a:solidFill>
              <a:effectLst/>
              <a:latin typeface="verdana" panose="020B0604030504040204" pitchFamily="34" charset="0"/>
            </a:endParaRPr>
          </a:p>
          <a:p>
            <a:pPr algn="l" rtl="0" fontAlgn="base"/>
            <a:r>
              <a:rPr lang="en-US" sz="1800" b="1" i="0" dirty="0">
                <a:solidFill>
                  <a:srgbClr val="000000"/>
                </a:solidFill>
                <a:effectLst/>
                <a:latin typeface="Calibri" panose="020F0502020204030204" pitchFamily="34" charset="0"/>
              </a:rPr>
              <a:t>3. How is a thermometer calibrated using the</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ice-point method?  </a:t>
            </a:r>
            <a:endParaRPr lang="en-US"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MS Mincho" panose="02020609040205080304" pitchFamily="49" charset="-128"/>
              </a:rPr>
              <a:t>* </a:t>
            </a:r>
            <a:r>
              <a:rPr lang="en-US" sz="1800" b="0" i="0" dirty="0">
                <a:solidFill>
                  <a:srgbClr val="000000"/>
                </a:solidFill>
                <a:effectLst/>
                <a:latin typeface="Calibri" panose="020F0502020204030204" pitchFamily="34" charset="0"/>
              </a:rPr>
              <a:t>These are the steps for calibrating a thermometer using the ice-point method: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1. Fill a large container with ice. Use crushed ice if you have it. Add tap water until the container is full. Stir the mixture well.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2. Put the thermometer stem or probe into the ice water. Make sure the sensing area is completely submerged. Wait 30 seconds or until the indicator stops moving. Do not let the stem or probe touch the sides or bottom of the container.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3. Adjust the thermometer so it reads 32°F (0°C). To calibrate a bimetallic stemmed thermometer, adjust it by holding the calibration nut with a wrench or other tool. To calibrate a thermocouple or thermistor, follow the manufacturer’s directions.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12</a:t>
            </a:fld>
            <a:endParaRPr lang="en-US"/>
          </a:p>
        </p:txBody>
      </p:sp>
    </p:spTree>
    <p:extLst>
      <p:ext uri="{BB962C8B-B14F-4D97-AF65-F5344CB8AC3E}">
        <p14:creationId xmlns:p14="http://schemas.microsoft.com/office/powerpoint/2010/main" val="327877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4</a:t>
            </a:fld>
            <a:endParaRPr lang="en-US"/>
          </a:p>
        </p:txBody>
      </p:sp>
    </p:spTree>
    <p:extLst>
      <p:ext uri="{BB962C8B-B14F-4D97-AF65-F5344CB8AC3E}">
        <p14:creationId xmlns:p14="http://schemas.microsoft.com/office/powerpoint/2010/main" val="415223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r>
              <a:rPr lang="en-US" dirty="0"/>
              <a:t>Activity: How The Food Flows </a:t>
            </a:r>
          </a:p>
        </p:txBody>
      </p:sp>
      <p:sp>
        <p:nvSpPr>
          <p:cNvPr id="4" name="Slide Number Placeholder 3"/>
          <p:cNvSpPr>
            <a:spLocks noGrp="1"/>
          </p:cNvSpPr>
          <p:nvPr>
            <p:ph type="sldNum" sz="quarter" idx="5"/>
          </p:nvPr>
        </p:nvSpPr>
        <p:spPr/>
        <p:txBody>
          <a:bodyPr/>
          <a:lstStyle/>
          <a:p>
            <a:fld id="{BC429607-C4A6-4C2D-8D0F-A21533BAE4D7}" type="slidenum">
              <a:rPr lang="en-US" smtClean="0"/>
              <a:t>5</a:t>
            </a:fld>
            <a:endParaRPr lang="en-US"/>
          </a:p>
        </p:txBody>
      </p:sp>
    </p:spTree>
    <p:extLst>
      <p:ext uri="{BB962C8B-B14F-4D97-AF65-F5344CB8AC3E}">
        <p14:creationId xmlns:p14="http://schemas.microsoft.com/office/powerpoint/2010/main" val="124671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6</a:t>
            </a:fld>
            <a:endParaRPr lang="en-US"/>
          </a:p>
        </p:txBody>
      </p:sp>
    </p:spTree>
    <p:extLst>
      <p:ext uri="{BB962C8B-B14F-4D97-AF65-F5344CB8AC3E}">
        <p14:creationId xmlns:p14="http://schemas.microsoft.com/office/powerpoint/2010/main" val="240010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7</a:t>
            </a:fld>
            <a:endParaRPr lang="en-US"/>
          </a:p>
        </p:txBody>
      </p:sp>
    </p:spTree>
    <p:extLst>
      <p:ext uri="{BB962C8B-B14F-4D97-AF65-F5344CB8AC3E}">
        <p14:creationId xmlns:p14="http://schemas.microsoft.com/office/powerpoint/2010/main" val="3056505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8</a:t>
            </a:fld>
            <a:endParaRPr lang="en-US"/>
          </a:p>
        </p:txBody>
      </p:sp>
    </p:spTree>
    <p:extLst>
      <p:ext uri="{BB962C8B-B14F-4D97-AF65-F5344CB8AC3E}">
        <p14:creationId xmlns:p14="http://schemas.microsoft.com/office/powerpoint/2010/main" val="260310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9</a:t>
            </a:fld>
            <a:endParaRPr lang="en-US"/>
          </a:p>
        </p:txBody>
      </p:sp>
    </p:spTree>
    <p:extLst>
      <p:ext uri="{BB962C8B-B14F-4D97-AF65-F5344CB8AC3E}">
        <p14:creationId xmlns:p14="http://schemas.microsoft.com/office/powerpoint/2010/main" val="93125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10</a:t>
            </a:fld>
            <a:endParaRPr lang="en-US"/>
          </a:p>
        </p:txBody>
      </p:sp>
    </p:spTree>
    <p:extLst>
      <p:ext uri="{BB962C8B-B14F-4D97-AF65-F5344CB8AC3E}">
        <p14:creationId xmlns:p14="http://schemas.microsoft.com/office/powerpoint/2010/main" val="3465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11</a:t>
            </a:fld>
            <a:endParaRPr lang="en-US"/>
          </a:p>
        </p:txBody>
      </p:sp>
    </p:spTree>
    <p:extLst>
      <p:ext uri="{BB962C8B-B14F-4D97-AF65-F5344CB8AC3E}">
        <p14:creationId xmlns:p14="http://schemas.microsoft.com/office/powerpoint/2010/main" val="568043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248" y="914400"/>
            <a:ext cx="4334256" cy="1371600"/>
          </a:xfrm>
        </p:spPr>
        <p:txBody>
          <a:bodyPr lIns="182880" rIns="182880" anchor="t" anchorCtr="0">
            <a:noAutofit/>
          </a:bodyPr>
          <a:lstStyle>
            <a:lvl1pPr>
              <a:defRPr sz="9600" baseline="0">
                <a:solidFill>
                  <a:schemeClr val="bg2"/>
                </a:solidFill>
              </a:defRPr>
            </a:lvl1pPr>
          </a:lstStyle>
          <a:p>
            <a:r>
              <a:rPr lang="en-US" dirty="0" err="1"/>
              <a:t>Ch</a:t>
            </a:r>
            <a:r>
              <a:rPr lang="en-US" dirty="0"/>
              <a:t>#</a:t>
            </a:r>
          </a:p>
        </p:txBody>
      </p:sp>
      <p:sp>
        <p:nvSpPr>
          <p:cNvPr id="7" name="Rectangle 6"/>
          <p:cNvSpPr/>
          <p:nvPr userDrawn="1"/>
        </p:nvSpPr>
        <p:spPr>
          <a:xfrm>
            <a:off x="7543800" y="5029200"/>
            <a:ext cx="46481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543800" y="594360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0" y="0"/>
            <a:ext cx="7543800" cy="6858000"/>
          </a:xfrm>
        </p:spPr>
        <p:txBody>
          <a:bodyPr/>
          <a:lstStyle/>
          <a:p>
            <a:r>
              <a:rPr lang="en-US"/>
              <a:t>Click icon to add picture</a:t>
            </a:r>
            <a:endParaRPr lang="en-US" dirty="0"/>
          </a:p>
        </p:txBody>
      </p:sp>
      <p:sp>
        <p:nvSpPr>
          <p:cNvPr id="15" name="Rectangle 14"/>
          <p:cNvSpPr/>
          <p:nvPr userDrawn="1"/>
        </p:nvSpPr>
        <p:spPr>
          <a:xfrm>
            <a:off x="7546848" y="493776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99246" y="6336792"/>
            <a:ext cx="4334257" cy="369332"/>
          </a:xfrm>
          <a:prstGeom prst="rect">
            <a:avLst/>
          </a:prstGeom>
        </p:spPr>
        <p:txBody>
          <a:bodyPr wrap="square" lIns="182880" rIns="182880">
            <a:spAutoFit/>
          </a:bodyPr>
          <a:lstStyle/>
          <a:p>
            <a:r>
              <a:rPr lang="en-US" sz="600" dirty="0"/>
              <a:t>©2022 National Restaurant Association Educational Foundation (NRAEF). All rights reserved. </a:t>
            </a:r>
            <a:r>
              <a:rPr lang="en-US" sz="600" dirty="0" err="1"/>
              <a:t>ServSafe</a:t>
            </a:r>
            <a:r>
              <a:rPr lang="en-US" sz="600" dirty="0"/>
              <a:t>® is a trademark of the NRAEF. National Restaurant Association® and the arc design are trademarks of the National Restaurant Association. Reproducible for instructional use only. Not for individual sale.</a:t>
            </a:r>
          </a:p>
        </p:txBody>
      </p:sp>
      <p:sp>
        <p:nvSpPr>
          <p:cNvPr id="18" name="Rectangle 17"/>
          <p:cNvSpPr/>
          <p:nvPr userDrawn="1"/>
        </p:nvSpPr>
        <p:spPr>
          <a:xfrm>
            <a:off x="7699246" y="5120640"/>
            <a:ext cx="4334257" cy="769441"/>
          </a:xfrm>
          <a:prstGeom prst="rect">
            <a:avLst/>
          </a:prstGeom>
        </p:spPr>
        <p:txBody>
          <a:bodyPr wrap="square" lIns="91440" rIns="91440">
            <a:spAutoFit/>
          </a:bodyPr>
          <a:lstStyle/>
          <a:p>
            <a:r>
              <a:rPr lang="en-US" sz="2600" b="1" spc="-50" baseline="0" dirty="0">
                <a:solidFill>
                  <a:schemeClr val="bg1"/>
                </a:solidFill>
                <a:latin typeface="+mj-lt"/>
              </a:rPr>
              <a:t>SERVSAFE</a:t>
            </a:r>
            <a:r>
              <a:rPr lang="en-US" sz="2600" b="1" spc="-50" baseline="0" dirty="0">
                <a:solidFill>
                  <a:schemeClr val="bg2"/>
                </a:solidFill>
                <a:latin typeface="+mj-lt"/>
              </a:rPr>
              <a:t> COURSEBOOK</a:t>
            </a:r>
          </a:p>
          <a:p>
            <a:pPr algn="r"/>
            <a:r>
              <a:rPr lang="en-US" sz="1800" b="1" dirty="0">
                <a:solidFill>
                  <a:schemeClr val="bg1"/>
                </a:solidFill>
                <a:latin typeface="+mj-lt"/>
              </a:rPr>
              <a:t>8th Edition</a:t>
            </a:r>
          </a:p>
        </p:txBody>
      </p:sp>
      <p:sp>
        <p:nvSpPr>
          <p:cNvPr id="21" name="Text Placeholder 20"/>
          <p:cNvSpPr>
            <a:spLocks noGrp="1"/>
          </p:cNvSpPr>
          <p:nvPr>
            <p:ph type="body" sz="quarter" idx="11"/>
          </p:nvPr>
        </p:nvSpPr>
        <p:spPr>
          <a:xfrm>
            <a:off x="7699375" y="2711450"/>
            <a:ext cx="4333875" cy="1908175"/>
          </a:xfrm>
        </p:spPr>
        <p:txBody>
          <a:bodyPr lIns="182880" rIns="182880">
            <a:normAutofit/>
          </a:bodyPr>
          <a:lstStyle>
            <a:lvl1pPr>
              <a:defRPr sz="3200" baseline="0"/>
            </a:lvl1pPr>
            <a:lvl2pPr marL="457200" indent="0">
              <a:buNone/>
              <a:defRPr/>
            </a:lvl2pPr>
          </a:lstStyle>
          <a:p>
            <a:pPr lvl="0"/>
            <a:r>
              <a:rPr lang="en-US"/>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960" y="155448"/>
            <a:ext cx="1448290" cy="647342"/>
          </a:xfrm>
          <a:prstGeom prst="rect">
            <a:avLst/>
          </a:prstGeom>
        </p:spPr>
      </p:pic>
    </p:spTree>
    <p:extLst>
      <p:ext uri="{BB962C8B-B14F-4D97-AF65-F5344CB8AC3E}">
        <p14:creationId xmlns:p14="http://schemas.microsoft.com/office/powerpoint/2010/main" val="190419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6400800" y="3894137"/>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2542032"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2542032"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24310729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1" name="Picture Placeholder 11"/>
          <p:cNvSpPr>
            <a:spLocks noGrp="1"/>
          </p:cNvSpPr>
          <p:nvPr>
            <p:ph type="pic" sz="quarter" idx="14"/>
          </p:nvPr>
        </p:nvSpPr>
        <p:spPr>
          <a:xfrm>
            <a:off x="612648" y="1554480"/>
            <a:ext cx="3246120" cy="2011680"/>
          </a:xfrm>
          <a:ln>
            <a:solidFill>
              <a:schemeClr val="tx2"/>
            </a:solidFill>
          </a:ln>
        </p:spPr>
        <p:txBody>
          <a:bodyPr/>
          <a:lstStyle/>
          <a:p>
            <a:r>
              <a:rPr lang="en-US"/>
              <a:t>Click icon to add picture</a:t>
            </a:r>
          </a:p>
        </p:txBody>
      </p:sp>
      <p:sp>
        <p:nvSpPr>
          <p:cNvPr id="13" name="Picture Placeholder 11"/>
          <p:cNvSpPr>
            <a:spLocks noGrp="1"/>
          </p:cNvSpPr>
          <p:nvPr>
            <p:ph type="pic" sz="quarter" idx="15"/>
          </p:nvPr>
        </p:nvSpPr>
        <p:spPr>
          <a:xfrm>
            <a:off x="612648" y="3894136"/>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4480560"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4480560"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786612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nowledge Check">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 y="914401"/>
            <a:ext cx="109728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Knowledge Check</a:t>
            </a:r>
          </a:p>
        </p:txBody>
      </p:sp>
      <p:sp>
        <p:nvSpPr>
          <p:cNvPr id="3" name="Content Placeholder 2"/>
          <p:cNvSpPr>
            <a:spLocks noGrp="1"/>
          </p:cNvSpPr>
          <p:nvPr>
            <p:ph idx="1"/>
          </p:nvPr>
        </p:nvSpPr>
        <p:spPr/>
        <p:txBody>
          <a:bodyPr/>
          <a:lstStyle>
            <a:lvl1pPr marL="461963" indent="-461963">
              <a:buClr>
                <a:schemeClr val="accent1"/>
              </a:buClr>
              <a:buFont typeface="+mj-lt"/>
              <a:buAutoNum type="arabicPeriod"/>
              <a:defRPr>
                <a:solidFill>
                  <a:schemeClr val="accent1"/>
                </a:solidFill>
              </a:defRPr>
            </a:lvl1pPr>
            <a:lvl2pPr marL="457200" indent="0">
              <a:buClr>
                <a:schemeClr val="accent1"/>
              </a:buClr>
              <a:buFontTx/>
              <a:buNone/>
              <a:defRPr>
                <a:solidFill>
                  <a:schemeClr val="accent1"/>
                </a:solidFill>
              </a:defRPr>
            </a:lvl2pPr>
            <a:lvl3pPr marL="1257300" indent="-342900">
              <a:buClr>
                <a:schemeClr val="accent1"/>
              </a:buClr>
              <a:buFont typeface="Arial" panose="020B0604020202020204" pitchFamily="34" charset="0"/>
              <a:buChar char="•"/>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marL="2114550" indent="-285750">
              <a:buClr>
                <a:schemeClr val="accent1"/>
              </a:buClr>
              <a:buFont typeface="Arial" panose="020B0604020202020204"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424545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Text Only">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18783850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Text Photo">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554480"/>
            <a:ext cx="5184648" cy="4351338"/>
          </a:xfrm>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
        <p:nvSpPr>
          <p:cNvPr id="4" name="Picture Placeholder 3"/>
          <p:cNvSpPr>
            <a:spLocks noGrp="1"/>
          </p:cNvSpPr>
          <p:nvPr>
            <p:ph type="pic" sz="quarter" idx="10"/>
          </p:nvPr>
        </p:nvSpPr>
        <p:spPr>
          <a:xfrm>
            <a:off x="6400800" y="1554481"/>
            <a:ext cx="5184648" cy="4351338"/>
          </a:xfrm>
          <a:ln>
            <a:solidFill>
              <a:schemeClr val="bg1"/>
            </a:solidFill>
          </a:ln>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0984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 Questions">
    <p:bg>
      <p:bgPr>
        <a:solidFill>
          <a:schemeClr val="accent2">
            <a:alpha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514350" indent="-514350">
              <a:buClr>
                <a:schemeClr val="tx1"/>
              </a:buClr>
              <a:buFont typeface="+mj-lt"/>
              <a:buAutoNum type="arabicPeriod"/>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4" name="TextBox 3"/>
          <p:cNvSpPr txBox="1"/>
          <p:nvPr userDrawn="1"/>
        </p:nvSpPr>
        <p:spPr>
          <a:xfrm>
            <a:off x="155448" y="182880"/>
            <a:ext cx="7315200" cy="584775"/>
          </a:xfrm>
          <a:prstGeom prst="rect">
            <a:avLst/>
          </a:prstGeom>
          <a:noFill/>
        </p:spPr>
        <p:txBody>
          <a:bodyPr wrap="square" lIns="457200" rIns="548640" rtlCol="0">
            <a:spAutoFit/>
          </a:bodyPr>
          <a:lstStyle/>
          <a:p>
            <a:r>
              <a:rPr lang="en-US" sz="3200" b="1" spc="-50" baseline="0" dirty="0">
                <a:solidFill>
                  <a:schemeClr val="bg1"/>
                </a:solidFill>
                <a:latin typeface="+mj-lt"/>
              </a:rPr>
              <a:t>Discussion Questions</a:t>
            </a:r>
          </a:p>
        </p:txBody>
      </p:sp>
    </p:spTree>
    <p:extLst>
      <p:ext uri="{BB962C8B-B14F-4D97-AF65-F5344CB8AC3E}">
        <p14:creationId xmlns:p14="http://schemas.microsoft.com/office/powerpoint/2010/main" val="13974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4566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ext Half">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64008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635881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ext Header">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64008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9" name="Picture Placeholder 11"/>
          <p:cNvSpPr>
            <a:spLocks noGrp="1"/>
          </p:cNvSpPr>
          <p:nvPr>
            <p:ph type="pic" sz="quarter" idx="14"/>
          </p:nvPr>
        </p:nvSpPr>
        <p:spPr>
          <a:xfrm>
            <a:off x="612648" y="1216152"/>
            <a:ext cx="2286000" cy="1097280"/>
          </a:xfrm>
          <a:ln>
            <a:solidFill>
              <a:schemeClr val="tx2"/>
            </a:solidFill>
          </a:ln>
        </p:spPr>
        <p:txBody>
          <a:bodyPr/>
          <a:lstStyle/>
          <a:p>
            <a:r>
              <a:rPr lang="en-US"/>
              <a:t>Click icon to add picture</a:t>
            </a:r>
            <a:endParaRPr lang="en-US" dirty="0"/>
          </a:p>
        </p:txBody>
      </p:sp>
      <p:sp>
        <p:nvSpPr>
          <p:cNvPr id="12" name="Content Placeholder 2"/>
          <p:cNvSpPr>
            <a:spLocks noGrp="1"/>
          </p:cNvSpPr>
          <p:nvPr>
            <p:ph idx="15"/>
          </p:nvPr>
        </p:nvSpPr>
        <p:spPr>
          <a:xfrm>
            <a:off x="3502152" y="1216152"/>
            <a:ext cx="8083296" cy="1097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9541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hoto Half">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879346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hoto Vertical">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648332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Photos">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6"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76534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hotos Only">
    <p:spTree>
      <p:nvGrpSpPr>
        <p:cNvPr id="1" name=""/>
        <p:cNvGrpSpPr/>
        <p:nvPr/>
      </p:nvGrpSpPr>
      <p:grpSpPr>
        <a:xfrm>
          <a:off x="0" y="0"/>
          <a:ext cx="0" cy="0"/>
          <a:chOff x="0" y="0"/>
          <a:chExt cx="0" cy="0"/>
        </a:xfrm>
      </p:grpSpPr>
      <p:sp>
        <p:nvSpPr>
          <p:cNvPr id="11" name="Picture Placeholder 11"/>
          <p:cNvSpPr>
            <a:spLocks noGrp="1"/>
          </p:cNvSpPr>
          <p:nvPr>
            <p:ph type="pic" sz="quarter" idx="12"/>
          </p:nvPr>
        </p:nvSpPr>
        <p:spPr>
          <a:xfrm>
            <a:off x="612648" y="1554479"/>
            <a:ext cx="5181600" cy="4351337"/>
          </a:xfrm>
          <a:ln>
            <a:solidFill>
              <a:schemeClr val="tx2"/>
            </a:solidFill>
          </a:ln>
        </p:spPr>
        <p:txBody>
          <a:bodyPr/>
          <a:lstStyle/>
          <a:p>
            <a:r>
              <a:rPr lang="en-US"/>
              <a:t>Click icon to add picture</a:t>
            </a:r>
          </a:p>
        </p:txBody>
      </p:sp>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4661062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Picture Placeholder 11"/>
          <p:cNvSpPr>
            <a:spLocks noGrp="1"/>
          </p:cNvSpPr>
          <p:nvPr>
            <p:ph type="pic" sz="quarter" idx="12"/>
          </p:nvPr>
        </p:nvSpPr>
        <p:spPr>
          <a:xfrm>
            <a:off x="612648" y="1554479"/>
            <a:ext cx="3246120" cy="4351337"/>
          </a:xfrm>
          <a:ln>
            <a:solidFill>
              <a:schemeClr val="tx2"/>
            </a:solidFill>
          </a:ln>
        </p:spPr>
        <p:txBody>
          <a:bodyPr/>
          <a:lstStyle/>
          <a:p>
            <a:r>
              <a:rPr lang="en-US"/>
              <a:t>Click icon to add picture</a:t>
            </a:r>
          </a:p>
        </p:txBody>
      </p:sp>
      <p:sp>
        <p:nvSpPr>
          <p:cNvPr id="13" name="Picture Placeholder 11"/>
          <p:cNvSpPr>
            <a:spLocks noGrp="1"/>
          </p:cNvSpPr>
          <p:nvPr>
            <p:ph type="pic" sz="quarter" idx="13"/>
          </p:nvPr>
        </p:nvSpPr>
        <p:spPr>
          <a:xfrm>
            <a:off x="4480560" y="1554479"/>
            <a:ext cx="3246120" cy="4351337"/>
          </a:xfrm>
          <a:ln>
            <a:solidFill>
              <a:schemeClr val="tx2"/>
            </a:solidFill>
          </a:ln>
        </p:spPr>
        <p:txBody>
          <a:bodyPr/>
          <a:lstStyle/>
          <a:p>
            <a:r>
              <a:rPr lang="en-US"/>
              <a:t>Click icon to add picture</a:t>
            </a:r>
          </a:p>
        </p:txBody>
      </p:sp>
      <p:sp>
        <p:nvSpPr>
          <p:cNvPr id="14"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9584953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2880"/>
            <a:ext cx="11887200" cy="549276"/>
          </a:xfrm>
          <a:prstGeom prst="rect">
            <a:avLst/>
          </a:prstGeom>
        </p:spPr>
        <p:txBody>
          <a:bodyPr vert="horz" lIns="457200" tIns="45720" rIns="45720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480"/>
            <a:ext cx="10972800" cy="4351338"/>
          </a:xfrm>
          <a:prstGeom prst="rect">
            <a:avLst/>
          </a:prstGeom>
        </p:spPr>
        <p:txBody>
          <a:bodyPr vert="horz" lIns="457200" tIns="45720" rIns="4572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895539648"/>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2" r:id="rId3"/>
    <p:sldLayoutId id="2147483673" r:id="rId4"/>
    <p:sldLayoutId id="2147483652" r:id="rId5"/>
    <p:sldLayoutId id="2147483660" r:id="rId6"/>
    <p:sldLayoutId id="2147483663" r:id="rId7"/>
    <p:sldLayoutId id="2147483666" r:id="rId8"/>
    <p:sldLayoutId id="2147483667" r:id="rId9"/>
    <p:sldLayoutId id="2147483665" r:id="rId10"/>
    <p:sldLayoutId id="2147483664" r:id="rId11"/>
    <p:sldLayoutId id="2147483668" r:id="rId12"/>
    <p:sldLayoutId id="2147483669"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3600"/>
        </a:spcBef>
        <a:buClr>
          <a:schemeClr val="bg2"/>
        </a:buClr>
        <a:buSzPct val="100000"/>
        <a:buFont typeface="Arial" panose="020B0604020202020204" pitchFamily="34" charset="0"/>
        <a:buNone/>
        <a:defRPr sz="2800" b="1" kern="1200" spc="-50" baseline="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5</a:t>
            </a:r>
          </a:p>
        </p:txBody>
      </p:sp>
      <p:pic>
        <p:nvPicPr>
          <p:cNvPr id="3" name="Picture Placeholder 2">
            <a:extLst>
              <a:ext uri="{FF2B5EF4-FFF2-40B4-BE49-F238E27FC236}">
                <a16:creationId xmlns:a16="http://schemas.microsoft.com/office/drawing/2014/main" id="{54B53BBD-73B7-4423-AB8B-A64B5058183B}"/>
              </a:ext>
              <a:ext uri="{C183D7F6-B498-43B3-948B-1728B52AA6E4}">
                <adec:decorative xmlns:adec="http://schemas.microsoft.com/office/drawing/2017/decorative" val="1"/>
              </a:ext>
            </a:extLst>
          </p:cNvPr>
          <p:cNvPicPr>
            <a:picLocks noGrp="1" noChangeAspect="1"/>
          </p:cNvPicPr>
          <p:nvPr>
            <p:ph type="pic" sz="quarter" idx="10"/>
          </p:nvPr>
        </p:nvPicPr>
        <p:blipFill>
          <a:blip r:embed="rId2"/>
          <a:srcRect l="661" r="661"/>
          <a:stretch>
            <a:fillRect/>
          </a:stretch>
        </p:blipFill>
        <p:spPr>
          <a:xfrm>
            <a:off x="0" y="0"/>
            <a:ext cx="7543800" cy="6858000"/>
          </a:xfrm>
        </p:spPr>
      </p:pic>
      <p:sp>
        <p:nvSpPr>
          <p:cNvPr id="7" name="Text Placeholder 6"/>
          <p:cNvSpPr>
            <a:spLocks noGrp="1"/>
          </p:cNvSpPr>
          <p:nvPr>
            <p:ph type="body" sz="quarter" idx="11"/>
          </p:nvPr>
        </p:nvSpPr>
        <p:spPr/>
        <p:txBody>
          <a:bodyPr/>
          <a:lstStyle/>
          <a:p>
            <a:r>
              <a:rPr lang="en-US" dirty="0"/>
              <a:t>The Flow of Food: An Introduction </a:t>
            </a:r>
          </a:p>
        </p:txBody>
      </p:sp>
    </p:spTree>
    <p:extLst>
      <p:ext uri="{BB962C8B-B14F-4D97-AF65-F5344CB8AC3E}">
        <p14:creationId xmlns:p14="http://schemas.microsoft.com/office/powerpoint/2010/main" val="391906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Thermometer Guidelines </a:t>
            </a:r>
          </a:p>
        </p:txBody>
      </p:sp>
      <p:sp>
        <p:nvSpPr>
          <p:cNvPr id="3" name="Content Placeholder 2"/>
          <p:cNvSpPr>
            <a:spLocks noGrp="1"/>
          </p:cNvSpPr>
          <p:nvPr>
            <p:ph idx="1"/>
          </p:nvPr>
        </p:nvSpPr>
        <p:spPr/>
        <p:txBody>
          <a:bodyPr>
            <a:normAutofit fontScale="92500"/>
          </a:bodyPr>
          <a:lstStyle/>
          <a:p>
            <a:pPr marL="457200" indent="-457200">
              <a:buFont typeface="Arial" panose="020B0604020202020204" pitchFamily="34" charset="0"/>
              <a:buChar char="•"/>
            </a:pPr>
            <a:r>
              <a:rPr lang="en-US" i="0" dirty="0">
                <a:effectLst/>
                <a:latin typeface="Arial" panose="020B0604020202020204" pitchFamily="34" charset="0"/>
              </a:rPr>
              <a:t>Thermometers must be washed, rinsed, sanitized, and air-dried. </a:t>
            </a:r>
          </a:p>
          <a:p>
            <a:pPr marL="457200" indent="-457200">
              <a:buFont typeface="Arial" panose="020B0604020202020204" pitchFamily="34" charset="0"/>
              <a:buChar char="•"/>
            </a:pPr>
            <a:r>
              <a:rPr lang="en-US" i="0" dirty="0">
                <a:effectLst/>
                <a:latin typeface="Arial" panose="020B0604020202020204" pitchFamily="34" charset="0"/>
              </a:rPr>
              <a:t>Glass thermometers can only be used if enclosed in a shatterproof casing. </a:t>
            </a:r>
          </a:p>
          <a:p>
            <a:pPr marL="457200" indent="-457200">
              <a:buFont typeface="Arial" panose="020B0604020202020204" pitchFamily="34" charset="0"/>
              <a:buChar char="•"/>
            </a:pPr>
            <a:r>
              <a:rPr lang="en-US" i="0" dirty="0">
                <a:effectLst/>
                <a:latin typeface="Arial" panose="020B0604020202020204" pitchFamily="34" charset="0"/>
              </a:rPr>
              <a:t>Thermometers need to be accurate to within ±2°F or ±1°C.</a:t>
            </a:r>
            <a:endParaRPr lang="en-US" dirty="0">
              <a:latin typeface="Arial" panose="020B0604020202020204" pitchFamily="34" charset="0"/>
            </a:endParaRPr>
          </a:p>
        </p:txBody>
      </p:sp>
      <p:sp>
        <p:nvSpPr>
          <p:cNvPr id="5" name="Content Placeholder 4">
            <a:extLst>
              <a:ext uri="{FF2B5EF4-FFF2-40B4-BE49-F238E27FC236}">
                <a16:creationId xmlns:a16="http://schemas.microsoft.com/office/drawing/2014/main" id="{90B556F5-7D73-4D0C-97B3-9F805D1BCAB6}"/>
              </a:ext>
            </a:extLst>
          </p:cNvPr>
          <p:cNvSpPr>
            <a:spLocks noGrp="1"/>
          </p:cNvSpPr>
          <p:nvPr>
            <p:ph idx="10"/>
          </p:nvPr>
        </p:nvSpPr>
        <p:spPr/>
        <p:txBody>
          <a:bodyPr>
            <a:normAutofit/>
          </a:bodyPr>
          <a:lstStyle/>
          <a:p>
            <a:pPr marL="0" lvl="1" indent="0" eaLnBrk="1" hangingPunct="1">
              <a:lnSpc>
                <a:spcPct val="100000"/>
              </a:lnSpc>
              <a:spcBef>
                <a:spcPts val="900"/>
              </a:spcBef>
              <a:buNone/>
              <a:defRPr/>
            </a:pPr>
            <a:r>
              <a:rPr lang="en-US" sz="2800" b="1" dirty="0">
                <a:solidFill>
                  <a:schemeClr val="bg2"/>
                </a:solidFill>
              </a:rPr>
              <a:t>Calibrate thermometers  at these times.</a:t>
            </a:r>
          </a:p>
          <a:p>
            <a:pPr lvl="1">
              <a:defRPr/>
            </a:pPr>
            <a:r>
              <a:rPr lang="en-US" sz="2600" dirty="0">
                <a:solidFill>
                  <a:schemeClr val="tx2"/>
                </a:solidFill>
              </a:rPr>
              <a:t>After they have been bumped or dropped</a:t>
            </a:r>
          </a:p>
          <a:p>
            <a:pPr lvl="1">
              <a:defRPr/>
            </a:pPr>
            <a:r>
              <a:rPr lang="en-US" sz="2600" dirty="0">
                <a:solidFill>
                  <a:schemeClr val="tx2"/>
                </a:solidFill>
              </a:rPr>
              <a:t>After they have been exposed to extreme temperature changes</a:t>
            </a:r>
          </a:p>
          <a:p>
            <a:pPr lvl="1">
              <a:defRPr/>
            </a:pPr>
            <a:r>
              <a:rPr lang="en-US" sz="2600" dirty="0">
                <a:solidFill>
                  <a:schemeClr val="tx2"/>
                </a:solidFill>
              </a:rPr>
              <a:t>Before deliveries arrive</a:t>
            </a:r>
          </a:p>
          <a:p>
            <a:pPr lvl="1">
              <a:defRPr/>
            </a:pPr>
            <a:r>
              <a:rPr lang="en-US" sz="2600" dirty="0">
                <a:solidFill>
                  <a:schemeClr val="tx2"/>
                </a:solidFill>
              </a:rPr>
              <a:t>Before each shift</a:t>
            </a:r>
          </a:p>
          <a:p>
            <a:endParaRPr lang="en-US" dirty="0"/>
          </a:p>
        </p:txBody>
      </p:sp>
      <p:sp>
        <p:nvSpPr>
          <p:cNvPr id="4" name="Slide Number Placeholder 3"/>
          <p:cNvSpPr>
            <a:spLocks noGrp="1"/>
          </p:cNvSpPr>
          <p:nvPr>
            <p:ph type="sldNum" sz="quarter" idx="4"/>
          </p:nvPr>
        </p:nvSpPr>
        <p:spPr/>
        <p:txBody>
          <a:bodyPr/>
          <a:lstStyle/>
          <a:p>
            <a:fld id="{BF568A59-ACA4-4C70-9252-AAB755DA2F6B}" type="slidenum">
              <a:rPr lang="en-US" smtClean="0"/>
              <a:pPr/>
              <a:t>10</a:t>
            </a:fld>
            <a:endParaRPr lang="en-US"/>
          </a:p>
        </p:txBody>
      </p:sp>
    </p:spTree>
    <p:extLst>
      <p:ext uri="{BB962C8B-B14F-4D97-AF65-F5344CB8AC3E}">
        <p14:creationId xmlns:p14="http://schemas.microsoft.com/office/powerpoint/2010/main" val="188575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manager monitoring a food handler as he reheats food and takes its temperature &#10;">
            <a:extLst>
              <a:ext uri="{FF2B5EF4-FFF2-40B4-BE49-F238E27FC236}">
                <a16:creationId xmlns:a16="http://schemas.microsoft.com/office/drawing/2014/main" id="{C9BE6DD2-8B27-4B41-847C-46B9DDF2398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8509" b="18509"/>
          <a:stretch>
            <a:fillRect/>
          </a:stretch>
        </p:blipFill>
        <p:spPr/>
      </p:pic>
      <p:sp>
        <p:nvSpPr>
          <p:cNvPr id="2" name="Title 1"/>
          <p:cNvSpPr>
            <a:spLocks noGrp="1"/>
          </p:cNvSpPr>
          <p:nvPr>
            <p:ph type="title"/>
          </p:nvPr>
        </p:nvSpPr>
        <p:spPr/>
        <p:txBody>
          <a:bodyPr/>
          <a:lstStyle/>
          <a:p>
            <a:r>
              <a:rPr lang="en-US" dirty="0"/>
              <a:t>General Thermometer Guidelines </a:t>
            </a:r>
          </a:p>
        </p:txBody>
      </p:sp>
      <p:sp>
        <p:nvSpPr>
          <p:cNvPr id="3" name="Content Placeholder 2"/>
          <p:cNvSpPr>
            <a:spLocks noGrp="1"/>
          </p:cNvSpPr>
          <p:nvPr>
            <p:ph sz="half" idx="1"/>
          </p:nvPr>
        </p:nvSpPr>
        <p:spPr/>
        <p:txBody>
          <a:bodyPr>
            <a:normAutofit/>
          </a:bodyPr>
          <a:lstStyle/>
          <a:p>
            <a:r>
              <a:rPr lang="en-US" dirty="0">
                <a:latin typeface="Arial" panose="020B0604020202020204" pitchFamily="34" charset="0"/>
              </a:rPr>
              <a:t>When checking the temperature of food: </a:t>
            </a:r>
          </a:p>
          <a:p>
            <a:pPr marL="514350" lvl="1" indent="-514350" eaLnBrk="1" hangingPunct="1">
              <a:lnSpc>
                <a:spcPct val="100000"/>
              </a:lnSpc>
              <a:spcBef>
                <a:spcPts val="900"/>
              </a:spcBef>
              <a:buFont typeface="+mj-lt"/>
              <a:buAutoNum type="arabicPeriod"/>
              <a:defRPr/>
            </a:pPr>
            <a:r>
              <a:rPr lang="en-US" sz="2600" dirty="0">
                <a:solidFill>
                  <a:schemeClr val="tx2"/>
                </a:solidFill>
              </a:rPr>
              <a:t>Insert the thermometer stem or probe into thickest part of the food.</a:t>
            </a:r>
          </a:p>
          <a:p>
            <a:pPr marL="514350" lvl="1" indent="-514350" eaLnBrk="1" hangingPunct="1">
              <a:lnSpc>
                <a:spcPct val="100000"/>
              </a:lnSpc>
              <a:spcBef>
                <a:spcPts val="900"/>
              </a:spcBef>
              <a:buFont typeface="+mj-lt"/>
              <a:buAutoNum type="arabicPeriod"/>
              <a:defRPr/>
            </a:pPr>
            <a:r>
              <a:rPr lang="en-US" sz="2600" dirty="0">
                <a:solidFill>
                  <a:schemeClr val="tx2"/>
                </a:solidFill>
              </a:rPr>
              <a:t>Take more than one reading in different spots.</a:t>
            </a:r>
          </a:p>
          <a:p>
            <a:pPr marL="514350" lvl="1" indent="-514350" eaLnBrk="1" hangingPunct="1">
              <a:lnSpc>
                <a:spcPct val="100000"/>
              </a:lnSpc>
              <a:spcBef>
                <a:spcPts val="900"/>
              </a:spcBef>
              <a:buFont typeface="+mj-lt"/>
              <a:buAutoNum type="arabicPeriod"/>
              <a:defRPr/>
            </a:pPr>
            <a:r>
              <a:rPr lang="en-US" sz="2600" dirty="0">
                <a:solidFill>
                  <a:schemeClr val="tx2"/>
                </a:solidFill>
              </a:rPr>
              <a:t>Wait for the reading to steady.</a:t>
            </a:r>
          </a:p>
          <a:p>
            <a:endParaRPr lang="en-US" dirty="0">
              <a:latin typeface="Arial" panose="020B0604020202020204" pitchFamily="34" charset="0"/>
            </a:endParaRPr>
          </a:p>
        </p:txBody>
      </p:sp>
      <p:sp>
        <p:nvSpPr>
          <p:cNvPr id="4" name="Slide Number Placeholder 3"/>
          <p:cNvSpPr>
            <a:spLocks noGrp="1"/>
          </p:cNvSpPr>
          <p:nvPr>
            <p:ph type="sldNum" sz="quarter" idx="4"/>
          </p:nvPr>
        </p:nvSpPr>
        <p:spPr/>
        <p:txBody>
          <a:bodyPr/>
          <a:lstStyle/>
          <a:p>
            <a:fld id="{BF568A59-ACA4-4C70-9252-AAB755DA2F6B}" type="slidenum">
              <a:rPr lang="en-US" smtClean="0"/>
              <a:pPr/>
              <a:t>11</a:t>
            </a:fld>
            <a:endParaRPr lang="en-US"/>
          </a:p>
        </p:txBody>
      </p:sp>
    </p:spTree>
    <p:extLst>
      <p:ext uri="{BB962C8B-B14F-4D97-AF65-F5344CB8AC3E}">
        <p14:creationId xmlns:p14="http://schemas.microsoft.com/office/powerpoint/2010/main" val="101051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What are some ways food can be time-temperature abused? </a:t>
            </a:r>
          </a:p>
          <a:p>
            <a:r>
              <a:rPr lang="en-US" dirty="0"/>
              <a:t>What are some ways to help food handlers keep regular temperature logs?</a:t>
            </a:r>
          </a:p>
          <a:p>
            <a:r>
              <a:rPr lang="en-US" dirty="0"/>
              <a:t>How is a thermometer calibrated using the ice-point method? </a:t>
            </a:r>
          </a:p>
        </p:txBody>
      </p:sp>
      <p:sp>
        <p:nvSpPr>
          <p:cNvPr id="4" name="Slide Number Placeholder 3"/>
          <p:cNvSpPr>
            <a:spLocks noGrp="1"/>
          </p:cNvSpPr>
          <p:nvPr>
            <p:ph type="sldNum" sz="quarter" idx="4"/>
          </p:nvPr>
        </p:nvSpPr>
        <p:spPr/>
        <p:txBody>
          <a:bodyPr/>
          <a:lstStyle/>
          <a:p>
            <a:fld id="{BF568A59-ACA4-4C70-9252-AAB755DA2F6B}" type="slidenum">
              <a:rPr lang="en-US" smtClean="0"/>
              <a:pPr/>
              <a:t>12</a:t>
            </a:fld>
            <a:endParaRPr lang="en-US"/>
          </a:p>
        </p:txBody>
      </p:sp>
    </p:spTree>
    <p:extLst>
      <p:ext uri="{BB962C8B-B14F-4D97-AF65-F5344CB8AC3E}">
        <p14:creationId xmlns:p14="http://schemas.microsoft.com/office/powerpoint/2010/main" val="257722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a:xfrm>
            <a:off x="526473" y="1454331"/>
            <a:ext cx="11055927" cy="4752505"/>
          </a:xfrm>
        </p:spPr>
        <p:txBody>
          <a:bodyPr>
            <a:normAutofit/>
          </a:bodyPr>
          <a:lstStyle/>
          <a:p>
            <a:pPr>
              <a:spcBef>
                <a:spcPts val="2400"/>
              </a:spcBef>
            </a:pPr>
            <a:r>
              <a:rPr lang="en-US" dirty="0"/>
              <a:t>After completing this chapter, students should be able to:</a:t>
            </a:r>
          </a:p>
          <a:p>
            <a:pPr marL="457200" indent="-457200">
              <a:spcBef>
                <a:spcPts val="2400"/>
              </a:spcBef>
              <a:buFont typeface="Arial" panose="020B0604020202020204" pitchFamily="34" charset="0"/>
              <a:buChar char="•"/>
            </a:pPr>
            <a:r>
              <a:rPr lang="en-US" b="0" i="0" dirty="0">
                <a:effectLst/>
                <a:latin typeface="Arial" panose="020B0604020202020204" pitchFamily="34" charset="0"/>
              </a:rPr>
              <a:t>Identify types of contaminants and methods of prevention.</a:t>
            </a:r>
          </a:p>
          <a:p>
            <a:pPr marL="457200" indent="-457200">
              <a:spcBef>
                <a:spcPts val="2400"/>
              </a:spcBef>
              <a:buFont typeface="Arial" panose="020B0604020202020204" pitchFamily="34" charset="0"/>
              <a:buChar char="•"/>
            </a:pPr>
            <a:r>
              <a:rPr lang="en-US" b="0" i="0" dirty="0">
                <a:effectLst/>
                <a:latin typeface="Arial" panose="020B0604020202020204" pitchFamily="34" charset="0"/>
              </a:rPr>
              <a:t>Explain ways to prevent time-temperature abuse. </a:t>
            </a:r>
          </a:p>
          <a:p>
            <a:pPr marL="457200" indent="-457200">
              <a:spcBef>
                <a:spcPts val="2400"/>
              </a:spcBef>
              <a:buFont typeface="Arial" panose="020B0604020202020204" pitchFamily="34" charset="0"/>
              <a:buChar char="•"/>
            </a:pPr>
            <a:r>
              <a:rPr lang="en-US" b="0" i="0" dirty="0">
                <a:effectLst/>
                <a:latin typeface="Arial" panose="020B0604020202020204" pitchFamily="34" charset="0"/>
              </a:rPr>
              <a:t>Describe how to use and maintain thermometers.</a:t>
            </a:r>
          </a:p>
          <a:p>
            <a:pPr marL="457200" indent="-457200">
              <a:spcBef>
                <a:spcPts val="2400"/>
              </a:spcBef>
              <a:buFont typeface="Arial" panose="020B0604020202020204" pitchFamily="34" charset="0"/>
              <a:buChar char="•"/>
            </a:pPr>
            <a:r>
              <a:rPr lang="en-US" b="0" i="0" dirty="0">
                <a:effectLst/>
                <a:latin typeface="Arial" panose="020B0604020202020204" pitchFamily="34" charset="0"/>
              </a:rPr>
              <a:t>Describe how to calibrate a thermometer.</a:t>
            </a:r>
            <a:endParaRPr lang="en-US" dirty="0"/>
          </a:p>
        </p:txBody>
      </p:sp>
      <p:sp>
        <p:nvSpPr>
          <p:cNvPr id="4" name="Slide Number Placeholder 3"/>
          <p:cNvSpPr>
            <a:spLocks noGrp="1"/>
          </p:cNvSpPr>
          <p:nvPr>
            <p:ph type="sldNum" sz="quarter" idx="4"/>
          </p:nvPr>
        </p:nvSpPr>
        <p:spPr/>
        <p:txBody>
          <a:bodyPr/>
          <a:lstStyle/>
          <a:p>
            <a:fld id="{BF568A59-ACA4-4C70-9252-AAB755DA2F6B}" type="slidenum">
              <a:rPr lang="en-US" smtClean="0"/>
              <a:pPr/>
              <a:t>2</a:t>
            </a:fld>
            <a:endParaRPr lang="en-US"/>
          </a:p>
        </p:txBody>
      </p:sp>
    </p:spTree>
    <p:extLst>
      <p:ext uri="{BB962C8B-B14F-4D97-AF65-F5344CB8AC3E}">
        <p14:creationId xmlns:p14="http://schemas.microsoft.com/office/powerpoint/2010/main" val="860433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agram showing the steps in the flow of food through the operation, which include purchasing, receiving, storing, preparation, cooking, holding, cooling, reheating, and service.&#10;">
            <a:extLst>
              <a:ext uri="{FF2B5EF4-FFF2-40B4-BE49-F238E27FC236}">
                <a16:creationId xmlns:a16="http://schemas.microsoft.com/office/drawing/2014/main" id="{0F8C960B-1E3B-4FC2-8D60-D8EFA287E3F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109" b="2109"/>
          <a:stretch>
            <a:fillRect/>
          </a:stretch>
        </p:blipFill>
        <p:spPr/>
      </p:pic>
      <p:sp>
        <p:nvSpPr>
          <p:cNvPr id="3" name="Title 2"/>
          <p:cNvSpPr>
            <a:spLocks noGrp="1"/>
          </p:cNvSpPr>
          <p:nvPr>
            <p:ph type="title"/>
          </p:nvPr>
        </p:nvSpPr>
        <p:spPr/>
        <p:txBody>
          <a:bodyPr/>
          <a:lstStyle/>
          <a:p>
            <a:r>
              <a:rPr lang="en-US" dirty="0"/>
              <a:t>5.1 Hazards in The Flow of Food </a:t>
            </a:r>
          </a:p>
        </p:txBody>
      </p:sp>
      <p:sp>
        <p:nvSpPr>
          <p:cNvPr id="4" name="Content Placeholder 3"/>
          <p:cNvSpPr>
            <a:spLocks noGrp="1"/>
          </p:cNvSpPr>
          <p:nvPr>
            <p:ph sz="half" idx="1"/>
          </p:nvPr>
        </p:nvSpPr>
        <p:spPr/>
        <p:txBody>
          <a:bodyPr/>
          <a:lstStyle/>
          <a:p>
            <a:pPr>
              <a:spcBef>
                <a:spcPts val="1200"/>
              </a:spcBef>
            </a:pPr>
            <a:r>
              <a:rPr lang="en-US" dirty="0"/>
              <a:t>The Flow of Food:</a:t>
            </a:r>
          </a:p>
          <a:p>
            <a:pPr>
              <a:spcBef>
                <a:spcPts val="1200"/>
              </a:spcBef>
            </a:pPr>
            <a:r>
              <a:rPr lang="en-US" b="0" dirty="0">
                <a:solidFill>
                  <a:schemeClr val="bg2"/>
                </a:solidFill>
              </a:rPr>
              <a:t>The path food takes through your operation.</a:t>
            </a:r>
          </a:p>
          <a:p>
            <a:pPr>
              <a:spcBef>
                <a:spcPts val="2400"/>
              </a:spcBef>
            </a:pPr>
            <a:r>
              <a:rPr lang="en-US" dirty="0"/>
              <a:t>How to keep food safe throughout this path: </a:t>
            </a:r>
          </a:p>
          <a:p>
            <a:pPr marL="347472" lvl="1" indent="-347472" eaLnBrk="1" hangingPunct="1">
              <a:lnSpc>
                <a:spcPct val="100000"/>
              </a:lnSpc>
              <a:spcBef>
                <a:spcPts val="2400"/>
              </a:spcBef>
              <a:defRPr/>
            </a:pPr>
            <a:r>
              <a:rPr lang="en-US" dirty="0">
                <a:solidFill>
                  <a:schemeClr val="tx2"/>
                </a:solidFill>
              </a:rPr>
              <a:t>Prevent cross-contamination</a:t>
            </a:r>
          </a:p>
          <a:p>
            <a:pPr marL="347472" lvl="1" indent="-347472" eaLnBrk="1" hangingPunct="1">
              <a:lnSpc>
                <a:spcPct val="100000"/>
              </a:lnSpc>
              <a:spcBef>
                <a:spcPts val="2400"/>
              </a:spcBef>
              <a:defRPr/>
            </a:pPr>
            <a:r>
              <a:rPr lang="en-US" dirty="0">
                <a:solidFill>
                  <a:schemeClr val="tx2"/>
                </a:solidFill>
              </a:rPr>
              <a:t>Prevent time-temperature abuse</a:t>
            </a:r>
          </a:p>
        </p:txBody>
      </p:sp>
      <p:sp>
        <p:nvSpPr>
          <p:cNvPr id="5" name="Slide Number Placeholder 4"/>
          <p:cNvSpPr>
            <a:spLocks noGrp="1"/>
          </p:cNvSpPr>
          <p:nvPr>
            <p:ph type="sldNum" sz="quarter" idx="4"/>
          </p:nvPr>
        </p:nvSpPr>
        <p:spPr/>
        <p:txBody>
          <a:bodyPr/>
          <a:lstStyle/>
          <a:p>
            <a:fld id="{BF568A59-ACA4-4C70-9252-AAB755DA2F6B}" type="slidenum">
              <a:rPr lang="en-US" smtClean="0"/>
              <a:pPr/>
              <a:t>3</a:t>
            </a:fld>
            <a:endParaRPr lang="en-US"/>
          </a:p>
        </p:txBody>
      </p:sp>
    </p:spTree>
    <p:extLst>
      <p:ext uri="{BB962C8B-B14F-4D97-AF65-F5344CB8AC3E}">
        <p14:creationId xmlns:p14="http://schemas.microsoft.com/office/powerpoint/2010/main" val="71222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food handler trimming raw chicken on a yellow cutting board. &#10;">
            <a:extLst>
              <a:ext uri="{FF2B5EF4-FFF2-40B4-BE49-F238E27FC236}">
                <a16:creationId xmlns:a16="http://schemas.microsoft.com/office/drawing/2014/main" id="{7F40C239-8964-46A5-9F33-48E0644652D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714" r="12714"/>
          <a:stretch>
            <a:fillRect/>
          </a:stretch>
        </p:blipFill>
        <p:spPr/>
      </p:pic>
      <p:sp>
        <p:nvSpPr>
          <p:cNvPr id="2" name="Title 1"/>
          <p:cNvSpPr>
            <a:spLocks noGrp="1"/>
          </p:cNvSpPr>
          <p:nvPr>
            <p:ph type="title"/>
          </p:nvPr>
        </p:nvSpPr>
        <p:spPr/>
        <p:txBody>
          <a:bodyPr/>
          <a:lstStyle/>
          <a:p>
            <a:r>
              <a:rPr lang="en-US" dirty="0"/>
              <a:t>Cross-Contamination </a:t>
            </a:r>
          </a:p>
        </p:txBody>
      </p:sp>
      <p:sp>
        <p:nvSpPr>
          <p:cNvPr id="3" name="Content Placeholder 2"/>
          <p:cNvSpPr>
            <a:spLocks noGrp="1"/>
          </p:cNvSpPr>
          <p:nvPr>
            <p:ph sz="half" idx="1"/>
          </p:nvPr>
        </p:nvSpPr>
        <p:spPr/>
        <p:txBody>
          <a:bodyPr>
            <a:normAutofit fontScale="92500" lnSpcReduction="20000"/>
          </a:bodyPr>
          <a:lstStyle/>
          <a:p>
            <a:pPr>
              <a:lnSpc>
                <a:spcPct val="120000"/>
              </a:lnSpc>
              <a:spcBef>
                <a:spcPts val="1800"/>
              </a:spcBef>
            </a:pPr>
            <a:r>
              <a:rPr lang="en-US" dirty="0"/>
              <a:t>Cross-contamination can occur almost anywhere within the Flow of Food. Steps to </a:t>
            </a:r>
            <a:r>
              <a:rPr lang="en-US" dirty="0">
                <a:solidFill>
                  <a:schemeClr val="bg2"/>
                </a:solidFill>
              </a:rPr>
              <a:t>reduce the risk </a:t>
            </a:r>
            <a:r>
              <a:rPr lang="en-US" dirty="0"/>
              <a:t>include: </a:t>
            </a:r>
          </a:p>
          <a:p>
            <a:pPr marL="457200" indent="-457200">
              <a:lnSpc>
                <a:spcPct val="120000"/>
              </a:lnSpc>
              <a:spcBef>
                <a:spcPts val="1800"/>
              </a:spcBef>
              <a:buFont typeface="Arial" panose="020B0604020202020204" pitchFamily="34" charset="0"/>
              <a:buChar char="•"/>
            </a:pPr>
            <a:r>
              <a:rPr lang="en-US" b="0" dirty="0"/>
              <a:t>Use separate equipment for raw and ready-to-eat food.</a:t>
            </a:r>
          </a:p>
          <a:p>
            <a:pPr marL="457200" indent="-457200">
              <a:lnSpc>
                <a:spcPct val="120000"/>
              </a:lnSpc>
              <a:spcBef>
                <a:spcPts val="1800"/>
              </a:spcBef>
              <a:buFont typeface="Arial" panose="020B0604020202020204" pitchFamily="34" charset="0"/>
              <a:buChar char="•"/>
            </a:pPr>
            <a:r>
              <a:rPr lang="en-US" b="0" dirty="0"/>
              <a:t>Clean and sanitize before and after tasks. </a:t>
            </a:r>
          </a:p>
          <a:p>
            <a:pPr marL="457200" indent="-457200">
              <a:lnSpc>
                <a:spcPct val="120000"/>
              </a:lnSpc>
              <a:spcBef>
                <a:spcPts val="1800"/>
              </a:spcBef>
              <a:buFont typeface="Arial" panose="020B0604020202020204" pitchFamily="34" charset="0"/>
              <a:buChar char="•"/>
            </a:pPr>
            <a:r>
              <a:rPr lang="en-US" b="0" i="0" dirty="0">
                <a:effectLst/>
              </a:rPr>
              <a:t>Prep raw and ready-to-eat food at different times.</a:t>
            </a:r>
          </a:p>
        </p:txBody>
      </p:sp>
      <p:sp>
        <p:nvSpPr>
          <p:cNvPr id="4" name="Slide Number Placeholder 3"/>
          <p:cNvSpPr>
            <a:spLocks noGrp="1"/>
          </p:cNvSpPr>
          <p:nvPr>
            <p:ph type="sldNum" sz="quarter" idx="4"/>
          </p:nvPr>
        </p:nvSpPr>
        <p:spPr/>
        <p:txBody>
          <a:bodyPr/>
          <a:lstStyle/>
          <a:p>
            <a:fld id="{BF568A59-ACA4-4C70-9252-AAB755DA2F6B}" type="slidenum">
              <a:rPr lang="en-US" smtClean="0"/>
              <a:pPr/>
              <a:t>4</a:t>
            </a:fld>
            <a:endParaRPr lang="en-US"/>
          </a:p>
        </p:txBody>
      </p:sp>
    </p:spTree>
    <p:extLst>
      <p:ext uri="{BB962C8B-B14F-4D97-AF65-F5344CB8AC3E}">
        <p14:creationId xmlns:p14="http://schemas.microsoft.com/office/powerpoint/2010/main" val="301684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Time-Temperature Control </a:t>
            </a:r>
          </a:p>
        </p:txBody>
      </p:sp>
      <p:sp>
        <p:nvSpPr>
          <p:cNvPr id="3" name="Content Placeholder 2"/>
          <p:cNvSpPr>
            <a:spLocks noGrp="1"/>
          </p:cNvSpPr>
          <p:nvPr>
            <p:ph idx="1"/>
          </p:nvPr>
        </p:nvSpPr>
        <p:spPr/>
        <p:txBody>
          <a:bodyPr>
            <a:normAutofit/>
          </a:bodyPr>
          <a:lstStyle/>
          <a:p>
            <a:pPr>
              <a:spcBef>
                <a:spcPts val="1800"/>
              </a:spcBef>
            </a:pPr>
            <a:r>
              <a:rPr lang="en-US" dirty="0"/>
              <a:t>Food is being time-temperature abused whenever it is:</a:t>
            </a:r>
          </a:p>
          <a:p>
            <a:pPr marL="457200" indent="-457200">
              <a:spcBef>
                <a:spcPts val="1800"/>
              </a:spcBef>
              <a:buFont typeface="Arial" panose="020B0604020202020204" pitchFamily="34" charset="0"/>
              <a:buChar char="•"/>
            </a:pPr>
            <a:r>
              <a:rPr lang="en-US" sz="2600" b="0" dirty="0"/>
              <a:t>Held in the range of 41˚F and 135˚F (5˚C and 57˚C)</a:t>
            </a:r>
          </a:p>
          <a:p>
            <a:pPr marL="457200" indent="-457200">
              <a:spcBef>
                <a:spcPts val="1800"/>
              </a:spcBef>
              <a:buFont typeface="Arial" panose="020B0604020202020204" pitchFamily="34" charset="0"/>
              <a:buChar char="•"/>
            </a:pPr>
            <a:r>
              <a:rPr lang="en-US" sz="2600" b="0" dirty="0"/>
              <a:t>Cooked to the wrong internal temperature</a:t>
            </a:r>
          </a:p>
          <a:p>
            <a:pPr marL="457200" indent="-457200">
              <a:spcBef>
                <a:spcPts val="1800"/>
              </a:spcBef>
              <a:buFont typeface="Arial" panose="020B0604020202020204" pitchFamily="34" charset="0"/>
              <a:buChar char="•"/>
            </a:pPr>
            <a:r>
              <a:rPr lang="en-US" sz="2600" b="0" dirty="0"/>
              <a:t>Cooled or reheated incorrectly</a:t>
            </a:r>
          </a:p>
          <a:p>
            <a:endParaRPr lang="en-US" dirty="0"/>
          </a:p>
        </p:txBody>
      </p:sp>
      <p:sp>
        <p:nvSpPr>
          <p:cNvPr id="4" name="Content Placeholder 3"/>
          <p:cNvSpPr>
            <a:spLocks noGrp="1"/>
          </p:cNvSpPr>
          <p:nvPr>
            <p:ph idx="10"/>
          </p:nvPr>
        </p:nvSpPr>
        <p:spPr/>
        <p:txBody>
          <a:bodyPr>
            <a:normAutofit lnSpcReduction="10000"/>
          </a:bodyPr>
          <a:lstStyle/>
          <a:p>
            <a:r>
              <a:rPr lang="en-US" dirty="0"/>
              <a:t>Steps to prevent time-temperature abuse include: </a:t>
            </a:r>
          </a:p>
          <a:p>
            <a:pPr marL="457200" indent="-457200">
              <a:buFont typeface="Arial" panose="020B0604020202020204" pitchFamily="34" charset="0"/>
              <a:buChar char="•"/>
            </a:pPr>
            <a:r>
              <a:rPr lang="en-US" sz="2600" b="0" dirty="0"/>
              <a:t>Monitoring and recording temperatures</a:t>
            </a:r>
          </a:p>
          <a:p>
            <a:pPr marL="457200" indent="-457200">
              <a:buFont typeface="Arial" panose="020B0604020202020204" pitchFamily="34" charset="0"/>
              <a:buChar char="•"/>
            </a:pPr>
            <a:r>
              <a:rPr lang="en-US" sz="2600" b="0" dirty="0"/>
              <a:t>Using the correct tools</a:t>
            </a:r>
          </a:p>
          <a:p>
            <a:pPr marL="457200" indent="-457200">
              <a:buFont typeface="Arial" panose="020B0604020202020204" pitchFamily="34" charset="0"/>
              <a:buChar char="•"/>
            </a:pPr>
            <a:r>
              <a:rPr lang="en-US" sz="2600" b="0" dirty="0"/>
              <a:t>Understanding corrective actions</a:t>
            </a:r>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5</a:t>
            </a:fld>
            <a:endParaRPr lang="en-US"/>
          </a:p>
        </p:txBody>
      </p:sp>
    </p:spTree>
    <p:extLst>
      <p:ext uri="{BB962C8B-B14F-4D97-AF65-F5344CB8AC3E}">
        <p14:creationId xmlns:p14="http://schemas.microsoft.com/office/powerpoint/2010/main" val="195920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imetallic stemmed thermometer">
            <a:extLst>
              <a:ext uri="{FF2B5EF4-FFF2-40B4-BE49-F238E27FC236}">
                <a16:creationId xmlns:a16="http://schemas.microsoft.com/office/drawing/2014/main" id="{4FA7A5FF-B722-4A43-85DF-8C9B9015EB5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375" r="3375"/>
          <a:stretch/>
        </p:blipFill>
        <p:spPr>
          <a:xfrm>
            <a:off x="8321040" y="1554480"/>
            <a:ext cx="3246120" cy="4351337"/>
          </a:xfrm>
        </p:spPr>
      </p:pic>
      <p:sp>
        <p:nvSpPr>
          <p:cNvPr id="2" name="Title 1"/>
          <p:cNvSpPr>
            <a:spLocks noGrp="1"/>
          </p:cNvSpPr>
          <p:nvPr>
            <p:ph type="title"/>
          </p:nvPr>
        </p:nvSpPr>
        <p:spPr/>
        <p:txBody>
          <a:bodyPr/>
          <a:lstStyle/>
          <a:p>
            <a:r>
              <a:rPr lang="en-US" dirty="0"/>
              <a:t>5.2 Monitoring Time and Temperature </a:t>
            </a:r>
          </a:p>
        </p:txBody>
      </p:sp>
      <p:sp>
        <p:nvSpPr>
          <p:cNvPr id="6" name="Content Placeholder 5">
            <a:extLst>
              <a:ext uri="{FF2B5EF4-FFF2-40B4-BE49-F238E27FC236}">
                <a16:creationId xmlns:a16="http://schemas.microsoft.com/office/drawing/2014/main" id="{7BDAB28F-BF9E-4B9E-81FD-82725F9A593D}"/>
              </a:ext>
            </a:extLst>
          </p:cNvPr>
          <p:cNvSpPr>
            <a:spLocks noGrp="1"/>
          </p:cNvSpPr>
          <p:nvPr>
            <p:ph sz="half" idx="1"/>
          </p:nvPr>
        </p:nvSpPr>
        <p:spPr/>
        <p:txBody>
          <a:bodyPr>
            <a:normAutofit/>
          </a:bodyPr>
          <a:lstStyle/>
          <a:p>
            <a:pPr>
              <a:spcBef>
                <a:spcPts val="2400"/>
              </a:spcBef>
            </a:pPr>
            <a:r>
              <a:rPr lang="en-US" i="0" dirty="0">
                <a:effectLst/>
                <a:latin typeface="Arial" panose="020B0604020202020204" pitchFamily="34" charset="0"/>
              </a:rPr>
              <a:t>A </a:t>
            </a:r>
            <a:r>
              <a:rPr lang="en-US" i="0" dirty="0">
                <a:solidFill>
                  <a:schemeClr val="bg2"/>
                </a:solidFill>
                <a:effectLst/>
                <a:latin typeface="Arial" panose="020B0604020202020204" pitchFamily="34" charset="0"/>
              </a:rPr>
              <a:t>bimetallic stemmed thermometer </a:t>
            </a:r>
            <a:r>
              <a:rPr lang="en-US" i="0" dirty="0">
                <a:effectLst/>
                <a:latin typeface="Arial" panose="020B0604020202020204" pitchFamily="34" charset="0"/>
              </a:rPr>
              <a:t>checks temperatures from 0°F to 220°F (–18°C to 104°C). They should have the following features: </a:t>
            </a:r>
          </a:p>
          <a:p>
            <a:pPr marL="457200" indent="-457200">
              <a:spcBef>
                <a:spcPts val="2400"/>
              </a:spcBef>
              <a:buFont typeface="Arial" panose="020B0604020202020204" pitchFamily="34" charset="0"/>
              <a:buChar char="•"/>
            </a:pPr>
            <a:r>
              <a:rPr lang="en-US" b="0" i="0" dirty="0">
                <a:effectLst/>
                <a:latin typeface="Arial" panose="020B0604020202020204" pitchFamily="34" charset="0"/>
              </a:rPr>
              <a:t>Calibration nut</a:t>
            </a:r>
          </a:p>
          <a:p>
            <a:pPr marL="457200" indent="-457200">
              <a:spcBef>
                <a:spcPts val="2400"/>
              </a:spcBef>
              <a:buFont typeface="Arial" panose="020B0604020202020204" pitchFamily="34" charset="0"/>
              <a:buChar char="•"/>
            </a:pPr>
            <a:r>
              <a:rPr lang="en-US" b="0" i="0" dirty="0">
                <a:effectLst/>
                <a:latin typeface="Arial" panose="020B0604020202020204" pitchFamily="34" charset="0"/>
              </a:rPr>
              <a:t>Easy-to-read markings</a:t>
            </a:r>
          </a:p>
          <a:p>
            <a:pPr marL="457200" indent="-457200">
              <a:spcBef>
                <a:spcPts val="2400"/>
              </a:spcBef>
              <a:buFont typeface="Arial" panose="020B0604020202020204" pitchFamily="34" charset="0"/>
              <a:buChar char="•"/>
            </a:pPr>
            <a:r>
              <a:rPr lang="en-US" b="0" dirty="0">
                <a:latin typeface="Arial" panose="020B0604020202020204" pitchFamily="34" charset="0"/>
              </a:rPr>
              <a:t>Dimple </a:t>
            </a:r>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6</a:t>
            </a:fld>
            <a:endParaRPr lang="en-US"/>
          </a:p>
        </p:txBody>
      </p:sp>
    </p:spTree>
    <p:extLst>
      <p:ext uri="{BB962C8B-B14F-4D97-AF65-F5344CB8AC3E}">
        <p14:creationId xmlns:p14="http://schemas.microsoft.com/office/powerpoint/2010/main" val="86239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hand placing the probe of a thermocouple thermometer in a container of ice water, with the display reading 32°F.&#10;">
            <a:extLst>
              <a:ext uri="{FF2B5EF4-FFF2-40B4-BE49-F238E27FC236}">
                <a16:creationId xmlns:a16="http://schemas.microsoft.com/office/drawing/2014/main" id="{4FA7A5FF-B722-4A43-85DF-8C9B9015EB5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7915" r="17915"/>
          <a:stretch/>
        </p:blipFill>
        <p:spPr>
          <a:xfrm>
            <a:off x="8321040" y="1554480"/>
            <a:ext cx="3246120" cy="4351337"/>
          </a:xfrm>
        </p:spPr>
      </p:pic>
      <p:sp>
        <p:nvSpPr>
          <p:cNvPr id="2" name="Title 1"/>
          <p:cNvSpPr>
            <a:spLocks noGrp="1"/>
          </p:cNvSpPr>
          <p:nvPr>
            <p:ph type="title"/>
          </p:nvPr>
        </p:nvSpPr>
        <p:spPr/>
        <p:txBody>
          <a:bodyPr/>
          <a:lstStyle/>
          <a:p>
            <a:r>
              <a:rPr lang="en-US" dirty="0"/>
              <a:t>Monitoring Time and Temperature </a:t>
            </a:r>
          </a:p>
        </p:txBody>
      </p:sp>
      <p:sp>
        <p:nvSpPr>
          <p:cNvPr id="6" name="Content Placeholder 5">
            <a:extLst>
              <a:ext uri="{FF2B5EF4-FFF2-40B4-BE49-F238E27FC236}">
                <a16:creationId xmlns:a16="http://schemas.microsoft.com/office/drawing/2014/main" id="{7BDAB28F-BF9E-4B9E-81FD-82725F9A593D}"/>
              </a:ext>
            </a:extLst>
          </p:cNvPr>
          <p:cNvSpPr>
            <a:spLocks noGrp="1"/>
          </p:cNvSpPr>
          <p:nvPr>
            <p:ph sz="half" idx="1"/>
          </p:nvPr>
        </p:nvSpPr>
        <p:spPr>
          <a:xfrm>
            <a:off x="612648" y="1554480"/>
            <a:ext cx="7114032" cy="4351337"/>
          </a:xfrm>
        </p:spPr>
        <p:txBody>
          <a:bodyPr>
            <a:normAutofit/>
          </a:bodyPr>
          <a:lstStyle/>
          <a:p>
            <a:pPr>
              <a:spcBef>
                <a:spcPts val="2400"/>
              </a:spcBef>
            </a:pPr>
            <a:r>
              <a:rPr lang="en-US" i="0" u="sng" dirty="0">
                <a:solidFill>
                  <a:schemeClr val="bg2"/>
                </a:solidFill>
                <a:effectLst/>
              </a:rPr>
              <a:t>Thermocouples and Thermistors</a:t>
            </a:r>
            <a:endParaRPr lang="en-US" u="sng" dirty="0">
              <a:solidFill>
                <a:schemeClr val="bg2"/>
              </a:solidFill>
            </a:endParaRPr>
          </a:p>
          <a:p>
            <a:pPr>
              <a:spcBef>
                <a:spcPts val="2400"/>
              </a:spcBef>
            </a:pPr>
            <a:r>
              <a:rPr lang="en-US" i="0" dirty="0">
                <a:effectLst/>
              </a:rPr>
              <a:t>Measure temperatures through a metal probe.</a:t>
            </a:r>
          </a:p>
          <a:p>
            <a:pPr marL="457200" indent="-457200">
              <a:spcBef>
                <a:spcPts val="2400"/>
              </a:spcBef>
              <a:buFont typeface="Arial" panose="020B0604020202020204" pitchFamily="34" charset="0"/>
              <a:buChar char="•"/>
            </a:pPr>
            <a:r>
              <a:rPr lang="en-US" sz="2600" b="0" dirty="0">
                <a:latin typeface="Arial" panose="020B0604020202020204" pitchFamily="34" charset="0"/>
              </a:rPr>
              <a:t>May come with different types of probes</a:t>
            </a:r>
          </a:p>
          <a:p>
            <a:pPr>
              <a:spcBef>
                <a:spcPts val="2400"/>
              </a:spcBef>
            </a:pPr>
            <a:r>
              <a:rPr lang="en-US" i="0" u="sng" dirty="0">
                <a:solidFill>
                  <a:schemeClr val="bg2"/>
                </a:solidFill>
                <a:effectLst/>
                <a:latin typeface="Arial" panose="020B0604020202020204" pitchFamily="34" charset="0"/>
              </a:rPr>
              <a:t>Infrared Thermometers </a:t>
            </a:r>
          </a:p>
          <a:p>
            <a:pPr>
              <a:spcBef>
                <a:spcPts val="2400"/>
              </a:spcBef>
            </a:pPr>
            <a:r>
              <a:rPr lang="en-US" i="0" dirty="0">
                <a:effectLst/>
                <a:latin typeface="Arial" panose="020B0604020202020204" pitchFamily="34" charset="0"/>
              </a:rPr>
              <a:t>Measure the temperature of food and equipment surfaces.</a:t>
            </a:r>
            <a:r>
              <a:rPr lang="en-US" dirty="0">
                <a:latin typeface="Arial" panose="020B0604020202020204" pitchFamily="34" charset="0"/>
              </a:rPr>
              <a:t> </a:t>
            </a:r>
            <a:endParaRPr lang="en-US" i="0" dirty="0">
              <a:effectLst/>
              <a:latin typeface="Arial" panose="020B0604020202020204" pitchFamily="34" charset="0"/>
            </a:endParaRPr>
          </a:p>
        </p:txBody>
      </p:sp>
      <p:sp>
        <p:nvSpPr>
          <p:cNvPr id="5" name="Slide Number Placeholder 4"/>
          <p:cNvSpPr>
            <a:spLocks noGrp="1"/>
          </p:cNvSpPr>
          <p:nvPr>
            <p:ph type="sldNum" sz="quarter" idx="4"/>
          </p:nvPr>
        </p:nvSpPr>
        <p:spPr/>
        <p:txBody>
          <a:bodyPr/>
          <a:lstStyle/>
          <a:p>
            <a:fld id="{BF568A59-ACA4-4C70-9252-AAB755DA2F6B}" type="slidenum">
              <a:rPr lang="en-US" smtClean="0"/>
              <a:pPr/>
              <a:t>7</a:t>
            </a:fld>
            <a:endParaRPr lang="en-US"/>
          </a:p>
        </p:txBody>
      </p:sp>
    </p:spTree>
    <p:extLst>
      <p:ext uri="{BB962C8B-B14F-4D97-AF65-F5344CB8AC3E}">
        <p14:creationId xmlns:p14="http://schemas.microsoft.com/office/powerpoint/2010/main" val="427974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time-temperature indicator attached to the top of a case of food for shipment.&#10;">
            <a:extLst>
              <a:ext uri="{FF2B5EF4-FFF2-40B4-BE49-F238E27FC236}">
                <a16:creationId xmlns:a16="http://schemas.microsoft.com/office/drawing/2014/main" id="{4B14332A-7FD3-4C09-B185-13559DCA494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229" r="25229"/>
          <a:stretch>
            <a:fillRect/>
          </a:stretch>
        </p:blipFill>
        <p:spPr/>
      </p:pic>
      <p:sp>
        <p:nvSpPr>
          <p:cNvPr id="12" name="Title 11">
            <a:extLst>
              <a:ext uri="{FF2B5EF4-FFF2-40B4-BE49-F238E27FC236}">
                <a16:creationId xmlns:a16="http://schemas.microsoft.com/office/drawing/2014/main" id="{04A38FF1-C336-4553-B6A5-C75AE7209C1C}"/>
              </a:ext>
            </a:extLst>
          </p:cNvPr>
          <p:cNvSpPr>
            <a:spLocks noGrp="1"/>
          </p:cNvSpPr>
          <p:nvPr>
            <p:ph type="title"/>
          </p:nvPr>
        </p:nvSpPr>
        <p:spPr/>
        <p:txBody>
          <a:bodyPr/>
          <a:lstStyle/>
          <a:p>
            <a:r>
              <a:rPr lang="en-US" dirty="0"/>
              <a:t>Other Temperature-Recording Devices </a:t>
            </a:r>
          </a:p>
        </p:txBody>
      </p:sp>
      <p:sp>
        <p:nvSpPr>
          <p:cNvPr id="7" name="Content Placeholder 6">
            <a:extLst>
              <a:ext uri="{FF2B5EF4-FFF2-40B4-BE49-F238E27FC236}">
                <a16:creationId xmlns:a16="http://schemas.microsoft.com/office/drawing/2014/main" id="{DCFC3C8F-6548-4B30-917F-A476F619906D}"/>
              </a:ext>
            </a:extLst>
          </p:cNvPr>
          <p:cNvSpPr>
            <a:spLocks noGrp="1"/>
          </p:cNvSpPr>
          <p:nvPr>
            <p:ph sz="half" idx="1"/>
          </p:nvPr>
        </p:nvSpPr>
        <p:spPr/>
        <p:txBody>
          <a:bodyPr>
            <a:normAutofit/>
          </a:bodyPr>
          <a:lstStyle/>
          <a:p>
            <a:pPr>
              <a:spcBef>
                <a:spcPts val="2400"/>
              </a:spcBef>
            </a:pPr>
            <a:r>
              <a:rPr lang="en-US" i="0" u="sng" dirty="0">
                <a:solidFill>
                  <a:schemeClr val="bg2"/>
                </a:solidFill>
                <a:effectLst/>
              </a:rPr>
              <a:t>Maximum Registering Thermometer </a:t>
            </a:r>
            <a:endParaRPr lang="en-US" u="sng" dirty="0">
              <a:solidFill>
                <a:schemeClr val="bg2"/>
              </a:solidFill>
            </a:endParaRPr>
          </a:p>
          <a:p>
            <a:pPr>
              <a:spcBef>
                <a:spcPts val="2400"/>
              </a:spcBef>
            </a:pPr>
            <a:r>
              <a:rPr lang="en-US" dirty="0"/>
              <a:t>I</a:t>
            </a:r>
            <a:r>
              <a:rPr lang="en-US" i="0" dirty="0">
                <a:effectLst/>
              </a:rPr>
              <a:t>ndicates the highest temperature reached during use</a:t>
            </a:r>
          </a:p>
          <a:p>
            <a:pPr>
              <a:spcBef>
                <a:spcPts val="2400"/>
              </a:spcBef>
            </a:pPr>
            <a:endParaRPr lang="en-US" sz="2600" b="0" dirty="0">
              <a:latin typeface="Arial" panose="020B0604020202020204" pitchFamily="34" charset="0"/>
            </a:endParaRPr>
          </a:p>
          <a:p>
            <a:pPr>
              <a:spcBef>
                <a:spcPts val="2400"/>
              </a:spcBef>
            </a:pPr>
            <a:r>
              <a:rPr lang="en-US" i="0" u="sng" dirty="0">
                <a:solidFill>
                  <a:schemeClr val="bg2"/>
                </a:solidFill>
                <a:effectLst/>
                <a:latin typeface="Arial" panose="020B0604020202020204" pitchFamily="34" charset="0"/>
              </a:rPr>
              <a:t>Time-temperature Indicator </a:t>
            </a:r>
          </a:p>
          <a:p>
            <a:pPr>
              <a:spcBef>
                <a:spcPts val="2400"/>
              </a:spcBef>
            </a:pPr>
            <a:r>
              <a:rPr lang="en-US" i="0" dirty="0">
                <a:effectLst/>
                <a:latin typeface="Arial" panose="020B0604020202020204" pitchFamily="34" charset="0"/>
              </a:rPr>
              <a:t>Monitors both time and temperature </a:t>
            </a:r>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8</a:t>
            </a:fld>
            <a:endParaRPr lang="en-US"/>
          </a:p>
        </p:txBody>
      </p:sp>
    </p:spTree>
    <p:extLst>
      <p:ext uri="{BB962C8B-B14F-4D97-AF65-F5344CB8AC3E}">
        <p14:creationId xmlns:p14="http://schemas.microsoft.com/office/powerpoint/2010/main" val="39851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he probe of a bimetallic stemmed thermometer being held vertically in a container of ice water.&#10;">
            <a:extLst>
              <a:ext uri="{FF2B5EF4-FFF2-40B4-BE49-F238E27FC236}">
                <a16:creationId xmlns:a16="http://schemas.microsoft.com/office/drawing/2014/main" id="{A288F278-71CE-45F7-9BD9-DFCF4DBB42D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510" b="3510"/>
          <a:stretch>
            <a:fillRect/>
          </a:stretch>
        </p:blipFill>
        <p:spPr/>
      </p:pic>
      <p:sp>
        <p:nvSpPr>
          <p:cNvPr id="3" name="Title 2"/>
          <p:cNvSpPr>
            <a:spLocks noGrp="1"/>
          </p:cNvSpPr>
          <p:nvPr>
            <p:ph type="title"/>
          </p:nvPr>
        </p:nvSpPr>
        <p:spPr/>
        <p:txBody>
          <a:bodyPr/>
          <a:lstStyle/>
          <a:p>
            <a:r>
              <a:rPr lang="en-US" dirty="0"/>
              <a:t>How to Calibrate Thermometers </a:t>
            </a:r>
          </a:p>
        </p:txBody>
      </p:sp>
      <p:sp>
        <p:nvSpPr>
          <p:cNvPr id="4" name="Content Placeholder 3"/>
          <p:cNvSpPr>
            <a:spLocks noGrp="1"/>
          </p:cNvSpPr>
          <p:nvPr>
            <p:ph sz="half" idx="1"/>
          </p:nvPr>
        </p:nvSpPr>
        <p:spPr/>
        <p:txBody>
          <a:bodyPr>
            <a:normAutofit/>
          </a:bodyPr>
          <a:lstStyle/>
          <a:p>
            <a:pPr>
              <a:spcBef>
                <a:spcPts val="2400"/>
              </a:spcBef>
            </a:pPr>
            <a:r>
              <a:rPr lang="en-US" dirty="0"/>
              <a:t>Thermometers need regular </a:t>
            </a:r>
            <a:r>
              <a:rPr lang="en-US" dirty="0">
                <a:solidFill>
                  <a:schemeClr val="bg2"/>
                </a:solidFill>
              </a:rPr>
              <a:t>calibration</a:t>
            </a:r>
            <a:r>
              <a:rPr lang="en-US" dirty="0"/>
              <a:t>, or an adjustment, to give a correct reading.</a:t>
            </a:r>
          </a:p>
          <a:p>
            <a:pPr>
              <a:spcBef>
                <a:spcPts val="2400"/>
              </a:spcBef>
            </a:pPr>
            <a:r>
              <a:rPr lang="en-US" b="0" dirty="0"/>
              <a:t>There are two ways to calibrate a thermometer:</a:t>
            </a:r>
          </a:p>
          <a:p>
            <a:pPr marL="457200" indent="-457200">
              <a:spcBef>
                <a:spcPts val="2400"/>
              </a:spcBef>
              <a:buFont typeface="Arial" panose="020B0604020202020204" pitchFamily="34" charset="0"/>
              <a:buChar char="•"/>
            </a:pPr>
            <a:r>
              <a:rPr lang="en-US" b="0" dirty="0"/>
              <a:t>Boiling-point method</a:t>
            </a:r>
          </a:p>
          <a:p>
            <a:pPr marL="457200" indent="-457200">
              <a:spcBef>
                <a:spcPts val="2400"/>
              </a:spcBef>
              <a:buFont typeface="Arial" panose="020B0604020202020204" pitchFamily="34" charset="0"/>
              <a:buChar char="•"/>
            </a:pPr>
            <a:r>
              <a:rPr lang="en-US" b="0" dirty="0"/>
              <a:t>Ice-point method </a:t>
            </a:r>
          </a:p>
        </p:txBody>
      </p:sp>
      <p:pic>
        <p:nvPicPr>
          <p:cNvPr id="11" name="Picture Placeholder 10" descr="The dial on the indicator head of a bimetallic stemmed thermometer placed in ice water, which indicates a temperature of 32°F (0°C).&#10;">
            <a:extLst>
              <a:ext uri="{FF2B5EF4-FFF2-40B4-BE49-F238E27FC236}">
                <a16:creationId xmlns:a16="http://schemas.microsoft.com/office/drawing/2014/main" id="{E9BBFCF3-28FE-47F1-ACAE-D6D9FA183E1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9338" b="29338"/>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9</a:t>
            </a:fld>
            <a:endParaRPr lang="en-US"/>
          </a:p>
        </p:txBody>
      </p:sp>
    </p:spTree>
    <p:extLst>
      <p:ext uri="{BB962C8B-B14F-4D97-AF65-F5344CB8AC3E}">
        <p14:creationId xmlns:p14="http://schemas.microsoft.com/office/powerpoint/2010/main" val="952490590"/>
      </p:ext>
    </p:extLst>
  </p:cSld>
  <p:clrMapOvr>
    <a:masterClrMapping/>
  </p:clrMapOvr>
</p:sld>
</file>

<file path=ppt/theme/theme1.xml><?xml version="1.0" encoding="utf-8"?>
<a:theme xmlns:a="http://schemas.openxmlformats.org/drawingml/2006/main" name="Office Theme">
  <a:themeElements>
    <a:clrScheme name="Coursebook_8E">
      <a:dk1>
        <a:sysClr val="windowText" lastClr="000000"/>
      </a:dk1>
      <a:lt1>
        <a:sysClr val="window" lastClr="FFFFFF"/>
      </a:lt1>
      <a:dk2>
        <a:srgbClr val="172745"/>
      </a:dk2>
      <a:lt2>
        <a:srgbClr val="DF9C35"/>
      </a:lt2>
      <a:accent1>
        <a:srgbClr val="562714"/>
      </a:accent1>
      <a:accent2>
        <a:srgbClr val="B8CBD5"/>
      </a:accent2>
      <a:accent3>
        <a:srgbClr val="EEF1F3"/>
      </a:accent3>
      <a:accent4>
        <a:srgbClr val="C9242D"/>
      </a:accent4>
      <a:accent5>
        <a:srgbClr val="2C9145"/>
      </a:accent5>
      <a:accent6>
        <a:srgbClr val="FFFF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rsebook_8E-TEMPLATE.pptx" id="{C341BBF4-26A3-43F4-9D1A-9D0C02031CCD}" vid="{C6AE7C19-1B0A-452E-8607-0015272D4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2DEA1C17752478522051EA6E9901B" ma:contentTypeVersion="14" ma:contentTypeDescription="Create a new document." ma:contentTypeScope="" ma:versionID="cb02669280dc105c5501a4d9b55ea68b">
  <xsd:schema xmlns:xsd="http://www.w3.org/2001/XMLSchema" xmlns:xs="http://www.w3.org/2001/XMLSchema" xmlns:p="http://schemas.microsoft.com/office/2006/metadata/properties" xmlns:ns2="f94cd8c1-9eae-40b3-ad76-514c920d55f5" xmlns:ns3="025a8e30-16c8-46cc-8130-1c05399c7bac" targetNamespace="http://schemas.microsoft.com/office/2006/metadata/properties" ma:root="true" ma:fieldsID="039737640880ee8d8b5bcbc7f41505ce" ns2:_="" ns3:_="">
    <xsd:import namespace="f94cd8c1-9eae-40b3-ad76-514c920d55f5"/>
    <xsd:import namespace="025a8e30-16c8-46cc-8130-1c05399c7b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cd8c1-9eae-40b3-ad76-514c920d5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a8e30-16c8-46cc-8130-1c05399c7b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04da6e-2883-446e-9370-7a13f833bee3}" ma:internalName="TaxCatchAll" ma:showField="CatchAllData" ma:web="025a8e30-16c8-46cc-8130-1c05399c7b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5a8e30-16c8-46cc-8130-1c05399c7bac" xsi:nil="true"/>
    <lcf76f155ced4ddcb4097134ff3c332f xmlns="f94cd8c1-9eae-40b3-ad76-514c920d55f5">
      <Terms xmlns="http://schemas.microsoft.com/office/infopath/2007/PartnerControls"/>
    </lcf76f155ced4ddcb4097134ff3c332f>
    <MediaLengthInSeconds xmlns="f94cd8c1-9eae-40b3-ad76-514c920d55f5" xsi:nil="true"/>
    <SharedWithUsers xmlns="025a8e30-16c8-46cc-8130-1c05399c7bac">
      <UserInfo>
        <DisplayName/>
        <AccountId xsi:nil="true"/>
        <AccountType/>
      </UserInfo>
    </SharedWithUsers>
  </documentManagement>
</p:properties>
</file>

<file path=customXml/itemProps1.xml><?xml version="1.0" encoding="utf-8"?>
<ds:datastoreItem xmlns:ds="http://schemas.openxmlformats.org/officeDocument/2006/customXml" ds:itemID="{29511AD8-B743-408E-969A-51D8F5964A2B}"/>
</file>

<file path=customXml/itemProps2.xml><?xml version="1.0" encoding="utf-8"?>
<ds:datastoreItem xmlns:ds="http://schemas.openxmlformats.org/officeDocument/2006/customXml" ds:itemID="{13323765-2846-400E-859E-1D547C93732F}">
  <ds:schemaRefs>
    <ds:schemaRef ds:uri="http://schemas.microsoft.com/sharepoint/v3/contenttype/forms"/>
  </ds:schemaRefs>
</ds:datastoreItem>
</file>

<file path=customXml/itemProps3.xml><?xml version="1.0" encoding="utf-8"?>
<ds:datastoreItem xmlns:ds="http://schemas.openxmlformats.org/officeDocument/2006/customXml" ds:itemID="{062FBE8D-2E26-45B4-8DEE-3EF3C8B9A67E}">
  <ds:schemaRefs>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d9905d2b-a45b-4f19-8572-4568a650575a"/>
    <ds:schemaRef ds:uri="670ae7cf-2779-4335-b55d-ddf3266fd9b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1071</TotalTime>
  <Words>850</Words>
  <Application>Microsoft Office PowerPoint</Application>
  <PresentationFormat>Widescreen</PresentationFormat>
  <Paragraphs>120</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5</vt:lpstr>
      <vt:lpstr>Learning Objectives </vt:lpstr>
      <vt:lpstr>5.1 Hazards in The Flow of Food </vt:lpstr>
      <vt:lpstr>Cross-Contamination </vt:lpstr>
      <vt:lpstr>Time-Temperature Control </vt:lpstr>
      <vt:lpstr>5.2 Monitoring Time and Temperature </vt:lpstr>
      <vt:lpstr>Monitoring Time and Temperature </vt:lpstr>
      <vt:lpstr>Other Temperature-Recording Devices </vt:lpstr>
      <vt:lpstr>How to Calibrate Thermometers </vt:lpstr>
      <vt:lpstr>General Thermometer Guidelines </vt:lpstr>
      <vt:lpstr>General Thermometer Guidelines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dc:title>
  <dc:creator>Julia Norma McKenna</dc:creator>
  <cp:lastModifiedBy>Julia Norma McKenna</cp:lastModifiedBy>
  <cp:revision>4</cp:revision>
  <dcterms:created xsi:type="dcterms:W3CDTF">2022-01-17T22:30:59Z</dcterms:created>
  <dcterms:modified xsi:type="dcterms:W3CDTF">2022-02-25T22:08:43Z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0x0101000912DEA1C17752478522051EA6E9901B</vt:lpwstr>
  </property>
  <property fmtid="{D5CDD505-2E9C-101B-9397-08002B2CF9AE}" pid="3" name="xd_ProgID">
    <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